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9.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0.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1.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2.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3.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2" r:id="rId3"/>
    <p:sldMasterId id="2147483709" r:id="rId4"/>
    <p:sldMasterId id="2147483726" r:id="rId5"/>
    <p:sldMasterId id="2147483755" r:id="rId6"/>
    <p:sldMasterId id="2147483785" r:id="rId7"/>
    <p:sldMasterId id="2147483815" r:id="rId8"/>
    <p:sldMasterId id="2147483832" r:id="rId9"/>
    <p:sldMasterId id="2147483853" r:id="rId10"/>
    <p:sldMasterId id="2147483896" r:id="rId11"/>
    <p:sldMasterId id="2147483922" r:id="rId12"/>
    <p:sldMasterId id="2147483937" r:id="rId13"/>
  </p:sldMasterIdLst>
  <p:notesMasterIdLst>
    <p:notesMasterId r:id="rId106"/>
  </p:notesMasterIdLst>
  <p:sldIdLst>
    <p:sldId id="256" r:id="rId14"/>
    <p:sldId id="584" r:id="rId15"/>
    <p:sldId id="449" r:id="rId16"/>
    <p:sldId id="514" r:id="rId17"/>
    <p:sldId id="515" r:id="rId18"/>
    <p:sldId id="262" r:id="rId19"/>
    <p:sldId id="510" r:id="rId20"/>
    <p:sldId id="454" r:id="rId21"/>
    <p:sldId id="500" r:id="rId22"/>
    <p:sldId id="453" r:id="rId23"/>
    <p:sldId id="539" r:id="rId24"/>
    <p:sldId id="526" r:id="rId25"/>
    <p:sldId id="527" r:id="rId26"/>
    <p:sldId id="529" r:id="rId27"/>
    <p:sldId id="531" r:id="rId28"/>
    <p:sldId id="485" r:id="rId29"/>
    <p:sldId id="486" r:id="rId30"/>
    <p:sldId id="487" r:id="rId31"/>
    <p:sldId id="507" r:id="rId32"/>
    <p:sldId id="528" r:id="rId33"/>
    <p:sldId id="535" r:id="rId34"/>
    <p:sldId id="523" r:id="rId35"/>
    <p:sldId id="433" r:id="rId36"/>
    <p:sldId id="436" r:id="rId37"/>
    <p:sldId id="437" r:id="rId38"/>
    <p:sldId id="579" r:id="rId39"/>
    <p:sldId id="438" r:id="rId40"/>
    <p:sldId id="439" r:id="rId41"/>
    <p:sldId id="575" r:id="rId42"/>
    <p:sldId id="489" r:id="rId43"/>
    <p:sldId id="521" r:id="rId44"/>
    <p:sldId id="508" r:id="rId45"/>
    <p:sldId id="509" r:id="rId46"/>
    <p:sldId id="350" r:id="rId47"/>
    <p:sldId id="351" r:id="rId48"/>
    <p:sldId id="352" r:id="rId49"/>
    <p:sldId id="353" r:id="rId50"/>
    <p:sldId id="585" r:id="rId51"/>
    <p:sldId id="421" r:id="rId52"/>
    <p:sldId id="355" r:id="rId53"/>
    <p:sldId id="525" r:id="rId54"/>
    <p:sldId id="491" r:id="rId55"/>
    <p:sldId id="524" r:id="rId56"/>
    <p:sldId id="517" r:id="rId57"/>
    <p:sldId id="441" r:id="rId58"/>
    <p:sldId id="442" r:id="rId59"/>
    <p:sldId id="443" r:id="rId60"/>
    <p:sldId id="545" r:id="rId61"/>
    <p:sldId id="269" r:id="rId62"/>
    <p:sldId id="582" r:id="rId63"/>
    <p:sldId id="325" r:id="rId64"/>
    <p:sldId id="583" r:id="rId65"/>
    <p:sldId id="324" r:id="rId66"/>
    <p:sldId id="493" r:id="rId67"/>
    <p:sldId id="550" r:id="rId68"/>
    <p:sldId id="548" r:id="rId69"/>
    <p:sldId id="549" r:id="rId70"/>
    <p:sldId id="586" r:id="rId71"/>
    <p:sldId id="551" r:id="rId72"/>
    <p:sldId id="552" r:id="rId73"/>
    <p:sldId id="553" r:id="rId74"/>
    <p:sldId id="554" r:id="rId75"/>
    <p:sldId id="555" r:id="rId76"/>
    <p:sldId id="556" r:id="rId77"/>
    <p:sldId id="557" r:id="rId78"/>
    <p:sldId id="558" r:id="rId79"/>
    <p:sldId id="559" r:id="rId80"/>
    <p:sldId id="560" r:id="rId81"/>
    <p:sldId id="494" r:id="rId82"/>
    <p:sldId id="522" r:id="rId83"/>
    <p:sldId id="580" r:id="rId84"/>
    <p:sldId id="518" r:id="rId85"/>
    <p:sldId id="470" r:id="rId86"/>
    <p:sldId id="472" r:id="rId87"/>
    <p:sldId id="547" r:id="rId88"/>
    <p:sldId id="377" r:id="rId89"/>
    <p:sldId id="340" r:id="rId90"/>
    <p:sldId id="378" r:id="rId91"/>
    <p:sldId id="379" r:id="rId92"/>
    <p:sldId id="495" r:id="rId93"/>
    <p:sldId id="544" r:id="rId94"/>
    <p:sldId id="357" r:id="rId95"/>
    <p:sldId id="358" r:id="rId96"/>
    <p:sldId id="359" r:id="rId97"/>
    <p:sldId id="361" r:id="rId98"/>
    <p:sldId id="362" r:id="rId99"/>
    <p:sldId id="364" r:id="rId100"/>
    <p:sldId id="444" r:id="rId101"/>
    <p:sldId id="497" r:id="rId102"/>
    <p:sldId id="431" r:id="rId103"/>
    <p:sldId id="478" r:id="rId104"/>
    <p:sldId id="576" r:id="rId105"/>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llo" id="{2436A7EF-8719-4184-B755-95438B4EE305}">
          <p14:sldIdLst>
            <p14:sldId id="256"/>
            <p14:sldId id="584"/>
            <p14:sldId id="449"/>
          </p14:sldIdLst>
        </p14:section>
        <p14:section name="Intro" id="{7B39E19F-8EB9-402F-9E61-71971C1E8947}">
          <p14:sldIdLst>
            <p14:sldId id="514"/>
            <p14:sldId id="515"/>
            <p14:sldId id="262"/>
          </p14:sldIdLst>
        </p14:section>
        <p14:section name="Microservices" id="{617DD8BD-870E-49C6-BD90-456AF59EBC3A}">
          <p14:sldIdLst>
            <p14:sldId id="510"/>
            <p14:sldId id="454"/>
            <p14:sldId id="500"/>
            <p14:sldId id="453"/>
            <p14:sldId id="539"/>
            <p14:sldId id="526"/>
            <p14:sldId id="527"/>
          </p14:sldIdLst>
        </p14:section>
        <p14:section name="What is Service Fabric" id="{A808944E-351A-4825-B176-53B0EE4EABFF}">
          <p14:sldIdLst>
            <p14:sldId id="529"/>
            <p14:sldId id="531"/>
            <p14:sldId id="485"/>
            <p14:sldId id="486"/>
            <p14:sldId id="487"/>
            <p14:sldId id="507"/>
            <p14:sldId id="528"/>
            <p14:sldId id="535"/>
          </p14:sldIdLst>
        </p14:section>
        <p14:section name="Microservices with Azure Service Fabric" id="{19543BFD-75B9-4BF8-BDFB-6699DB5EE15B}">
          <p14:sldIdLst>
            <p14:sldId id="523"/>
            <p14:sldId id="433"/>
            <p14:sldId id="436"/>
            <p14:sldId id="437"/>
            <p14:sldId id="579"/>
            <p14:sldId id="438"/>
            <p14:sldId id="439"/>
            <p14:sldId id="575"/>
          </p14:sldIdLst>
        </p14:section>
        <p14:section name="LAB 1 &amp; 2" id="{2EE838D6-7B88-4DBD-9E82-089B1217C8E9}">
          <p14:sldIdLst>
            <p14:sldId id="489"/>
          </p14:sldIdLst>
        </p14:section>
        <p14:section name="Application Packaging" id="{60C2D8D6-4AF3-413C-9DEB-F551ECA0392E}">
          <p14:sldIdLst>
            <p14:sldId id="521"/>
            <p14:sldId id="508"/>
            <p14:sldId id="509"/>
            <p14:sldId id="350"/>
            <p14:sldId id="351"/>
            <p14:sldId id="352"/>
            <p14:sldId id="353"/>
            <p14:sldId id="585"/>
            <p14:sldId id="421"/>
          </p14:sldIdLst>
        </p14:section>
        <p14:section name="Deploy Application" id="{54ABE010-F971-4997-82EC-640264F5C537}">
          <p14:sldIdLst>
            <p14:sldId id="355"/>
            <p14:sldId id="525"/>
          </p14:sldIdLst>
        </p14:section>
        <p14:section name="LAB 3 &amp; 4" id="{42BE9010-A625-4E3F-A320-C8642759614B}">
          <p14:sldIdLst>
            <p14:sldId id="491"/>
          </p14:sldIdLst>
        </p14:section>
        <p14:section name="Running Microservices at Scale" id="{80A69325-65C8-433F-B440-FF6CDB669A95}">
          <p14:sldIdLst>
            <p14:sldId id="524"/>
            <p14:sldId id="517"/>
            <p14:sldId id="441"/>
            <p14:sldId id="442"/>
            <p14:sldId id="443"/>
          </p14:sldIdLst>
        </p14:section>
        <p14:section name="High Availability" id="{C494A08D-0E3E-4739-9A06-651F998E940A}">
          <p14:sldIdLst>
            <p14:sldId id="545"/>
            <p14:sldId id="269"/>
            <p14:sldId id="582"/>
            <p14:sldId id="325"/>
            <p14:sldId id="583"/>
            <p14:sldId id="324"/>
          </p14:sldIdLst>
        </p14:section>
        <p14:section name="LAB 5" id="{1615F701-0203-458A-8925-AE3AD0EA5B33}">
          <p14:sldIdLst>
            <p14:sldId id="493"/>
          </p14:sldIdLst>
        </p14:section>
        <p14:section name="Health Policies &amp; Timeouts" id="{C9B1C185-7B42-4931-AAE1-1AA5F0264A67}">
          <p14:sldIdLst>
            <p14:sldId id="550"/>
            <p14:sldId id="548"/>
            <p14:sldId id="549"/>
            <p14:sldId id="586"/>
            <p14:sldId id="551"/>
            <p14:sldId id="552"/>
            <p14:sldId id="553"/>
            <p14:sldId id="554"/>
            <p14:sldId id="555"/>
            <p14:sldId id="556"/>
            <p14:sldId id="557"/>
            <p14:sldId id="558"/>
            <p14:sldId id="559"/>
            <p14:sldId id="560"/>
          </p14:sldIdLst>
        </p14:section>
        <p14:section name="LAB 6" id="{F6E8D0BD-6DD5-4A49-9668-9E81B5DF606A}">
          <p14:sldIdLst>
            <p14:sldId id="494"/>
          </p14:sldIdLst>
        </p14:section>
        <p14:section name="Who's using Service Fabric today?" id="{F866DB2D-16C5-4391-B868-8E5F2997973E}">
          <p14:sldIdLst>
            <p14:sldId id="522"/>
            <p14:sldId id="580"/>
            <p14:sldId id="518"/>
            <p14:sldId id="470"/>
          </p14:sldIdLst>
        </p14:section>
        <p14:section name="Scenario: Age of Ascent" id="{1200BF72-B3A0-4AD0-8A7C-B9F3BFA73DBE}">
          <p14:sldIdLst>
            <p14:sldId id="472"/>
          </p14:sldIdLst>
        </p14:section>
        <p14:section name="Testing" id="{8EB118F9-4B54-4E99-B5D6-1311CEC6C8A3}">
          <p14:sldIdLst>
            <p14:sldId id="547"/>
            <p14:sldId id="377"/>
            <p14:sldId id="340"/>
            <p14:sldId id="378"/>
            <p14:sldId id="379"/>
          </p14:sldIdLst>
        </p14:section>
        <p14:section name="LAB 7 &amp; 8" id="{00A26274-90F2-4EC9-ABE8-608264509B60}">
          <p14:sldIdLst>
            <p14:sldId id="495"/>
          </p14:sldIdLst>
        </p14:section>
        <p14:section name="Upgrades" id="{201D3007-5BAE-47D2-B7AD-5E8C87EF9E6D}">
          <p14:sldIdLst>
            <p14:sldId id="544"/>
            <p14:sldId id="357"/>
            <p14:sldId id="358"/>
            <p14:sldId id="359"/>
            <p14:sldId id="361"/>
            <p14:sldId id="362"/>
            <p14:sldId id="364"/>
            <p14:sldId id="444"/>
          </p14:sldIdLst>
        </p14:section>
        <p14:section name="LAB 9" id="{391CCB7E-653F-4D7E-84C8-2345560117B5}">
          <p14:sldIdLst>
            <p14:sldId id="497"/>
          </p14:sldIdLst>
        </p14:section>
        <p14:section name="Conclusion" id="{5168E368-7293-40CC-B18C-67E967A2EC8A}">
          <p14:sldIdLst>
            <p14:sldId id="431"/>
            <p14:sldId id="478"/>
            <p14:sldId id="5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1E69A4"/>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66" autoAdjust="0"/>
    <p:restoredTop sz="75280" autoAdjust="0"/>
  </p:normalViewPr>
  <p:slideViewPr>
    <p:cSldViewPr snapToGrid="0">
      <p:cViewPr varScale="1">
        <p:scale>
          <a:sx n="62" d="100"/>
          <a:sy n="62" d="100"/>
        </p:scale>
        <p:origin x="1070" y="48"/>
      </p:cViewPr>
      <p:guideLst/>
    </p:cSldViewPr>
  </p:slideViewPr>
  <p:outlineViewPr>
    <p:cViewPr>
      <p:scale>
        <a:sx n="33" d="100"/>
        <a:sy n="33" d="100"/>
      </p:scale>
      <p:origin x="0" y="-5169"/>
    </p:cViewPr>
  </p:outlineViewPr>
  <p:notesTextViewPr>
    <p:cViewPr>
      <p:scale>
        <a:sx n="125" d="100"/>
        <a:sy n="125" d="100"/>
      </p:scale>
      <p:origin x="0" y="0"/>
    </p:cViewPr>
  </p:notesTextViewPr>
  <p:sorterViewPr>
    <p:cViewPr>
      <p:scale>
        <a:sx n="20" d="100"/>
        <a:sy n="20" d="100"/>
      </p:scale>
      <p:origin x="0" y="-184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07" Type="http://schemas.openxmlformats.org/officeDocument/2006/relationships/presProps" Target="presProps.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viewProps" Target="viewProps.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theme" Target="theme/theme1.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tableStyles" Target="tableStyles.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6EE5BD-D64E-485C-B11F-3C9495DE652B}" type="doc">
      <dgm:prSet loTypeId="urn:microsoft.com/office/officeart/2005/8/layout/cycle8" loCatId="cycle" qsTypeId="urn:microsoft.com/office/officeart/2005/8/quickstyle/simple1" qsCatId="simple" csTypeId="urn:microsoft.com/office/officeart/2005/8/colors/accent1_3" csCatId="accent1" phldr="1"/>
      <dgm:spPr/>
    </dgm:pt>
    <dgm:pt modelId="{C87122B2-5664-4714-84F4-0237112C9ED2}">
      <dgm:prSet phldrT="[Text]"/>
      <dgm:spPr/>
      <dgm:t>
        <a:bodyPr/>
        <a:lstStyle/>
        <a:p>
          <a:r>
            <a:rPr lang="en-US" dirty="0"/>
            <a:t>Design/ Develop</a:t>
          </a:r>
        </a:p>
      </dgm:t>
    </dgm:pt>
    <dgm:pt modelId="{ABF68D62-B130-450F-896E-3E0EBA8D95AD}" type="parTrans" cxnId="{43FF056E-B8B0-441D-8AF4-E3D65359F930}">
      <dgm:prSet/>
      <dgm:spPr/>
      <dgm:t>
        <a:bodyPr/>
        <a:lstStyle/>
        <a:p>
          <a:endParaRPr lang="en-US"/>
        </a:p>
      </dgm:t>
    </dgm:pt>
    <dgm:pt modelId="{67B9AF40-EFD8-4D9D-A1C5-DC1DABFB9C22}" type="sibTrans" cxnId="{43FF056E-B8B0-441D-8AF4-E3D65359F930}">
      <dgm:prSet/>
      <dgm:spPr/>
      <dgm:t>
        <a:bodyPr/>
        <a:lstStyle/>
        <a:p>
          <a:endParaRPr lang="en-US"/>
        </a:p>
      </dgm:t>
    </dgm:pt>
    <dgm:pt modelId="{6E3D5554-71E6-4361-85C0-3DF4766DBA42}">
      <dgm:prSet phldrT="[Text]"/>
      <dgm:spPr/>
      <dgm:t>
        <a:bodyPr/>
        <a:lstStyle/>
        <a:p>
          <a:r>
            <a:rPr lang="en-US" dirty="0"/>
            <a:t>Operate</a:t>
          </a:r>
        </a:p>
      </dgm:t>
    </dgm:pt>
    <dgm:pt modelId="{007311B2-3D5C-4E07-9EB6-EBFBB59E3ECB}" type="parTrans" cxnId="{BA18EF95-B39F-411D-A4CF-DF857FBBA057}">
      <dgm:prSet/>
      <dgm:spPr/>
      <dgm:t>
        <a:bodyPr/>
        <a:lstStyle/>
        <a:p>
          <a:endParaRPr lang="en-US"/>
        </a:p>
      </dgm:t>
    </dgm:pt>
    <dgm:pt modelId="{05FA0293-E57A-4C56-9EAA-5F23500CB9C7}" type="sibTrans" cxnId="{BA18EF95-B39F-411D-A4CF-DF857FBBA057}">
      <dgm:prSet/>
      <dgm:spPr/>
      <dgm:t>
        <a:bodyPr/>
        <a:lstStyle/>
        <a:p>
          <a:endParaRPr lang="en-US"/>
        </a:p>
      </dgm:t>
    </dgm:pt>
    <dgm:pt modelId="{B4FDCF53-DA7D-43E5-9471-08428B14E628}">
      <dgm:prSet phldrT="[Text]"/>
      <dgm:spPr/>
      <dgm:t>
        <a:bodyPr/>
        <a:lstStyle/>
        <a:p>
          <a:r>
            <a:rPr lang="en-US" dirty="0"/>
            <a:t>Upgrade</a:t>
          </a:r>
        </a:p>
      </dgm:t>
    </dgm:pt>
    <dgm:pt modelId="{057FE23B-42FE-4BE3-A5A4-05CD6E07993D}" type="parTrans" cxnId="{9300B749-E52D-4667-9DF6-40B7BDD050E3}">
      <dgm:prSet/>
      <dgm:spPr/>
      <dgm:t>
        <a:bodyPr/>
        <a:lstStyle/>
        <a:p>
          <a:endParaRPr lang="en-US"/>
        </a:p>
      </dgm:t>
    </dgm:pt>
    <dgm:pt modelId="{46C51E2F-69BF-4022-88A2-D50F37349148}" type="sibTrans" cxnId="{9300B749-E52D-4667-9DF6-40B7BDD050E3}">
      <dgm:prSet/>
      <dgm:spPr/>
      <dgm:t>
        <a:bodyPr/>
        <a:lstStyle/>
        <a:p>
          <a:endParaRPr lang="en-US"/>
        </a:p>
      </dgm:t>
    </dgm:pt>
    <dgm:pt modelId="{006E4B6D-42F8-4FA2-AAFE-3CD599F9A0D9}" type="pres">
      <dgm:prSet presAssocID="{866EE5BD-D64E-485C-B11F-3C9495DE652B}" presName="compositeShape" presStyleCnt="0">
        <dgm:presLayoutVars>
          <dgm:chMax val="7"/>
          <dgm:dir/>
          <dgm:resizeHandles val="exact"/>
        </dgm:presLayoutVars>
      </dgm:prSet>
      <dgm:spPr/>
    </dgm:pt>
    <dgm:pt modelId="{146217DF-0A71-4FC2-927B-AD4DCBA1F910}" type="pres">
      <dgm:prSet presAssocID="{866EE5BD-D64E-485C-B11F-3C9495DE652B}" presName="wedge1" presStyleLbl="node1" presStyleIdx="0" presStyleCnt="3"/>
      <dgm:spPr/>
    </dgm:pt>
    <dgm:pt modelId="{4F1A7EF5-539A-4DEA-96FB-6CD5702504EA}" type="pres">
      <dgm:prSet presAssocID="{866EE5BD-D64E-485C-B11F-3C9495DE652B}" presName="dummy1a" presStyleCnt="0"/>
      <dgm:spPr/>
    </dgm:pt>
    <dgm:pt modelId="{840C489C-0E4C-438C-9C6F-43C2127B3895}" type="pres">
      <dgm:prSet presAssocID="{866EE5BD-D64E-485C-B11F-3C9495DE652B}" presName="dummy1b" presStyleCnt="0"/>
      <dgm:spPr/>
    </dgm:pt>
    <dgm:pt modelId="{963BAEB9-47D6-450A-B3F4-F61CEB7A4E38}" type="pres">
      <dgm:prSet presAssocID="{866EE5BD-D64E-485C-B11F-3C9495DE652B}" presName="wedge1Tx" presStyleLbl="node1" presStyleIdx="0" presStyleCnt="3">
        <dgm:presLayoutVars>
          <dgm:chMax val="0"/>
          <dgm:chPref val="0"/>
          <dgm:bulletEnabled val="1"/>
        </dgm:presLayoutVars>
      </dgm:prSet>
      <dgm:spPr/>
    </dgm:pt>
    <dgm:pt modelId="{B90419D2-92D9-4F24-90A5-340F2FC51B2E}" type="pres">
      <dgm:prSet presAssocID="{866EE5BD-D64E-485C-B11F-3C9495DE652B}" presName="wedge2" presStyleLbl="node1" presStyleIdx="1" presStyleCnt="3"/>
      <dgm:spPr/>
    </dgm:pt>
    <dgm:pt modelId="{2FB68BAD-7268-4A59-9114-0D5D5A7861F9}" type="pres">
      <dgm:prSet presAssocID="{866EE5BD-D64E-485C-B11F-3C9495DE652B}" presName="dummy2a" presStyleCnt="0"/>
      <dgm:spPr/>
    </dgm:pt>
    <dgm:pt modelId="{3EE59C3A-2037-46AD-A41C-29F849B9B45C}" type="pres">
      <dgm:prSet presAssocID="{866EE5BD-D64E-485C-B11F-3C9495DE652B}" presName="dummy2b" presStyleCnt="0"/>
      <dgm:spPr/>
    </dgm:pt>
    <dgm:pt modelId="{2D09DE3F-F637-4101-AAB9-01FB391F709D}" type="pres">
      <dgm:prSet presAssocID="{866EE5BD-D64E-485C-B11F-3C9495DE652B}" presName="wedge2Tx" presStyleLbl="node1" presStyleIdx="1" presStyleCnt="3">
        <dgm:presLayoutVars>
          <dgm:chMax val="0"/>
          <dgm:chPref val="0"/>
          <dgm:bulletEnabled val="1"/>
        </dgm:presLayoutVars>
      </dgm:prSet>
      <dgm:spPr/>
    </dgm:pt>
    <dgm:pt modelId="{56A4D2B1-F7BD-46B5-900C-4088B83C325D}" type="pres">
      <dgm:prSet presAssocID="{866EE5BD-D64E-485C-B11F-3C9495DE652B}" presName="wedge3" presStyleLbl="node1" presStyleIdx="2" presStyleCnt="3"/>
      <dgm:spPr/>
    </dgm:pt>
    <dgm:pt modelId="{12355AAB-E0F3-40D6-89D8-13EB91F22E61}" type="pres">
      <dgm:prSet presAssocID="{866EE5BD-D64E-485C-B11F-3C9495DE652B}" presName="dummy3a" presStyleCnt="0"/>
      <dgm:spPr/>
    </dgm:pt>
    <dgm:pt modelId="{3C4A89FB-AAA6-4D56-B364-DB518F3E713D}" type="pres">
      <dgm:prSet presAssocID="{866EE5BD-D64E-485C-B11F-3C9495DE652B}" presName="dummy3b" presStyleCnt="0"/>
      <dgm:spPr/>
    </dgm:pt>
    <dgm:pt modelId="{23F1C6F8-B9F1-45F8-98A7-3E667C5615C6}" type="pres">
      <dgm:prSet presAssocID="{866EE5BD-D64E-485C-B11F-3C9495DE652B}" presName="wedge3Tx" presStyleLbl="node1" presStyleIdx="2" presStyleCnt="3">
        <dgm:presLayoutVars>
          <dgm:chMax val="0"/>
          <dgm:chPref val="0"/>
          <dgm:bulletEnabled val="1"/>
        </dgm:presLayoutVars>
      </dgm:prSet>
      <dgm:spPr/>
    </dgm:pt>
    <dgm:pt modelId="{4CE8B4CB-9B31-4DB5-95F3-3522948F8C17}" type="pres">
      <dgm:prSet presAssocID="{67B9AF40-EFD8-4D9D-A1C5-DC1DABFB9C22}" presName="arrowWedge1" presStyleLbl="fgSibTrans2D1" presStyleIdx="0" presStyleCnt="3"/>
      <dgm:spPr/>
    </dgm:pt>
    <dgm:pt modelId="{7927DBD8-3CD5-42CE-9BAA-DB2A9AD4BA4A}" type="pres">
      <dgm:prSet presAssocID="{05FA0293-E57A-4C56-9EAA-5F23500CB9C7}" presName="arrowWedge2" presStyleLbl="fgSibTrans2D1" presStyleIdx="1" presStyleCnt="3"/>
      <dgm:spPr/>
    </dgm:pt>
    <dgm:pt modelId="{7B37BE69-F91F-457F-91DC-75E826E4B444}" type="pres">
      <dgm:prSet presAssocID="{46C51E2F-69BF-4022-88A2-D50F37349148}" presName="arrowWedge3" presStyleLbl="fgSibTrans2D1" presStyleIdx="2" presStyleCnt="3"/>
      <dgm:spPr/>
    </dgm:pt>
  </dgm:ptLst>
  <dgm:cxnLst>
    <dgm:cxn modelId="{BC3993F4-9902-4B4A-AC52-169F7C71869E}" type="presOf" srcId="{B4FDCF53-DA7D-43E5-9471-08428B14E628}" destId="{23F1C6F8-B9F1-45F8-98A7-3E667C5615C6}" srcOrd="1" destOrd="0" presId="urn:microsoft.com/office/officeart/2005/8/layout/cycle8"/>
    <dgm:cxn modelId="{B0DA536C-D58F-EF42-B8F3-3B27A8366D41}" type="presOf" srcId="{C87122B2-5664-4714-84F4-0237112C9ED2}" destId="{146217DF-0A71-4FC2-927B-AD4DCBA1F910}" srcOrd="0" destOrd="0" presId="urn:microsoft.com/office/officeart/2005/8/layout/cycle8"/>
    <dgm:cxn modelId="{3AB3F19F-C706-E348-93D8-34FEB7B43ADA}" type="presOf" srcId="{B4FDCF53-DA7D-43E5-9471-08428B14E628}" destId="{56A4D2B1-F7BD-46B5-900C-4088B83C325D}" srcOrd="0" destOrd="0" presId="urn:microsoft.com/office/officeart/2005/8/layout/cycle8"/>
    <dgm:cxn modelId="{6C3F4803-6625-FC46-A728-E5C34D177D36}" type="presOf" srcId="{6E3D5554-71E6-4361-85C0-3DF4766DBA42}" destId="{2D09DE3F-F637-4101-AAB9-01FB391F709D}" srcOrd="1" destOrd="0" presId="urn:microsoft.com/office/officeart/2005/8/layout/cycle8"/>
    <dgm:cxn modelId="{43FF056E-B8B0-441D-8AF4-E3D65359F930}" srcId="{866EE5BD-D64E-485C-B11F-3C9495DE652B}" destId="{C87122B2-5664-4714-84F4-0237112C9ED2}" srcOrd="0" destOrd="0" parTransId="{ABF68D62-B130-450F-896E-3E0EBA8D95AD}" sibTransId="{67B9AF40-EFD8-4D9D-A1C5-DC1DABFB9C22}"/>
    <dgm:cxn modelId="{4AFFC4A4-1639-F546-BBF4-D1E676DD92A5}" type="presOf" srcId="{6E3D5554-71E6-4361-85C0-3DF4766DBA42}" destId="{B90419D2-92D9-4F24-90A5-340F2FC51B2E}" srcOrd="0" destOrd="0" presId="urn:microsoft.com/office/officeart/2005/8/layout/cycle8"/>
    <dgm:cxn modelId="{7040591F-6E08-D74F-BC57-E04FD0A1664C}" type="presOf" srcId="{C87122B2-5664-4714-84F4-0237112C9ED2}" destId="{963BAEB9-47D6-450A-B3F4-F61CEB7A4E38}" srcOrd="1" destOrd="0" presId="urn:microsoft.com/office/officeart/2005/8/layout/cycle8"/>
    <dgm:cxn modelId="{7D380A0B-0D04-0945-A45D-34344279D1A6}" type="presOf" srcId="{866EE5BD-D64E-485C-B11F-3C9495DE652B}" destId="{006E4B6D-42F8-4FA2-AAFE-3CD599F9A0D9}" srcOrd="0" destOrd="0" presId="urn:microsoft.com/office/officeart/2005/8/layout/cycle8"/>
    <dgm:cxn modelId="{9300B749-E52D-4667-9DF6-40B7BDD050E3}" srcId="{866EE5BD-D64E-485C-B11F-3C9495DE652B}" destId="{B4FDCF53-DA7D-43E5-9471-08428B14E628}" srcOrd="2" destOrd="0" parTransId="{057FE23B-42FE-4BE3-A5A4-05CD6E07993D}" sibTransId="{46C51E2F-69BF-4022-88A2-D50F37349148}"/>
    <dgm:cxn modelId="{BA18EF95-B39F-411D-A4CF-DF857FBBA057}" srcId="{866EE5BD-D64E-485C-B11F-3C9495DE652B}" destId="{6E3D5554-71E6-4361-85C0-3DF4766DBA42}" srcOrd="1" destOrd="0" parTransId="{007311B2-3D5C-4E07-9EB6-EBFBB59E3ECB}" sibTransId="{05FA0293-E57A-4C56-9EAA-5F23500CB9C7}"/>
    <dgm:cxn modelId="{4041992E-1934-BA42-AFE1-B84AB9A8A05F}" type="presParOf" srcId="{006E4B6D-42F8-4FA2-AAFE-3CD599F9A0D9}" destId="{146217DF-0A71-4FC2-927B-AD4DCBA1F910}" srcOrd="0" destOrd="0" presId="urn:microsoft.com/office/officeart/2005/8/layout/cycle8"/>
    <dgm:cxn modelId="{42823B71-5CB1-C14F-A784-2023EC350B78}" type="presParOf" srcId="{006E4B6D-42F8-4FA2-AAFE-3CD599F9A0D9}" destId="{4F1A7EF5-539A-4DEA-96FB-6CD5702504EA}" srcOrd="1" destOrd="0" presId="urn:microsoft.com/office/officeart/2005/8/layout/cycle8"/>
    <dgm:cxn modelId="{EA7B94A3-8465-2C47-B511-32B47E0D9675}" type="presParOf" srcId="{006E4B6D-42F8-4FA2-AAFE-3CD599F9A0D9}" destId="{840C489C-0E4C-438C-9C6F-43C2127B3895}" srcOrd="2" destOrd="0" presId="urn:microsoft.com/office/officeart/2005/8/layout/cycle8"/>
    <dgm:cxn modelId="{18802DB8-BBE1-D843-B5E2-04164CA9ACC3}" type="presParOf" srcId="{006E4B6D-42F8-4FA2-AAFE-3CD599F9A0D9}" destId="{963BAEB9-47D6-450A-B3F4-F61CEB7A4E38}" srcOrd="3" destOrd="0" presId="urn:microsoft.com/office/officeart/2005/8/layout/cycle8"/>
    <dgm:cxn modelId="{783E3A3F-FB8B-6449-AFBD-562E3C583C51}" type="presParOf" srcId="{006E4B6D-42F8-4FA2-AAFE-3CD599F9A0D9}" destId="{B90419D2-92D9-4F24-90A5-340F2FC51B2E}" srcOrd="4" destOrd="0" presId="urn:microsoft.com/office/officeart/2005/8/layout/cycle8"/>
    <dgm:cxn modelId="{1E9B9FC2-8EAB-F84D-BA0E-3DC28CB3C184}" type="presParOf" srcId="{006E4B6D-42F8-4FA2-AAFE-3CD599F9A0D9}" destId="{2FB68BAD-7268-4A59-9114-0D5D5A7861F9}" srcOrd="5" destOrd="0" presId="urn:microsoft.com/office/officeart/2005/8/layout/cycle8"/>
    <dgm:cxn modelId="{13A2A8F5-C010-0E4E-8B4A-5CF75AF52F9B}" type="presParOf" srcId="{006E4B6D-42F8-4FA2-AAFE-3CD599F9A0D9}" destId="{3EE59C3A-2037-46AD-A41C-29F849B9B45C}" srcOrd="6" destOrd="0" presId="urn:microsoft.com/office/officeart/2005/8/layout/cycle8"/>
    <dgm:cxn modelId="{65487683-27B5-E647-9BA5-328EB91A4753}" type="presParOf" srcId="{006E4B6D-42F8-4FA2-AAFE-3CD599F9A0D9}" destId="{2D09DE3F-F637-4101-AAB9-01FB391F709D}" srcOrd="7" destOrd="0" presId="urn:microsoft.com/office/officeart/2005/8/layout/cycle8"/>
    <dgm:cxn modelId="{DC178766-FE38-A244-B4EB-3FA089AEE09B}" type="presParOf" srcId="{006E4B6D-42F8-4FA2-AAFE-3CD599F9A0D9}" destId="{56A4D2B1-F7BD-46B5-900C-4088B83C325D}" srcOrd="8" destOrd="0" presId="urn:microsoft.com/office/officeart/2005/8/layout/cycle8"/>
    <dgm:cxn modelId="{2FAB08A5-26A8-DF42-B923-01797BCCA770}" type="presParOf" srcId="{006E4B6D-42F8-4FA2-AAFE-3CD599F9A0D9}" destId="{12355AAB-E0F3-40D6-89D8-13EB91F22E61}" srcOrd="9" destOrd="0" presId="urn:microsoft.com/office/officeart/2005/8/layout/cycle8"/>
    <dgm:cxn modelId="{C9DDB055-E634-434C-897A-612667B41017}" type="presParOf" srcId="{006E4B6D-42F8-4FA2-AAFE-3CD599F9A0D9}" destId="{3C4A89FB-AAA6-4D56-B364-DB518F3E713D}" srcOrd="10" destOrd="0" presId="urn:microsoft.com/office/officeart/2005/8/layout/cycle8"/>
    <dgm:cxn modelId="{50292226-6A4C-9A4E-B9AB-C600ADDD75C9}" type="presParOf" srcId="{006E4B6D-42F8-4FA2-AAFE-3CD599F9A0D9}" destId="{23F1C6F8-B9F1-45F8-98A7-3E667C5615C6}" srcOrd="11" destOrd="0" presId="urn:microsoft.com/office/officeart/2005/8/layout/cycle8"/>
    <dgm:cxn modelId="{499DDE7C-6687-994D-8E95-5FD282A59A85}" type="presParOf" srcId="{006E4B6D-42F8-4FA2-AAFE-3CD599F9A0D9}" destId="{4CE8B4CB-9B31-4DB5-95F3-3522948F8C17}" srcOrd="12" destOrd="0" presId="urn:microsoft.com/office/officeart/2005/8/layout/cycle8"/>
    <dgm:cxn modelId="{29133F14-6FCA-EC4E-80C7-9DCBC24677C6}" type="presParOf" srcId="{006E4B6D-42F8-4FA2-AAFE-3CD599F9A0D9}" destId="{7927DBD8-3CD5-42CE-9BAA-DB2A9AD4BA4A}" srcOrd="13" destOrd="0" presId="urn:microsoft.com/office/officeart/2005/8/layout/cycle8"/>
    <dgm:cxn modelId="{E2DC4139-3A7E-D84B-8A4F-7B4398EC68E4}" type="presParOf" srcId="{006E4B6D-42F8-4FA2-AAFE-3CD599F9A0D9}" destId="{7B37BE69-F91F-457F-91DC-75E826E4B444}"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217DF-0A71-4FC2-927B-AD4DCBA1F910}">
      <dsp:nvSpPr>
        <dsp:cNvPr id="0" name=""/>
        <dsp:cNvSpPr/>
      </dsp:nvSpPr>
      <dsp:spPr>
        <a:xfrm>
          <a:off x="956143" y="141081"/>
          <a:ext cx="1823212" cy="1823212"/>
        </a:xfrm>
        <a:prstGeom prst="pie">
          <a:avLst>
            <a:gd name="adj1" fmla="val 16200000"/>
            <a:gd name="adj2" fmla="val 1800000"/>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Design/ Develop</a:t>
          </a:r>
        </a:p>
      </dsp:txBody>
      <dsp:txXfrm>
        <a:off x="1917019" y="527429"/>
        <a:ext cx="651147" cy="542622"/>
      </dsp:txXfrm>
    </dsp:sp>
    <dsp:sp modelId="{B90419D2-92D9-4F24-90A5-340F2FC51B2E}">
      <dsp:nvSpPr>
        <dsp:cNvPr id="0" name=""/>
        <dsp:cNvSpPr/>
      </dsp:nvSpPr>
      <dsp:spPr>
        <a:xfrm>
          <a:off x="918593" y="206196"/>
          <a:ext cx="1823212" cy="1823212"/>
        </a:xfrm>
        <a:prstGeom prst="pie">
          <a:avLst>
            <a:gd name="adj1" fmla="val 1800000"/>
            <a:gd name="adj2" fmla="val 9000000"/>
          </a:avLst>
        </a:prstGeom>
        <a:solidFill>
          <a:schemeClr val="accent1">
            <a:shade val="80000"/>
            <a:hueOff val="393559"/>
            <a:satOff val="-20293"/>
            <a:lumOff val="1786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Operate</a:t>
          </a:r>
        </a:p>
      </dsp:txBody>
      <dsp:txXfrm>
        <a:off x="1352691" y="1389114"/>
        <a:ext cx="976720" cy="477508"/>
      </dsp:txXfrm>
    </dsp:sp>
    <dsp:sp modelId="{56A4D2B1-F7BD-46B5-900C-4088B83C325D}">
      <dsp:nvSpPr>
        <dsp:cNvPr id="0" name=""/>
        <dsp:cNvSpPr/>
      </dsp:nvSpPr>
      <dsp:spPr>
        <a:xfrm>
          <a:off x="881044" y="141081"/>
          <a:ext cx="1823212" cy="1823212"/>
        </a:xfrm>
        <a:prstGeom prst="pie">
          <a:avLst>
            <a:gd name="adj1" fmla="val 9000000"/>
            <a:gd name="adj2" fmla="val 16200000"/>
          </a:avLst>
        </a:prstGeom>
        <a:solidFill>
          <a:schemeClr val="accent1">
            <a:shade val="80000"/>
            <a:hueOff val="787118"/>
            <a:satOff val="-40586"/>
            <a:lumOff val="357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Upgrade</a:t>
          </a:r>
        </a:p>
      </dsp:txBody>
      <dsp:txXfrm>
        <a:off x="1092233" y="527429"/>
        <a:ext cx="651147" cy="542622"/>
      </dsp:txXfrm>
    </dsp:sp>
    <dsp:sp modelId="{4CE8B4CB-9B31-4DB5-95F3-3522948F8C17}">
      <dsp:nvSpPr>
        <dsp:cNvPr id="0" name=""/>
        <dsp:cNvSpPr/>
      </dsp:nvSpPr>
      <dsp:spPr>
        <a:xfrm>
          <a:off x="843428" y="28216"/>
          <a:ext cx="2048943" cy="2048943"/>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27DBD8-3CD5-42CE-9BAA-DB2A9AD4BA4A}">
      <dsp:nvSpPr>
        <dsp:cNvPr id="0" name=""/>
        <dsp:cNvSpPr/>
      </dsp:nvSpPr>
      <dsp:spPr>
        <a:xfrm>
          <a:off x="805728" y="93215"/>
          <a:ext cx="2048943" cy="2048943"/>
        </a:xfrm>
        <a:prstGeom prst="circularArrow">
          <a:avLst>
            <a:gd name="adj1" fmla="val 5085"/>
            <a:gd name="adj2" fmla="val 327528"/>
            <a:gd name="adj3" fmla="val 8671970"/>
            <a:gd name="adj4" fmla="val 1800502"/>
            <a:gd name="adj5" fmla="val 5932"/>
          </a:avLst>
        </a:prstGeom>
        <a:solidFill>
          <a:schemeClr val="accent1">
            <a:shade val="90000"/>
            <a:hueOff val="396300"/>
            <a:satOff val="-20293"/>
            <a:lumOff val="1683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37BE69-F91F-457F-91DC-75E826E4B444}">
      <dsp:nvSpPr>
        <dsp:cNvPr id="0" name=""/>
        <dsp:cNvSpPr/>
      </dsp:nvSpPr>
      <dsp:spPr>
        <a:xfrm>
          <a:off x="768028" y="28216"/>
          <a:ext cx="2048943" cy="2048943"/>
        </a:xfrm>
        <a:prstGeom prst="circularArrow">
          <a:avLst>
            <a:gd name="adj1" fmla="val 5085"/>
            <a:gd name="adj2" fmla="val 327528"/>
            <a:gd name="adj3" fmla="val 15873039"/>
            <a:gd name="adj4" fmla="val 9000000"/>
            <a:gd name="adj5" fmla="val 5932"/>
          </a:avLst>
        </a:prstGeom>
        <a:solidFill>
          <a:schemeClr val="accent1">
            <a:shade val="90000"/>
            <a:hueOff val="792599"/>
            <a:satOff val="-40586"/>
            <a:lumOff val="33666"/>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86EDB9-3F0E-44FC-B1E5-04C2F97B1E26}" type="datetimeFigureOut">
              <a:rPr lang="en-US" smtClean="0"/>
              <a:t>4/18/2016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6B3CF-CF19-4365-82F6-B2068664D70A}" type="slidenum">
              <a:rPr lang="en-US" smtClean="0"/>
              <a:t>‹#›</a:t>
            </a:fld>
            <a:endParaRPr lang="en-US"/>
          </a:p>
        </p:txBody>
      </p:sp>
    </p:spTree>
    <p:extLst>
      <p:ext uri="{BB962C8B-B14F-4D97-AF65-F5344CB8AC3E}">
        <p14:creationId xmlns:p14="http://schemas.microsoft.com/office/powerpoint/2010/main" val="1439156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1</a:t>
            </a:fld>
            <a:endParaRPr lang="en-US"/>
          </a:p>
        </p:txBody>
      </p:sp>
    </p:spTree>
    <p:extLst>
      <p:ext uri="{BB962C8B-B14F-4D97-AF65-F5344CB8AC3E}">
        <p14:creationId xmlns:p14="http://schemas.microsoft.com/office/powerpoint/2010/main" val="644528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129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4/18/2016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12172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12</a:t>
            </a:fld>
            <a:endParaRPr lang="en-US"/>
          </a:p>
        </p:txBody>
      </p:sp>
    </p:spTree>
    <p:extLst>
      <p:ext uri="{BB962C8B-B14F-4D97-AF65-F5344CB8AC3E}">
        <p14:creationId xmlns:p14="http://schemas.microsoft.com/office/powerpoint/2010/main" val="397680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13</a:t>
            </a:fld>
            <a:endParaRPr lang="en-US"/>
          </a:p>
        </p:txBody>
      </p:sp>
    </p:spTree>
    <p:extLst>
      <p:ext uri="{BB962C8B-B14F-4D97-AF65-F5344CB8AC3E}">
        <p14:creationId xmlns:p14="http://schemas.microsoft.com/office/powerpoint/2010/main" val="1084478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14</a:t>
            </a:fld>
            <a:endParaRPr lang="en-US"/>
          </a:p>
        </p:txBody>
      </p:sp>
    </p:spTree>
    <p:extLst>
      <p:ext uri="{BB962C8B-B14F-4D97-AF65-F5344CB8AC3E}">
        <p14:creationId xmlns:p14="http://schemas.microsoft.com/office/powerpoint/2010/main" val="27718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15</a:t>
            </a:fld>
            <a:endParaRPr lang="en-US"/>
          </a:p>
        </p:txBody>
      </p:sp>
    </p:spTree>
    <p:extLst>
      <p:ext uri="{BB962C8B-B14F-4D97-AF65-F5344CB8AC3E}">
        <p14:creationId xmlns:p14="http://schemas.microsoft.com/office/powerpoint/2010/main" val="1061224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4/18/2016 8:13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0674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48175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4CA44EA-52C7-466C-AD7D-B772251CF555}"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4/18/2016 8:13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78549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966457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2</a:t>
            </a:fld>
            <a:endParaRPr lang="en-US"/>
          </a:p>
        </p:txBody>
      </p:sp>
    </p:spTree>
    <p:extLst>
      <p:ext uri="{BB962C8B-B14F-4D97-AF65-F5344CB8AC3E}">
        <p14:creationId xmlns:p14="http://schemas.microsoft.com/office/powerpoint/2010/main" val="1969445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0195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18082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22</a:t>
            </a:fld>
            <a:endParaRPr lang="en-US"/>
          </a:p>
        </p:txBody>
      </p:sp>
    </p:spTree>
    <p:extLst>
      <p:ext uri="{BB962C8B-B14F-4D97-AF65-F5344CB8AC3E}">
        <p14:creationId xmlns:p14="http://schemas.microsoft.com/office/powerpoint/2010/main" val="2307068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23</a:t>
            </a:fld>
            <a:endParaRPr lang="en-US"/>
          </a:p>
        </p:txBody>
      </p:sp>
    </p:spTree>
    <p:extLst>
      <p:ext uri="{BB962C8B-B14F-4D97-AF65-F5344CB8AC3E}">
        <p14:creationId xmlns:p14="http://schemas.microsoft.com/office/powerpoint/2010/main" val="2591406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24</a:t>
            </a:fld>
            <a:endParaRPr lang="en-US"/>
          </a:p>
        </p:txBody>
      </p:sp>
    </p:spTree>
    <p:extLst>
      <p:ext uri="{BB962C8B-B14F-4D97-AF65-F5344CB8AC3E}">
        <p14:creationId xmlns:p14="http://schemas.microsoft.com/office/powerpoint/2010/main" val="710769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25</a:t>
            </a:fld>
            <a:endParaRPr lang="en-US"/>
          </a:p>
        </p:txBody>
      </p:sp>
    </p:spTree>
    <p:extLst>
      <p:ext uri="{BB962C8B-B14F-4D97-AF65-F5344CB8AC3E}">
        <p14:creationId xmlns:p14="http://schemas.microsoft.com/office/powerpoint/2010/main" val="146640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26</a:t>
            </a:fld>
            <a:endParaRPr lang="en-US"/>
          </a:p>
        </p:txBody>
      </p:sp>
    </p:spTree>
    <p:extLst>
      <p:ext uri="{BB962C8B-B14F-4D97-AF65-F5344CB8AC3E}">
        <p14:creationId xmlns:p14="http://schemas.microsoft.com/office/powerpoint/2010/main" val="165692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27</a:t>
            </a:fld>
            <a:endParaRPr lang="en-US"/>
          </a:p>
        </p:txBody>
      </p:sp>
    </p:spTree>
    <p:extLst>
      <p:ext uri="{BB962C8B-B14F-4D97-AF65-F5344CB8AC3E}">
        <p14:creationId xmlns:p14="http://schemas.microsoft.com/office/powerpoint/2010/main" val="2449043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28</a:t>
            </a:fld>
            <a:endParaRPr lang="en-US"/>
          </a:p>
        </p:txBody>
      </p:sp>
    </p:spTree>
    <p:extLst>
      <p:ext uri="{BB962C8B-B14F-4D97-AF65-F5344CB8AC3E}">
        <p14:creationId xmlns:p14="http://schemas.microsoft.com/office/powerpoint/2010/main" val="1290326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326B3CF-CF19-4365-82F6-B2068664D70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9013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3</a:t>
            </a:fld>
            <a:endParaRPr lang="en-US"/>
          </a:p>
        </p:txBody>
      </p:sp>
    </p:spTree>
    <p:extLst>
      <p:ext uri="{BB962C8B-B14F-4D97-AF65-F5344CB8AC3E}">
        <p14:creationId xmlns:p14="http://schemas.microsoft.com/office/powerpoint/2010/main" val="853348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30</a:t>
            </a:fld>
            <a:endParaRPr lang="en-US"/>
          </a:p>
        </p:txBody>
      </p:sp>
    </p:spTree>
    <p:extLst>
      <p:ext uri="{BB962C8B-B14F-4D97-AF65-F5344CB8AC3E}">
        <p14:creationId xmlns:p14="http://schemas.microsoft.com/office/powerpoint/2010/main" val="2623726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31</a:t>
            </a:fld>
            <a:endParaRPr lang="en-US"/>
          </a:p>
        </p:txBody>
      </p:sp>
    </p:spTree>
    <p:extLst>
      <p:ext uri="{BB962C8B-B14F-4D97-AF65-F5344CB8AC3E}">
        <p14:creationId xmlns:p14="http://schemas.microsoft.com/office/powerpoint/2010/main" val="2044391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494854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33</a:t>
            </a:fld>
            <a:endParaRPr lang="en-US"/>
          </a:p>
        </p:txBody>
      </p:sp>
    </p:spTree>
    <p:extLst>
      <p:ext uri="{BB962C8B-B14F-4D97-AF65-F5344CB8AC3E}">
        <p14:creationId xmlns:p14="http://schemas.microsoft.com/office/powerpoint/2010/main" val="856243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34</a:t>
            </a:fld>
            <a:endParaRPr lang="en-US"/>
          </a:p>
        </p:txBody>
      </p:sp>
    </p:spTree>
    <p:extLst>
      <p:ext uri="{BB962C8B-B14F-4D97-AF65-F5344CB8AC3E}">
        <p14:creationId xmlns:p14="http://schemas.microsoft.com/office/powerpoint/2010/main" val="3488633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35</a:t>
            </a:fld>
            <a:endParaRPr lang="en-US"/>
          </a:p>
        </p:txBody>
      </p:sp>
    </p:spTree>
    <p:extLst>
      <p:ext uri="{BB962C8B-B14F-4D97-AF65-F5344CB8AC3E}">
        <p14:creationId xmlns:p14="http://schemas.microsoft.com/office/powerpoint/2010/main" val="4078333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36</a:t>
            </a:fld>
            <a:endParaRPr lang="en-US"/>
          </a:p>
        </p:txBody>
      </p:sp>
    </p:spTree>
    <p:extLst>
      <p:ext uri="{BB962C8B-B14F-4D97-AF65-F5344CB8AC3E}">
        <p14:creationId xmlns:p14="http://schemas.microsoft.com/office/powerpoint/2010/main" val="2007747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37</a:t>
            </a:fld>
            <a:endParaRPr lang="en-US"/>
          </a:p>
        </p:txBody>
      </p:sp>
    </p:spTree>
    <p:extLst>
      <p:ext uri="{BB962C8B-B14F-4D97-AF65-F5344CB8AC3E}">
        <p14:creationId xmlns:p14="http://schemas.microsoft.com/office/powerpoint/2010/main" val="501934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38</a:t>
            </a:fld>
            <a:endParaRPr lang="en-US"/>
          </a:p>
        </p:txBody>
      </p:sp>
    </p:spTree>
    <p:extLst>
      <p:ext uri="{BB962C8B-B14F-4D97-AF65-F5344CB8AC3E}">
        <p14:creationId xmlns:p14="http://schemas.microsoft.com/office/powerpoint/2010/main" val="3427570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39</a:t>
            </a:fld>
            <a:endParaRPr lang="en-US"/>
          </a:p>
        </p:txBody>
      </p:sp>
    </p:spTree>
    <p:extLst>
      <p:ext uri="{BB962C8B-B14F-4D97-AF65-F5344CB8AC3E}">
        <p14:creationId xmlns:p14="http://schemas.microsoft.com/office/powerpoint/2010/main" val="4275881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4</a:t>
            </a:fld>
            <a:endParaRPr lang="en-US"/>
          </a:p>
        </p:txBody>
      </p:sp>
    </p:spTree>
    <p:extLst>
      <p:ext uri="{BB962C8B-B14F-4D97-AF65-F5344CB8AC3E}">
        <p14:creationId xmlns:p14="http://schemas.microsoft.com/office/powerpoint/2010/main" val="1633792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40</a:t>
            </a:fld>
            <a:endParaRPr lang="en-US"/>
          </a:p>
        </p:txBody>
      </p:sp>
    </p:spTree>
    <p:extLst>
      <p:ext uri="{BB962C8B-B14F-4D97-AF65-F5344CB8AC3E}">
        <p14:creationId xmlns:p14="http://schemas.microsoft.com/office/powerpoint/2010/main" val="3314053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41</a:t>
            </a:fld>
            <a:endParaRPr lang="en-US"/>
          </a:p>
        </p:txBody>
      </p:sp>
    </p:spTree>
    <p:extLst>
      <p:ext uri="{BB962C8B-B14F-4D97-AF65-F5344CB8AC3E}">
        <p14:creationId xmlns:p14="http://schemas.microsoft.com/office/powerpoint/2010/main" val="558765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26B3CF-CF19-4365-82F6-B2068664D70A}" type="slidenum">
              <a:rPr lang="en-US" smtClean="0"/>
              <a:t>42</a:t>
            </a:fld>
            <a:endParaRPr lang="en-US"/>
          </a:p>
        </p:txBody>
      </p:sp>
    </p:spTree>
    <p:extLst>
      <p:ext uri="{BB962C8B-B14F-4D97-AF65-F5344CB8AC3E}">
        <p14:creationId xmlns:p14="http://schemas.microsoft.com/office/powerpoint/2010/main" val="2902312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43</a:t>
            </a:fld>
            <a:endParaRPr lang="en-US"/>
          </a:p>
        </p:txBody>
      </p:sp>
    </p:spTree>
    <p:extLst>
      <p:ext uri="{BB962C8B-B14F-4D97-AF65-F5344CB8AC3E}">
        <p14:creationId xmlns:p14="http://schemas.microsoft.com/office/powerpoint/2010/main" val="2869624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44</a:t>
            </a:fld>
            <a:endParaRPr lang="en-US"/>
          </a:p>
        </p:txBody>
      </p:sp>
    </p:spTree>
    <p:extLst>
      <p:ext uri="{BB962C8B-B14F-4D97-AF65-F5344CB8AC3E}">
        <p14:creationId xmlns:p14="http://schemas.microsoft.com/office/powerpoint/2010/main" val="302237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4/18/2016 8:13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21412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46</a:t>
            </a:fld>
            <a:endParaRPr lang="en-US"/>
          </a:p>
        </p:txBody>
      </p:sp>
    </p:spTree>
    <p:extLst>
      <p:ext uri="{BB962C8B-B14F-4D97-AF65-F5344CB8AC3E}">
        <p14:creationId xmlns:p14="http://schemas.microsoft.com/office/powerpoint/2010/main" val="928347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47</a:t>
            </a:fld>
            <a:endParaRPr lang="en-US"/>
          </a:p>
        </p:txBody>
      </p:sp>
    </p:spTree>
    <p:extLst>
      <p:ext uri="{BB962C8B-B14F-4D97-AF65-F5344CB8AC3E}">
        <p14:creationId xmlns:p14="http://schemas.microsoft.com/office/powerpoint/2010/main" val="4201841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48</a:t>
            </a:fld>
            <a:endParaRPr lang="en-US"/>
          </a:p>
        </p:txBody>
      </p:sp>
    </p:spTree>
    <p:extLst>
      <p:ext uri="{BB962C8B-B14F-4D97-AF65-F5344CB8AC3E}">
        <p14:creationId xmlns:p14="http://schemas.microsoft.com/office/powerpoint/2010/main" val="2424479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NZ" dirty="0"/>
          </a:p>
        </p:txBody>
      </p:sp>
    </p:spTree>
    <p:extLst>
      <p:ext uri="{BB962C8B-B14F-4D97-AF65-F5344CB8AC3E}">
        <p14:creationId xmlns:p14="http://schemas.microsoft.com/office/powerpoint/2010/main" val="2962007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7213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50</a:t>
            </a:fld>
            <a:endParaRPr lang="en-US"/>
          </a:p>
        </p:txBody>
      </p:sp>
    </p:spTree>
    <p:extLst>
      <p:ext uri="{BB962C8B-B14F-4D97-AF65-F5344CB8AC3E}">
        <p14:creationId xmlns:p14="http://schemas.microsoft.com/office/powerpoint/2010/main" val="541278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5214924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52</a:t>
            </a:fld>
            <a:endParaRPr lang="en-US"/>
          </a:p>
        </p:txBody>
      </p:sp>
    </p:spTree>
    <p:extLst>
      <p:ext uri="{BB962C8B-B14F-4D97-AF65-F5344CB8AC3E}">
        <p14:creationId xmlns:p14="http://schemas.microsoft.com/office/powerpoint/2010/main" val="2970894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1191297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26B3CF-CF19-4365-82F6-B2068664D70A}" type="slidenum">
              <a:rPr lang="en-US" smtClean="0"/>
              <a:t>54</a:t>
            </a:fld>
            <a:endParaRPr lang="en-US"/>
          </a:p>
        </p:txBody>
      </p:sp>
    </p:spTree>
    <p:extLst>
      <p:ext uri="{BB962C8B-B14F-4D97-AF65-F5344CB8AC3E}">
        <p14:creationId xmlns:p14="http://schemas.microsoft.com/office/powerpoint/2010/main" val="3302368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18388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81296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57</a:t>
            </a:fld>
            <a:endParaRPr lang="en-US"/>
          </a:p>
        </p:txBody>
      </p:sp>
    </p:spTree>
    <p:extLst>
      <p:ext uri="{BB962C8B-B14F-4D97-AF65-F5344CB8AC3E}">
        <p14:creationId xmlns:p14="http://schemas.microsoft.com/office/powerpoint/2010/main" val="10864755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124512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60</a:t>
            </a:fld>
            <a:endParaRPr lang="en-US"/>
          </a:p>
        </p:txBody>
      </p:sp>
    </p:spTree>
    <p:extLst>
      <p:ext uri="{BB962C8B-B14F-4D97-AF65-F5344CB8AC3E}">
        <p14:creationId xmlns:p14="http://schemas.microsoft.com/office/powerpoint/2010/main" val="66400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NZ"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631405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449117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10962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79032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64</a:t>
            </a:fld>
            <a:endParaRPr lang="en-US"/>
          </a:p>
        </p:txBody>
      </p:sp>
    </p:spTree>
    <p:extLst>
      <p:ext uri="{BB962C8B-B14F-4D97-AF65-F5344CB8AC3E}">
        <p14:creationId xmlns:p14="http://schemas.microsoft.com/office/powerpoint/2010/main" val="37706052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37586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09230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83781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68</a:t>
            </a:fld>
            <a:endParaRPr lang="en-US"/>
          </a:p>
        </p:txBody>
      </p:sp>
    </p:spTree>
    <p:extLst>
      <p:ext uri="{BB962C8B-B14F-4D97-AF65-F5344CB8AC3E}">
        <p14:creationId xmlns:p14="http://schemas.microsoft.com/office/powerpoint/2010/main" val="31274287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26B3CF-CF19-4365-82F6-B2068664D70A}" type="slidenum">
              <a:rPr lang="en-US" smtClean="0"/>
              <a:t>69</a:t>
            </a:fld>
            <a:endParaRPr lang="en-US"/>
          </a:p>
        </p:txBody>
      </p:sp>
    </p:spTree>
    <p:extLst>
      <p:ext uri="{BB962C8B-B14F-4D97-AF65-F5344CB8AC3E}">
        <p14:creationId xmlns:p14="http://schemas.microsoft.com/office/powerpoint/2010/main" val="849249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70</a:t>
            </a:fld>
            <a:endParaRPr lang="en-US"/>
          </a:p>
        </p:txBody>
      </p:sp>
    </p:spTree>
    <p:extLst>
      <p:ext uri="{BB962C8B-B14F-4D97-AF65-F5344CB8AC3E}">
        <p14:creationId xmlns:p14="http://schemas.microsoft.com/office/powerpoint/2010/main" val="3979005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7</a:t>
            </a:fld>
            <a:endParaRPr lang="en-US"/>
          </a:p>
        </p:txBody>
      </p:sp>
    </p:spTree>
    <p:extLst>
      <p:ext uri="{BB962C8B-B14F-4D97-AF65-F5344CB8AC3E}">
        <p14:creationId xmlns:p14="http://schemas.microsoft.com/office/powerpoint/2010/main" val="42701922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71</a:t>
            </a:fld>
            <a:endParaRPr lang="en-US"/>
          </a:p>
        </p:txBody>
      </p:sp>
    </p:spTree>
    <p:extLst>
      <p:ext uri="{BB962C8B-B14F-4D97-AF65-F5344CB8AC3E}">
        <p14:creationId xmlns:p14="http://schemas.microsoft.com/office/powerpoint/2010/main" val="36081419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72</a:t>
            </a:fld>
            <a:endParaRPr lang="en-US"/>
          </a:p>
        </p:txBody>
      </p:sp>
    </p:spTree>
    <p:extLst>
      <p:ext uri="{BB962C8B-B14F-4D97-AF65-F5344CB8AC3E}">
        <p14:creationId xmlns:p14="http://schemas.microsoft.com/office/powerpoint/2010/main" val="20144000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73</a:t>
            </a:fld>
            <a:endParaRPr lang="en-US"/>
          </a:p>
        </p:txBody>
      </p:sp>
    </p:spTree>
    <p:extLst>
      <p:ext uri="{BB962C8B-B14F-4D97-AF65-F5344CB8AC3E}">
        <p14:creationId xmlns:p14="http://schemas.microsoft.com/office/powerpoint/2010/main" val="11228529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74</a:t>
            </a:fld>
            <a:endParaRPr lang="en-US"/>
          </a:p>
        </p:txBody>
      </p:sp>
    </p:spTree>
    <p:extLst>
      <p:ext uri="{BB962C8B-B14F-4D97-AF65-F5344CB8AC3E}">
        <p14:creationId xmlns:p14="http://schemas.microsoft.com/office/powerpoint/2010/main" val="14542773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75</a:t>
            </a:fld>
            <a:endParaRPr lang="en-US"/>
          </a:p>
        </p:txBody>
      </p:sp>
    </p:spTree>
    <p:extLst>
      <p:ext uri="{BB962C8B-B14F-4D97-AF65-F5344CB8AC3E}">
        <p14:creationId xmlns:p14="http://schemas.microsoft.com/office/powerpoint/2010/main" val="4641911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76</a:t>
            </a:fld>
            <a:endParaRPr lang="en-US"/>
          </a:p>
        </p:txBody>
      </p:sp>
    </p:spTree>
    <p:extLst>
      <p:ext uri="{BB962C8B-B14F-4D97-AF65-F5344CB8AC3E}">
        <p14:creationId xmlns:p14="http://schemas.microsoft.com/office/powerpoint/2010/main" val="33975007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4/18/2016 8:13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5507220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78</a:t>
            </a:fld>
            <a:endParaRPr lang="en-US"/>
          </a:p>
        </p:txBody>
      </p:sp>
    </p:spTree>
    <p:extLst>
      <p:ext uri="{BB962C8B-B14F-4D97-AF65-F5344CB8AC3E}">
        <p14:creationId xmlns:p14="http://schemas.microsoft.com/office/powerpoint/2010/main" val="3558683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79</a:t>
            </a:fld>
            <a:endParaRPr lang="en-US"/>
          </a:p>
        </p:txBody>
      </p:sp>
    </p:spTree>
    <p:extLst>
      <p:ext uri="{BB962C8B-B14F-4D97-AF65-F5344CB8AC3E}">
        <p14:creationId xmlns:p14="http://schemas.microsoft.com/office/powerpoint/2010/main" val="31015400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26B3CF-CF19-4365-82F6-B2068664D70A}" type="slidenum">
              <a:rPr lang="en-US" smtClean="0"/>
              <a:t>80</a:t>
            </a:fld>
            <a:endParaRPr lang="en-US"/>
          </a:p>
        </p:txBody>
      </p:sp>
    </p:spTree>
    <p:extLst>
      <p:ext uri="{BB962C8B-B14F-4D97-AF65-F5344CB8AC3E}">
        <p14:creationId xmlns:p14="http://schemas.microsoft.com/office/powerpoint/2010/main" val="324195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 8:13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54693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81</a:t>
            </a:fld>
            <a:endParaRPr lang="en-US"/>
          </a:p>
        </p:txBody>
      </p:sp>
    </p:spTree>
    <p:extLst>
      <p:ext uri="{BB962C8B-B14F-4D97-AF65-F5344CB8AC3E}">
        <p14:creationId xmlns:p14="http://schemas.microsoft.com/office/powerpoint/2010/main" val="41005163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83</a:t>
            </a:fld>
            <a:endParaRPr lang="en-US"/>
          </a:p>
        </p:txBody>
      </p:sp>
    </p:spTree>
    <p:extLst>
      <p:ext uri="{BB962C8B-B14F-4D97-AF65-F5344CB8AC3E}">
        <p14:creationId xmlns:p14="http://schemas.microsoft.com/office/powerpoint/2010/main" val="6945991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84</a:t>
            </a:fld>
            <a:endParaRPr lang="en-US"/>
          </a:p>
        </p:txBody>
      </p:sp>
    </p:spTree>
    <p:extLst>
      <p:ext uri="{BB962C8B-B14F-4D97-AF65-F5344CB8AC3E}">
        <p14:creationId xmlns:p14="http://schemas.microsoft.com/office/powerpoint/2010/main" val="38290793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85</a:t>
            </a:fld>
            <a:endParaRPr lang="en-US"/>
          </a:p>
        </p:txBody>
      </p:sp>
    </p:spTree>
    <p:extLst>
      <p:ext uri="{BB962C8B-B14F-4D97-AF65-F5344CB8AC3E}">
        <p14:creationId xmlns:p14="http://schemas.microsoft.com/office/powerpoint/2010/main" val="38602570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86</a:t>
            </a:fld>
            <a:endParaRPr lang="en-US"/>
          </a:p>
        </p:txBody>
      </p:sp>
    </p:spTree>
    <p:extLst>
      <p:ext uri="{BB962C8B-B14F-4D97-AF65-F5344CB8AC3E}">
        <p14:creationId xmlns:p14="http://schemas.microsoft.com/office/powerpoint/2010/main" val="889920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87</a:t>
            </a:fld>
            <a:endParaRPr lang="en-US"/>
          </a:p>
        </p:txBody>
      </p:sp>
    </p:spTree>
    <p:extLst>
      <p:ext uri="{BB962C8B-B14F-4D97-AF65-F5344CB8AC3E}">
        <p14:creationId xmlns:p14="http://schemas.microsoft.com/office/powerpoint/2010/main" val="28857988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71440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26B3CF-CF19-4365-82F6-B2068664D70A}" type="slidenum">
              <a:rPr lang="en-US" smtClean="0"/>
              <a:t>89</a:t>
            </a:fld>
            <a:endParaRPr lang="en-US"/>
          </a:p>
        </p:txBody>
      </p:sp>
    </p:spTree>
    <p:extLst>
      <p:ext uri="{BB962C8B-B14F-4D97-AF65-F5344CB8AC3E}">
        <p14:creationId xmlns:p14="http://schemas.microsoft.com/office/powerpoint/2010/main" val="20000288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4/18/2016 8:13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8930227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91</a:t>
            </a:fld>
            <a:endParaRPr lang="en-US"/>
          </a:p>
        </p:txBody>
      </p:sp>
    </p:spTree>
    <p:extLst>
      <p:ext uri="{BB962C8B-B14F-4D97-AF65-F5344CB8AC3E}">
        <p14:creationId xmlns:p14="http://schemas.microsoft.com/office/powerpoint/2010/main" val="158800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9</a:t>
            </a:fld>
            <a:endParaRPr lang="en-US"/>
          </a:p>
        </p:txBody>
      </p:sp>
    </p:spTree>
    <p:extLst>
      <p:ext uri="{BB962C8B-B14F-4D97-AF65-F5344CB8AC3E}">
        <p14:creationId xmlns:p14="http://schemas.microsoft.com/office/powerpoint/2010/main" val="28257417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326B3CF-CF19-4365-82F6-B2068664D70A}" type="slidenum">
              <a:rPr lang="en-US" smtClean="0"/>
              <a:t>92</a:t>
            </a:fld>
            <a:endParaRPr lang="en-US"/>
          </a:p>
        </p:txBody>
      </p:sp>
    </p:spTree>
    <p:extLst>
      <p:ext uri="{BB962C8B-B14F-4D97-AF65-F5344CB8AC3E}">
        <p14:creationId xmlns:p14="http://schemas.microsoft.com/office/powerpoint/2010/main" val="1224924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47" Type="http://schemas.openxmlformats.org/officeDocument/2006/relationships/image" Target="../media/image60.png"/><Relationship Id="rId50" Type="http://schemas.openxmlformats.org/officeDocument/2006/relationships/image" Target="../media/image63.png"/><Relationship Id="rId7" Type="http://schemas.openxmlformats.org/officeDocument/2006/relationships/image" Target="../media/image20.png"/><Relationship Id="rId2" Type="http://schemas.openxmlformats.org/officeDocument/2006/relationships/image" Target="../media/image15.png"/><Relationship Id="rId16" Type="http://schemas.openxmlformats.org/officeDocument/2006/relationships/image" Target="../media/image29.png"/><Relationship Id="rId29" Type="http://schemas.openxmlformats.org/officeDocument/2006/relationships/image" Target="../media/image42.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3" Type="http://schemas.openxmlformats.org/officeDocument/2006/relationships/image" Target="../media/image66.png"/><Relationship Id="rId5" Type="http://schemas.openxmlformats.org/officeDocument/2006/relationships/image" Target="../media/image18.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4" Type="http://schemas.openxmlformats.org/officeDocument/2006/relationships/image" Target="../media/image57.png"/><Relationship Id="rId52" Type="http://schemas.openxmlformats.org/officeDocument/2006/relationships/image" Target="../media/image65.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8" Type="http://schemas.openxmlformats.org/officeDocument/2006/relationships/image" Target="../media/image21.png"/><Relationship Id="rId51" Type="http://schemas.openxmlformats.org/officeDocument/2006/relationships/image" Target="../media/image64.png"/><Relationship Id="rId3" Type="http://schemas.openxmlformats.org/officeDocument/2006/relationships/image" Target="../media/image16.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20" Type="http://schemas.openxmlformats.org/officeDocument/2006/relationships/image" Target="../media/image33.png"/><Relationship Id="rId41" Type="http://schemas.openxmlformats.org/officeDocument/2006/relationships/image" Target="../media/image54.png"/><Relationship Id="rId1" Type="http://schemas.openxmlformats.org/officeDocument/2006/relationships/slideMaster" Target="../slideMasters/slideMaster10.xml"/><Relationship Id="rId6" Type="http://schemas.openxmlformats.org/officeDocument/2006/relationships/image" Target="../media/image19.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3.emf"/><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Master" Target="../slideMasters/slideMaster13.xml"/><Relationship Id="rId5" Type="http://schemas.openxmlformats.org/officeDocument/2006/relationships/image" Target="../media/image79.png"/><Relationship Id="rId4" Type="http://schemas.microsoft.com/office/2007/relationships/hdphoto" Target="../media/hdphoto1.wdp"/></Relationships>
</file>

<file path=ppt/slideLayouts/_rels/slideLayout2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8.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8.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8539003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86673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07208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35549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74724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76311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98798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560164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537674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884540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1209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36368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8859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15417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02458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24416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68812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902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7864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056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0265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78747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
        <p:nvSpPr>
          <p:cNvPr id="7"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000000"/>
                    </a:gs>
                    <a:gs pos="100000">
                      <a:srgbClr val="000000"/>
                    </a:gs>
                  </a:gsLst>
                  <a:lin ang="5400000" scaled="0"/>
                </a:gradFill>
                <a:cs typeface="Segoe UI" pitchFamily="34" charset="0"/>
              </a:rPr>
              <a:t>© 2015 Microsoft Corporation. All rights reserved. </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673738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6629909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00413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29784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262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586750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865511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7018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8075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849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4285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69181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7110819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44374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48340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0637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88340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23246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811780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159728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4182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6283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57573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06336906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5019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4962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649316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106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9077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2515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1312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637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684197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75626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5199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472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9599119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927266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21990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4972240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15684679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0154022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593937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746616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4372711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3183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780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4584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9986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92643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a:xfrm>
            <a:off x="8534400" y="6356351"/>
            <a:ext cx="3052064" cy="365760"/>
          </a:xfrm>
          <a:prstGeom prst="rect">
            <a:avLst/>
          </a:prstGeom>
        </p:spPr>
        <p:txBody>
          <a:bodyPr/>
          <a:lstStyle/>
          <a:p>
            <a:pPr algn="r"/>
            <a:fld id="{85526287-B2AA-4534-9616-8C1371A5F2E4}" type="datetime1">
              <a:rPr lang="en-US" smtClean="0">
                <a:solidFill>
                  <a:srgbClr val="FFFFFF"/>
                </a:solidFill>
              </a:rPr>
              <a:pPr algn="r"/>
              <a:t>4/18/2016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864" y="6356351"/>
            <a:ext cx="2641600" cy="365760"/>
          </a:xfrm>
          <a:prstGeom prst="rect">
            <a:avLst/>
          </a:prstGeom>
        </p:spPr>
        <p:txBody>
          <a:bodyPr/>
          <a:lstStyle/>
          <a:p>
            <a:fld id="{0C2EF4DC-10BE-438D-A0C2-4265DEFE2ED1}" type="slidenum">
              <a:rPr lang="en-US" smtClean="0">
                <a:solidFill>
                  <a:srgbClr val="00188F">
                    <a:shade val="50000"/>
                  </a:srgbClr>
                </a:solidFill>
              </a:rPr>
              <a:pPr/>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4865" y="6356351"/>
            <a:ext cx="4673600" cy="365760"/>
          </a:xfrm>
          <a:prstGeom prst="rect">
            <a:avLst/>
          </a:prstGeom>
        </p:spPr>
        <p:txBody>
          <a:bodyPr/>
          <a:lstStyle/>
          <a:p>
            <a:endParaRPr lang="en-US" sz="1600" dirty="0">
              <a:solidFill>
                <a:srgbClr val="00188F">
                  <a:shade val="50000"/>
                </a:srgbClr>
              </a:solidFill>
            </a:endParaRPr>
          </a:p>
        </p:txBody>
      </p:sp>
    </p:spTree>
    <p:extLst>
      <p:ext uri="{BB962C8B-B14F-4D97-AF65-F5344CB8AC3E}">
        <p14:creationId xmlns:p14="http://schemas.microsoft.com/office/powerpoint/2010/main" val="26217667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00121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97663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796501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256557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7335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19518E2-8373-466B-B044-CC842FB606C9}" type="datetimeFigureOut">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41AEC-0FB0-4B7D-B911-CDD21005826A}" type="slidenum">
              <a:rPr lang="en-US" smtClean="0"/>
              <a:t>‹#›</a:t>
            </a:fld>
            <a:endParaRPr lang="en-US"/>
          </a:p>
        </p:txBody>
      </p:sp>
    </p:spTree>
    <p:extLst>
      <p:ext uri="{BB962C8B-B14F-4D97-AF65-F5344CB8AC3E}">
        <p14:creationId xmlns:p14="http://schemas.microsoft.com/office/powerpoint/2010/main" val="18891090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20752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80734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658092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406921823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lor bar Two Column Blue Bullet text">
    <p:spTree>
      <p:nvGrpSpPr>
        <p:cNvPr id="1" name=""/>
        <p:cNvGrpSpPr/>
        <p:nvPr/>
      </p:nvGrpSpPr>
      <p:grpSpPr>
        <a:xfrm>
          <a:off x="0" y="0"/>
          <a:ext cx="0" cy="0"/>
          <a:chOff x="0" y="0"/>
          <a:chExt cx="0" cy="0"/>
        </a:xfrm>
      </p:grpSpPr>
      <p:sp>
        <p:nvSpPr>
          <p:cNvPr id="3" name="Rectangle 2"/>
          <p:cNvSpPr/>
          <p:nvPr userDrawn="1"/>
        </p:nvSpPr>
        <p:spPr bwMode="auto">
          <a:xfrm>
            <a:off x="0" y="0"/>
            <a:ext cx="12192000" cy="1189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3"/>
          <p:cNvSpPr>
            <a:spLocks noGrp="1"/>
          </p:cNvSpPr>
          <p:nvPr>
            <p:ph type="body" sz="quarter" idx="12"/>
          </p:nvPr>
        </p:nvSpPr>
        <p:spPr>
          <a:xfrm>
            <a:off x="6544214"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lvl1pPr>
              <a:defRPr>
                <a:gradFill>
                  <a:gsLst>
                    <a:gs pos="18750">
                      <a:schemeClr val="bg1"/>
                    </a:gs>
                    <a:gs pos="64000">
                      <a:schemeClr val="bg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344663821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053614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685561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90146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8960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4600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103980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97332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37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056441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15211523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7408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8952869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1181862"/>
          </a:xfrm>
          <a:noFill/>
        </p:spPr>
        <p:txBody>
          <a:bodyPr tIns="91440" bIns="91440" anchor="t" anchorCtr="0">
            <a:spAutoFit/>
          </a:bodyPr>
          <a:lstStyle>
            <a:lvl1pPr>
              <a:defRPr sz="7200" spc="-98" baseline="0">
                <a:solidFill>
                  <a:schemeClr val="tx1"/>
                </a:solidFill>
              </a:defRPr>
            </a:lvl1pPr>
          </a:lstStyle>
          <a:p>
            <a:r>
              <a:rPr lang="en-US" dirty="0"/>
              <a:t>Demo title</a:t>
            </a:r>
          </a:p>
        </p:txBody>
      </p:sp>
    </p:spTree>
    <p:extLst>
      <p:ext uri="{BB962C8B-B14F-4D97-AF65-F5344CB8AC3E}">
        <p14:creationId xmlns:p14="http://schemas.microsoft.com/office/powerpoint/2010/main" val="423800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470411"/>
            <a:ext cx="1613876" cy="345766"/>
          </a:xfrm>
          <a:prstGeom prst="rect">
            <a:avLst/>
          </a:prstGeom>
        </p:spPr>
      </p:pic>
      <p:sp>
        <p:nvSpPr>
          <p:cNvPr id="2" name="TextBox 1"/>
          <p:cNvSpPr txBox="1"/>
          <p:nvPr userDrawn="1"/>
        </p:nvSpPr>
        <p:spPr>
          <a:xfrm>
            <a:off x="10263456" y="291068"/>
            <a:ext cx="165930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2314525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5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03924172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034024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624539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375504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371288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17588681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3855604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403693934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258941580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933134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43033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738748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9613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7093306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95958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14122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99227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77867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61281767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87343414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77153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77933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067136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905156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817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11304871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3308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173771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20733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72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257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020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51853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523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7989510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5969891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6867270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170029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26204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92000" cy="6865782"/>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405036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541761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558181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5314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933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491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0227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6544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a:t>Edit Master text styles</a:t>
            </a:r>
          </a:p>
        </p:txBody>
      </p:sp>
    </p:spTree>
    <p:extLst>
      <p:ext uri="{BB962C8B-B14F-4D97-AF65-F5344CB8AC3E}">
        <p14:creationId xmlns:p14="http://schemas.microsoft.com/office/powerpoint/2010/main" val="30732035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9782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034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735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7083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54818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3431880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8912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2345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7903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39462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53131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829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096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9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5412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498367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2864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5648622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19518E2-8373-466B-B044-CC842FB606C9}" type="datetimeFigureOut">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41AEC-0FB0-4B7D-B911-CDD21005826A}" type="slidenum">
              <a:rPr lang="en-US" smtClean="0"/>
              <a:t>‹#›</a:t>
            </a:fld>
            <a:endParaRPr lang="en-US"/>
          </a:p>
        </p:txBody>
      </p:sp>
    </p:spTree>
    <p:extLst>
      <p:ext uri="{BB962C8B-B14F-4D97-AF65-F5344CB8AC3E}">
        <p14:creationId xmlns:p14="http://schemas.microsoft.com/office/powerpoint/2010/main" val="38086284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6FC7A6-631A-4CF6-A865-EA23BB55B195}" type="datetimeFigureOut">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DB898-C27B-4B20-8329-DF028E04997A}" type="slidenum">
              <a:rPr lang="en-US" smtClean="0"/>
              <a:t>‹#›</a:t>
            </a:fld>
            <a:endParaRPr lang="en-US"/>
          </a:p>
        </p:txBody>
      </p:sp>
    </p:spTree>
    <p:extLst>
      <p:ext uri="{BB962C8B-B14F-4D97-AF65-F5344CB8AC3E}">
        <p14:creationId xmlns:p14="http://schemas.microsoft.com/office/powerpoint/2010/main" val="64075681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FC7A6-631A-4CF6-A865-EA23BB55B195}" type="datetimeFigureOut">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DB898-C27B-4B20-8329-DF028E04997A}" type="slidenum">
              <a:rPr lang="en-US" smtClean="0"/>
              <a:t>‹#›</a:t>
            </a:fld>
            <a:endParaRPr lang="en-US"/>
          </a:p>
        </p:txBody>
      </p:sp>
    </p:spTree>
    <p:extLst>
      <p:ext uri="{BB962C8B-B14F-4D97-AF65-F5344CB8AC3E}">
        <p14:creationId xmlns:p14="http://schemas.microsoft.com/office/powerpoint/2010/main" val="1263318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303334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6FC7A6-631A-4CF6-A865-EA23BB55B195}" type="datetimeFigureOut">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DB898-C27B-4B20-8329-DF028E04997A}" type="slidenum">
              <a:rPr lang="en-US" smtClean="0"/>
              <a:t>‹#›</a:t>
            </a:fld>
            <a:endParaRPr lang="en-US"/>
          </a:p>
        </p:txBody>
      </p:sp>
    </p:spTree>
    <p:extLst>
      <p:ext uri="{BB962C8B-B14F-4D97-AF65-F5344CB8AC3E}">
        <p14:creationId xmlns:p14="http://schemas.microsoft.com/office/powerpoint/2010/main" val="169790656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6FC7A6-631A-4CF6-A865-EA23BB55B195}" type="datetimeFigureOut">
              <a:rPr lang="en-US" smtClean="0"/>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DB898-C27B-4B20-8329-DF028E04997A}" type="slidenum">
              <a:rPr lang="en-US" smtClean="0"/>
              <a:t>‹#›</a:t>
            </a:fld>
            <a:endParaRPr lang="en-US"/>
          </a:p>
        </p:txBody>
      </p:sp>
    </p:spTree>
    <p:extLst>
      <p:ext uri="{BB962C8B-B14F-4D97-AF65-F5344CB8AC3E}">
        <p14:creationId xmlns:p14="http://schemas.microsoft.com/office/powerpoint/2010/main" val="364305823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6FC7A6-631A-4CF6-A865-EA23BB55B195}" type="datetimeFigureOut">
              <a:rPr lang="en-US" smtClean="0"/>
              <a:t>4/18/2016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FDB898-C27B-4B20-8329-DF028E04997A}" type="slidenum">
              <a:rPr lang="en-US" smtClean="0"/>
              <a:t>‹#›</a:t>
            </a:fld>
            <a:endParaRPr lang="en-US"/>
          </a:p>
        </p:txBody>
      </p:sp>
    </p:spTree>
    <p:extLst>
      <p:ext uri="{BB962C8B-B14F-4D97-AF65-F5344CB8AC3E}">
        <p14:creationId xmlns:p14="http://schemas.microsoft.com/office/powerpoint/2010/main" val="39386353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6FC7A6-631A-4CF6-A865-EA23BB55B195}" type="datetimeFigureOut">
              <a:rPr lang="en-US" smtClean="0"/>
              <a:t>4/18/2016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FDB898-C27B-4B20-8329-DF028E04997A}" type="slidenum">
              <a:rPr lang="en-US" smtClean="0"/>
              <a:t>‹#›</a:t>
            </a:fld>
            <a:endParaRPr lang="en-US"/>
          </a:p>
        </p:txBody>
      </p:sp>
    </p:spTree>
    <p:extLst>
      <p:ext uri="{BB962C8B-B14F-4D97-AF65-F5344CB8AC3E}">
        <p14:creationId xmlns:p14="http://schemas.microsoft.com/office/powerpoint/2010/main" val="275291185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6FC7A6-631A-4CF6-A865-EA23BB55B195}" type="datetimeFigureOut">
              <a:rPr lang="en-US" smtClean="0"/>
              <a:t>4/18/2016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FDB898-C27B-4B20-8329-DF028E04997A}" type="slidenum">
              <a:rPr lang="en-US" smtClean="0"/>
              <a:t>‹#›</a:t>
            </a:fld>
            <a:endParaRPr lang="en-US"/>
          </a:p>
        </p:txBody>
      </p:sp>
    </p:spTree>
    <p:extLst>
      <p:ext uri="{BB962C8B-B14F-4D97-AF65-F5344CB8AC3E}">
        <p14:creationId xmlns:p14="http://schemas.microsoft.com/office/powerpoint/2010/main" val="75756688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6FC7A6-631A-4CF6-A865-EA23BB55B195}" type="datetimeFigureOut">
              <a:rPr lang="en-US" smtClean="0"/>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DB898-C27B-4B20-8329-DF028E04997A}" type="slidenum">
              <a:rPr lang="en-US" smtClean="0"/>
              <a:t>‹#›</a:t>
            </a:fld>
            <a:endParaRPr lang="en-US"/>
          </a:p>
        </p:txBody>
      </p:sp>
    </p:spTree>
    <p:extLst>
      <p:ext uri="{BB962C8B-B14F-4D97-AF65-F5344CB8AC3E}">
        <p14:creationId xmlns:p14="http://schemas.microsoft.com/office/powerpoint/2010/main" val="24521666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6FC7A6-631A-4CF6-A865-EA23BB55B195}" type="datetimeFigureOut">
              <a:rPr lang="en-US" smtClean="0"/>
              <a:t>4/18/2016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FDB898-C27B-4B20-8329-DF028E04997A}" type="slidenum">
              <a:rPr lang="en-US" smtClean="0"/>
              <a:t>‹#›</a:t>
            </a:fld>
            <a:endParaRPr lang="en-US"/>
          </a:p>
        </p:txBody>
      </p:sp>
    </p:spTree>
    <p:extLst>
      <p:ext uri="{BB962C8B-B14F-4D97-AF65-F5344CB8AC3E}">
        <p14:creationId xmlns:p14="http://schemas.microsoft.com/office/powerpoint/2010/main" val="84708660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FC7A6-631A-4CF6-A865-EA23BB55B195}" type="datetimeFigureOut">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DB898-C27B-4B20-8329-DF028E04997A}" type="slidenum">
              <a:rPr lang="en-US" smtClean="0"/>
              <a:t>‹#›</a:t>
            </a:fld>
            <a:endParaRPr lang="en-US"/>
          </a:p>
        </p:txBody>
      </p:sp>
    </p:spTree>
    <p:extLst>
      <p:ext uri="{BB962C8B-B14F-4D97-AF65-F5344CB8AC3E}">
        <p14:creationId xmlns:p14="http://schemas.microsoft.com/office/powerpoint/2010/main" val="294451766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6FC7A6-631A-4CF6-A865-EA23BB55B195}" type="datetimeFigureOut">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FDB898-C27B-4B20-8329-DF028E04997A}" type="slidenum">
              <a:rPr lang="en-US" smtClean="0"/>
              <a:t>‹#›</a:t>
            </a:fld>
            <a:endParaRPr lang="en-US"/>
          </a:p>
        </p:txBody>
      </p:sp>
    </p:spTree>
    <p:extLst>
      <p:ext uri="{BB962C8B-B14F-4D97-AF65-F5344CB8AC3E}">
        <p14:creationId xmlns:p14="http://schemas.microsoft.com/office/powerpoint/2010/main" val="388815252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3"/>
            <a:ext cx="11582400" cy="863600"/>
          </a:xfrm>
        </p:spPr>
        <p:txBody>
          <a:bodyPr anchor="t" anchorCtr="0">
            <a:noAutofit/>
          </a:bodyPr>
          <a:lstStyle>
            <a:lvl1pPr>
              <a:defRPr sz="4318" cap="none" spc="-120" baseline="0">
                <a:solidFill>
                  <a:schemeClr val="tx2"/>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55092522"/>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9867917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25121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207786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520853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725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24015311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6756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9480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9273044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396348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19241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1038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3525866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4190880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4430638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33020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5726509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2845995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5289761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88622299"/>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542464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70525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61083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1600306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12652474"/>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21365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2774058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02017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82810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68879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3479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74325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459229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19518E2-8373-466B-B044-CC842FB606C9}" type="datetimeFigureOut">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41AEC-0FB0-4B7D-B911-CDD21005826A}" type="slidenum">
              <a:rPr lang="en-US" smtClean="0"/>
              <a:t>‹#›</a:t>
            </a:fld>
            <a:endParaRPr lang="en-US"/>
          </a:p>
        </p:txBody>
      </p:sp>
    </p:spTree>
    <p:extLst>
      <p:ext uri="{BB962C8B-B14F-4D97-AF65-F5344CB8AC3E}">
        <p14:creationId xmlns:p14="http://schemas.microsoft.com/office/powerpoint/2010/main" val="39662688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9381014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6229587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8245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25358630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7828719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0981838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618760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134576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7914249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2536460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216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5927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7999363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1397501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9717583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17174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2402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3759781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392213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0041965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92196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38173851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8456580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a:t>Edit Master text styles</a:t>
            </a:r>
          </a:p>
        </p:txBody>
      </p:sp>
    </p:spTree>
    <p:extLst>
      <p:ext uri="{BB962C8B-B14F-4D97-AF65-F5344CB8AC3E}">
        <p14:creationId xmlns:p14="http://schemas.microsoft.com/office/powerpoint/2010/main" val="19878766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222802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560951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0333070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53500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3300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1020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522777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877077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a:xfrm>
            <a:off x="8534400" y="6356351"/>
            <a:ext cx="3052064" cy="365760"/>
          </a:xfrm>
          <a:prstGeom prst="rect">
            <a:avLst/>
          </a:prstGeom>
        </p:spPr>
        <p:txBody>
          <a:bodyPr/>
          <a:lstStyle/>
          <a:p>
            <a:pPr algn="r"/>
            <a:fld id="{85526287-B2AA-4534-9616-8C1371A5F2E4}" type="datetime1">
              <a:rPr lang="en-US" smtClean="0">
                <a:solidFill>
                  <a:srgbClr val="FFFFFF"/>
                </a:solidFill>
              </a:rPr>
              <a:pPr algn="r"/>
              <a:t>4/18/2016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864" y="6356351"/>
            <a:ext cx="2641600" cy="365760"/>
          </a:xfrm>
          <a:prstGeom prst="rect">
            <a:avLst/>
          </a:prstGeom>
        </p:spPr>
        <p:txBody>
          <a:bodyPr/>
          <a:lstStyle/>
          <a:p>
            <a:fld id="{0C2EF4DC-10BE-438D-A0C2-4265DEFE2ED1}" type="slidenum">
              <a:rPr lang="en-US" smtClean="0">
                <a:solidFill>
                  <a:srgbClr val="00188F">
                    <a:shade val="50000"/>
                  </a:srgbClr>
                </a:solidFill>
              </a:rPr>
              <a:pPr/>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4865" y="6356351"/>
            <a:ext cx="4673600" cy="365760"/>
          </a:xfrm>
          <a:prstGeom prst="rect">
            <a:avLst/>
          </a:prstGeom>
        </p:spPr>
        <p:txBody>
          <a:bodyPr/>
          <a:lstStyle/>
          <a:p>
            <a:endParaRPr lang="en-US" sz="1600" dirty="0">
              <a:solidFill>
                <a:srgbClr val="00188F">
                  <a:shade val="50000"/>
                </a:srgbClr>
              </a:solidFill>
            </a:endParaRPr>
          </a:p>
        </p:txBody>
      </p:sp>
    </p:spTree>
    <p:extLst>
      <p:ext uri="{BB962C8B-B14F-4D97-AF65-F5344CB8AC3E}">
        <p14:creationId xmlns:p14="http://schemas.microsoft.com/office/powerpoint/2010/main" val="37422625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19518E2-8373-466B-B044-CC842FB606C9}" type="datetimeFigureOut">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41AEC-0FB0-4B7D-B911-CDD21005826A}" type="slidenum">
              <a:rPr lang="en-US" smtClean="0"/>
              <a:t>‹#›</a:t>
            </a:fld>
            <a:endParaRPr lang="en-US"/>
          </a:p>
        </p:txBody>
      </p:sp>
    </p:spTree>
    <p:extLst>
      <p:ext uri="{BB962C8B-B14F-4D97-AF65-F5344CB8AC3E}">
        <p14:creationId xmlns:p14="http://schemas.microsoft.com/office/powerpoint/2010/main" val="27686557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rtl="0" eaLnBrk="1" latinLnBrk="0" hangingPunct="1">
              <a:lnSpc>
                <a:spcPct val="90000"/>
              </a:lnSpc>
              <a:spcBef>
                <a:spcPct val="0"/>
              </a:spcBef>
              <a:buNone/>
            </a:pPr>
            <a:r>
              <a:rPr lang="en-US" sz="4902" b="0" kern="1200" cap="none" spc="-123"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4902" b="0" kern="1200" cap="none" spc="-123"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rtl="0" eaLnBrk="1" latinLnBrk="0" hangingPunct="1">
              <a:lnSpc>
                <a:spcPct val="90000"/>
              </a:lnSpc>
              <a:spcBef>
                <a:spcPct val="0"/>
              </a:spcBef>
              <a:buNone/>
            </a:pPr>
            <a:r>
              <a:rPr lang="en-US" sz="2206"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06"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br>
            <a:r>
              <a:rPr lang="en-US" sz="2206"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06"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606441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4" name="Text Placeholder 3"/>
          <p:cNvSpPr>
            <a:spLocks noGrp="1"/>
          </p:cNvSpPr>
          <p:nvPr>
            <p:ph type="body" sz="quarter" idx="13" hasCustomPrompt="1"/>
          </p:nvPr>
        </p:nvSpPr>
        <p:spPr>
          <a:xfrm>
            <a:off x="315927" y="353290"/>
            <a:ext cx="2614572" cy="398335"/>
          </a:xfrm>
        </p:spPr>
        <p:txBody>
          <a:bodyPr/>
          <a:lstStyle>
            <a:lvl1pPr marL="0" indent="0">
              <a:buFontTx/>
              <a:buNone/>
              <a:defRPr sz="1568" baseline="0">
                <a:latin typeface="+mn-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a:t>SESSION CODE</a:t>
            </a:r>
          </a:p>
        </p:txBody>
      </p:sp>
    </p:spTree>
    <p:extLst>
      <p:ext uri="{BB962C8B-B14F-4D97-AF65-F5344CB8AC3E}">
        <p14:creationId xmlns:p14="http://schemas.microsoft.com/office/powerpoint/2010/main" val="627578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7080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4441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3185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366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3244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690494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92152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2843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7358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586528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81669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836477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924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48398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386487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57402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1323641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60368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209761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209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6917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2158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7176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61036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37644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275504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880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391350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19518E2-8373-466B-B044-CC842FB606C9}" type="datetimeFigureOut">
              <a:rPr lang="en-US" smtClean="0"/>
              <a:t>4/18/2016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441AEC-0FB0-4B7D-B911-CDD21005826A}" type="slidenum">
              <a:rPr lang="en-US" smtClean="0"/>
              <a:t>‹#›</a:t>
            </a:fld>
            <a:endParaRPr lang="en-US"/>
          </a:p>
        </p:txBody>
      </p:sp>
    </p:spTree>
    <p:extLst>
      <p:ext uri="{BB962C8B-B14F-4D97-AF65-F5344CB8AC3E}">
        <p14:creationId xmlns:p14="http://schemas.microsoft.com/office/powerpoint/2010/main" val="33633349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a:xfrm>
            <a:off x="8534400" y="6356351"/>
            <a:ext cx="3052064" cy="365760"/>
          </a:xfrm>
          <a:prstGeom prst="rect">
            <a:avLst/>
          </a:prstGeom>
        </p:spPr>
        <p:txBody>
          <a:bodyPr/>
          <a:lstStyle/>
          <a:p>
            <a:pPr algn="r"/>
            <a:fld id="{85526287-B2AA-4534-9616-8C1371A5F2E4}" type="datetime1">
              <a:rPr lang="en-US" smtClean="0">
                <a:solidFill>
                  <a:srgbClr val="FFFFFF"/>
                </a:solidFill>
              </a:rPr>
              <a:pPr algn="r"/>
              <a:t>4/18/2016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864" y="6356351"/>
            <a:ext cx="2641600" cy="365760"/>
          </a:xfrm>
          <a:prstGeom prst="rect">
            <a:avLst/>
          </a:prstGeom>
        </p:spPr>
        <p:txBody>
          <a:bodyPr/>
          <a:lstStyle/>
          <a:p>
            <a:fld id="{0C2EF4DC-10BE-438D-A0C2-4265DEFE2ED1}" type="slidenum">
              <a:rPr lang="en-US" smtClean="0">
                <a:solidFill>
                  <a:srgbClr val="00188F">
                    <a:shade val="50000"/>
                  </a:srgbClr>
                </a:solidFill>
              </a:rPr>
              <a:pPr/>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4865" y="6356351"/>
            <a:ext cx="4673600" cy="365760"/>
          </a:xfrm>
          <a:prstGeom prst="rect">
            <a:avLst/>
          </a:prstGeom>
        </p:spPr>
        <p:txBody>
          <a:bodyPr/>
          <a:lstStyle/>
          <a:p>
            <a:endParaRPr lang="en-US" sz="1600" dirty="0">
              <a:solidFill>
                <a:srgbClr val="00188F">
                  <a:shade val="50000"/>
                </a:srgbClr>
              </a:solidFill>
            </a:endParaRPr>
          </a:p>
        </p:txBody>
      </p:sp>
    </p:spTree>
    <p:extLst>
      <p:ext uri="{BB962C8B-B14F-4D97-AF65-F5344CB8AC3E}">
        <p14:creationId xmlns:p14="http://schemas.microsoft.com/office/powerpoint/2010/main" val="24216110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44379191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1181862"/>
          </a:xfrm>
          <a:noFill/>
        </p:spPr>
        <p:txBody>
          <a:bodyPr tIns="91440" bIns="91440" anchor="t" anchorCtr="0">
            <a:spAutoFit/>
          </a:bodyPr>
          <a:lstStyle>
            <a:lvl1pPr>
              <a:defRPr sz="7200" spc="-98" baseline="0">
                <a:solidFill>
                  <a:schemeClr val="tx1"/>
                </a:solidFill>
              </a:defRPr>
            </a:lvl1pPr>
          </a:lstStyle>
          <a:p>
            <a:r>
              <a:rPr lang="en-US" dirty="0"/>
              <a:t>Demo title</a:t>
            </a:r>
          </a:p>
        </p:txBody>
      </p:sp>
    </p:spTree>
    <p:extLst>
      <p:ext uri="{BB962C8B-B14F-4D97-AF65-F5344CB8AC3E}">
        <p14:creationId xmlns:p14="http://schemas.microsoft.com/office/powerpoint/2010/main" val="242490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8444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3180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40739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53050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43689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30279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38" Type="http://schemas.openxmlformats.org/officeDocument/2006/relationships/image" Target="../media/image1.png"/><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theme" Target="../theme/theme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 Id="rId8" Type="http://schemas.openxmlformats.org/officeDocument/2006/relationships/slideLayout" Target="../slideLayouts/slideLayout194.xml"/><Relationship Id="rId3" Type="http://schemas.openxmlformats.org/officeDocument/2006/relationships/slideLayout" Target="../slideLayouts/slideLayout18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theme" Target="../theme/theme11.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 Type="http://schemas.openxmlformats.org/officeDocument/2006/relationships/slideLayout" Target="../slideLayouts/slideLayout263.xml"/><Relationship Id="rId21" Type="http://schemas.openxmlformats.org/officeDocument/2006/relationships/slideLayout" Target="../slideLayouts/slideLayout281.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image" Target="../media/image1.png"/><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image" Target="../media/image1.png"/><Relationship Id="rId2" Type="http://schemas.openxmlformats.org/officeDocument/2006/relationships/slideLayout" Target="../slideLayouts/slideLayout49.xml"/><Relationship Id="rId16" Type="http://schemas.openxmlformats.org/officeDocument/2006/relationships/theme" Target="../theme/theme4.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image" Target="../media/image1.png"/><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theme" Target="../theme/theme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image" Target="../media/image1.png"/><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image" Target="../media/image1.pn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theme" Target="../theme/theme7.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2" Type="http://schemas.openxmlformats.org/officeDocument/2006/relationships/slideLayout" Target="../slideLayouts/slideLayout152.xml"/><Relationship Id="rId16" Type="http://schemas.openxmlformats.org/officeDocument/2006/relationships/image" Target="../media/image1.png"/><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theme" Target="../theme/theme8.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image" Target="../media/image1.png"/><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theme" Target="../theme/theme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9354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83344770"/>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 id="2147483879" r:id="rId26"/>
    <p:sldLayoutId id="2147483880" r:id="rId27"/>
    <p:sldLayoutId id="2147483881" r:id="rId28"/>
    <p:sldLayoutId id="2147483882" r:id="rId29"/>
    <p:sldLayoutId id="2147483883" r:id="rId30"/>
    <p:sldLayoutId id="2147483884" r:id="rId31"/>
    <p:sldLayoutId id="2147483885" r:id="rId32"/>
    <p:sldLayoutId id="2147483886" r:id="rId33"/>
    <p:sldLayoutId id="2147483887" r:id="rId34"/>
    <p:sldLayoutId id="2147483888" r:id="rId35"/>
    <p:sldLayoutId id="2147483889"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849834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6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6FC7A6-631A-4CF6-A865-EA23BB55B195}" type="datetimeFigureOut">
              <a:rPr lang="en-US" smtClean="0"/>
              <a:t>4/18/2016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DB898-C27B-4B20-8329-DF028E04997A}" type="slidenum">
              <a:rPr lang="en-US" smtClean="0"/>
              <a:t>‹#›</a:t>
            </a:fld>
            <a:endParaRPr lang="en-US"/>
          </a:p>
        </p:txBody>
      </p:sp>
    </p:spTree>
    <p:extLst>
      <p:ext uri="{BB962C8B-B14F-4D97-AF65-F5344CB8AC3E}">
        <p14:creationId xmlns:p14="http://schemas.microsoft.com/office/powerpoint/2010/main" val="757254330"/>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441912474"/>
      </p:ext>
    </p:extLst>
  </p:cSld>
  <p:clrMap bg1="dk1" tx1="lt1" bg2="dk2" tx2="lt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0208103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725" r:id="rId14"/>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0955986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8550963"/>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876254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830" r:id="rId29"/>
    <p:sldLayoutId id="2147483890" r:id="rId30"/>
    <p:sldLayoutId id="2147483892" r:id="rId31"/>
    <p:sldLayoutId id="2147483894" r:id="rId32"/>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pic>
        <p:nvPicPr>
          <p:cNvPr id="5" name="Picture 4"/>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11707130"/>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70888074"/>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80918773"/>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75815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921" r:id="rId21"/>
    <p:sldLayoutId id="214748393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mailto:stephane@stephanelapointe.net" TargetMode="External"/><Relationship Id="rId7" Type="http://schemas.openxmlformats.org/officeDocument/2006/relationships/image" Target="../media/image82.png"/><Relationship Id="rId2" Type="http://schemas.openxmlformats.org/officeDocument/2006/relationships/notesSlide" Target="../notesSlides/notesSlide1.xml"/><Relationship Id="rId1" Type="http://schemas.openxmlformats.org/officeDocument/2006/relationships/slideLayout" Target="../slideLayouts/slideLayout90.xml"/><Relationship Id="rId6" Type="http://schemas.openxmlformats.org/officeDocument/2006/relationships/hyperlink" Target="mailto:alexandre.brisebois@microsoft.com" TargetMode="External"/><Relationship Id="rId5" Type="http://schemas.openxmlformats.org/officeDocument/2006/relationships/hyperlink" Target="mailto:fboucher@frankysnotes.com" TargetMode="External"/><Relationship Id="rId4" Type="http://schemas.openxmlformats.org/officeDocument/2006/relationships/hyperlink" Target="mailto:guy@guybarrett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22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3" Type="http://schemas.openxmlformats.org/officeDocument/2006/relationships/hyperlink" Target="http://aka.ms/ServiceFabricSDK" TargetMode="External"/><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94.xml"/><Relationship Id="rId5" Type="http://schemas.openxmlformats.org/officeDocument/2006/relationships/image" Target="../media/image92.emf"/><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7.xml"/><Relationship Id="rId1" Type="http://schemas.openxmlformats.org/officeDocument/2006/relationships/slideLayout" Target="../slideLayouts/slideLayout68.xml"/><Relationship Id="rId4" Type="http://schemas.openxmlformats.org/officeDocument/2006/relationships/image" Target="../media/image102.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9.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4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3" Type="http://schemas.openxmlformats.org/officeDocument/2006/relationships/hyperlink" Target="http://bit.ly/sf-setup" TargetMode="External"/><Relationship Id="rId2" Type="http://schemas.openxmlformats.org/officeDocument/2006/relationships/notesSlide" Target="../notesSlides/notesSlide30.xml"/><Relationship Id="rId1" Type="http://schemas.openxmlformats.org/officeDocument/2006/relationships/slideLayout" Target="../slideLayouts/slideLayout185.xml"/><Relationship Id="rId5" Type="http://schemas.openxmlformats.org/officeDocument/2006/relationships/hyperlink" Target="http://bit.ly/sf-lab-2" TargetMode="External"/><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25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8" Type="http://schemas.openxmlformats.org/officeDocument/2006/relationships/hyperlink" Target="https://msdn.microsoft.com/en-us/library/mt126033.aspx" TargetMode="External"/><Relationship Id="rId3" Type="http://schemas.openxmlformats.org/officeDocument/2006/relationships/hyperlink" Target="https://msdn.microsoft.com/en-us/library/mt125905.aspx" TargetMode="External"/><Relationship Id="rId7" Type="http://schemas.openxmlformats.org/officeDocument/2006/relationships/hyperlink" Target="https://msdn.microsoft.com/en-us/library/mt125874.aspx" TargetMode="External"/><Relationship Id="rId2" Type="http://schemas.openxmlformats.org/officeDocument/2006/relationships/notesSlide" Target="../notesSlides/notesSlide41.xml"/><Relationship Id="rId1" Type="http://schemas.openxmlformats.org/officeDocument/2006/relationships/slideLayout" Target="../slideLayouts/slideLayout68.xml"/><Relationship Id="rId6" Type="http://schemas.openxmlformats.org/officeDocument/2006/relationships/hyperlink" Target="https://msdn.microsoft.com/en-us/library/mt125913.aspx" TargetMode="External"/><Relationship Id="rId5" Type="http://schemas.openxmlformats.org/officeDocument/2006/relationships/hyperlink" Target="https://msdn.microsoft.com/en-us/library/mt163532.aspx" TargetMode="External"/><Relationship Id="rId10" Type="http://schemas.openxmlformats.org/officeDocument/2006/relationships/hyperlink" Target="https://msdn.microsoft.com/en-us/library/mt125885.aspx" TargetMode="External"/><Relationship Id="rId4" Type="http://schemas.openxmlformats.org/officeDocument/2006/relationships/hyperlink" Target="https://msdn.microsoft.com/en-us/library/mt125958.aspx" TargetMode="External"/><Relationship Id="rId9" Type="http://schemas.openxmlformats.org/officeDocument/2006/relationships/hyperlink" Target="https://msdn.microsoft.com/en-us/library/mt125914.aspx"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sf-lab-3" TargetMode="External"/><Relationship Id="rId2" Type="http://schemas.openxmlformats.org/officeDocument/2006/relationships/notesSlide" Target="../notesSlides/notesSlide42.xml"/><Relationship Id="rId1" Type="http://schemas.openxmlformats.org/officeDocument/2006/relationships/slideLayout" Target="../slideLayouts/slideLayout185.xml"/><Relationship Id="rId5" Type="http://schemas.openxmlformats.org/officeDocument/2006/relationships/image" Target="../media/image104.png"/><Relationship Id="rId4" Type="http://schemas.openxmlformats.org/officeDocument/2006/relationships/hyperlink" Target="http://bit.ly/sf-lab-4"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68.xml"/><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3.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3.xml"/><Relationship Id="rId1" Type="http://schemas.openxmlformats.org/officeDocument/2006/relationships/tags" Target="../tags/tag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3.xml"/><Relationship Id="rId1" Type="http://schemas.openxmlformats.org/officeDocument/2006/relationships/tags" Target="../tags/tag3.xml"/></Relationships>
</file>

<file path=ppt/slides/_rels/slide54.xml.rels><?xml version="1.0" encoding="UTF-8" standalone="yes"?>
<Relationships xmlns="http://schemas.openxmlformats.org/package/2006/relationships"><Relationship Id="rId3" Type="http://schemas.openxmlformats.org/officeDocument/2006/relationships/hyperlink" Target="http://bit.ly/sf-lab-5" TargetMode="External"/><Relationship Id="rId2" Type="http://schemas.openxmlformats.org/officeDocument/2006/relationships/notesSlide" Target="../notesSlides/notesSlide54.xml"/><Relationship Id="rId1" Type="http://schemas.openxmlformats.org/officeDocument/2006/relationships/slideLayout" Target="../slideLayouts/slideLayout185.xml"/><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9.xml"/><Relationship Id="rId1" Type="http://schemas.openxmlformats.org/officeDocument/2006/relationships/slideLayout" Target="../slideLayouts/slideLayout9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8.xml"/></Relationships>
</file>

<file path=ppt/slides/_rels/slide69.xml.rels><?xml version="1.0" encoding="UTF-8" standalone="yes"?>
<Relationships xmlns="http://schemas.openxmlformats.org/package/2006/relationships"><Relationship Id="rId3" Type="http://schemas.openxmlformats.org/officeDocument/2006/relationships/hyperlink" Target="http://bit.ly/sf-lab-6" TargetMode="External"/><Relationship Id="rId2" Type="http://schemas.openxmlformats.org/officeDocument/2006/relationships/notesSlide" Target="../notesSlides/notesSlide68.xml"/><Relationship Id="rId1" Type="http://schemas.openxmlformats.org/officeDocument/2006/relationships/slideLayout" Target="../slideLayouts/slideLayout185.xml"/><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29.xml"/><Relationship Id="rId1" Type="http://schemas.openxmlformats.org/officeDocument/2006/relationships/video" Target="https://www.youtube.com/embed/m8hFJLJgUPo" TargetMode="External"/><Relationship Id="rId4" Type="http://schemas.openxmlformats.org/officeDocument/2006/relationships/image" Target="../media/image108.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6" Type="http://schemas.openxmlformats.org/officeDocument/2006/relationships/image" Target="../media/image132.png"/><Relationship Id="rId21" Type="http://schemas.openxmlformats.org/officeDocument/2006/relationships/image" Target="../media/image127.png"/><Relationship Id="rId42" Type="http://schemas.openxmlformats.org/officeDocument/2006/relationships/image" Target="../media/image148.png"/><Relationship Id="rId47" Type="http://schemas.openxmlformats.org/officeDocument/2006/relationships/image" Target="../media/image153.png"/><Relationship Id="rId63" Type="http://schemas.microsoft.com/office/2007/relationships/hdphoto" Target="../media/hdphoto3.wdp"/><Relationship Id="rId68" Type="http://schemas.openxmlformats.org/officeDocument/2006/relationships/image" Target="../media/image173.png"/><Relationship Id="rId16" Type="http://schemas.openxmlformats.org/officeDocument/2006/relationships/image" Target="../media/image122.png"/><Relationship Id="rId11" Type="http://schemas.openxmlformats.org/officeDocument/2006/relationships/image" Target="../media/image117.png"/><Relationship Id="rId24" Type="http://schemas.openxmlformats.org/officeDocument/2006/relationships/image" Target="../media/image130.png"/><Relationship Id="rId32" Type="http://schemas.openxmlformats.org/officeDocument/2006/relationships/image" Target="../media/image138.png"/><Relationship Id="rId37" Type="http://schemas.openxmlformats.org/officeDocument/2006/relationships/image" Target="../media/image143.png"/><Relationship Id="rId40" Type="http://schemas.openxmlformats.org/officeDocument/2006/relationships/image" Target="../media/image146.png"/><Relationship Id="rId45" Type="http://schemas.openxmlformats.org/officeDocument/2006/relationships/image" Target="../media/image151.png"/><Relationship Id="rId53" Type="http://schemas.openxmlformats.org/officeDocument/2006/relationships/image" Target="../media/image159.png"/><Relationship Id="rId58" Type="http://schemas.openxmlformats.org/officeDocument/2006/relationships/image" Target="../media/image164.png"/><Relationship Id="rId66" Type="http://schemas.openxmlformats.org/officeDocument/2006/relationships/image" Target="../media/image171.png"/><Relationship Id="rId74" Type="http://schemas.openxmlformats.org/officeDocument/2006/relationships/image" Target="../media/image179.jpeg"/><Relationship Id="rId5" Type="http://schemas.openxmlformats.org/officeDocument/2006/relationships/image" Target="../media/image111.png"/><Relationship Id="rId61" Type="http://schemas.openxmlformats.org/officeDocument/2006/relationships/image" Target="../media/image167.png"/><Relationship Id="rId19" Type="http://schemas.openxmlformats.org/officeDocument/2006/relationships/image" Target="../media/image125.pn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png"/><Relationship Id="rId30" Type="http://schemas.openxmlformats.org/officeDocument/2006/relationships/image" Target="../media/image136.png"/><Relationship Id="rId35" Type="http://schemas.openxmlformats.org/officeDocument/2006/relationships/image" Target="../media/image141.png"/><Relationship Id="rId43" Type="http://schemas.openxmlformats.org/officeDocument/2006/relationships/image" Target="../media/image149.jpeg"/><Relationship Id="rId48" Type="http://schemas.openxmlformats.org/officeDocument/2006/relationships/image" Target="../media/image154.png"/><Relationship Id="rId56" Type="http://schemas.openxmlformats.org/officeDocument/2006/relationships/image" Target="../media/image162.png"/><Relationship Id="rId64" Type="http://schemas.openxmlformats.org/officeDocument/2006/relationships/image" Target="../media/image169.png"/><Relationship Id="rId69" Type="http://schemas.openxmlformats.org/officeDocument/2006/relationships/image" Target="../media/image174.png"/><Relationship Id="rId77" Type="http://schemas.openxmlformats.org/officeDocument/2006/relationships/image" Target="../media/image182.png"/><Relationship Id="rId8" Type="http://schemas.openxmlformats.org/officeDocument/2006/relationships/image" Target="../media/image114.png"/><Relationship Id="rId51" Type="http://schemas.openxmlformats.org/officeDocument/2006/relationships/image" Target="../media/image157.png"/><Relationship Id="rId72" Type="http://schemas.openxmlformats.org/officeDocument/2006/relationships/image" Target="../media/image177.jpeg"/><Relationship Id="rId3" Type="http://schemas.openxmlformats.org/officeDocument/2006/relationships/image" Target="../media/image109.jpeg"/><Relationship Id="rId12" Type="http://schemas.openxmlformats.org/officeDocument/2006/relationships/image" Target="../media/image118.png"/><Relationship Id="rId17" Type="http://schemas.openxmlformats.org/officeDocument/2006/relationships/image" Target="../media/image123.png"/><Relationship Id="rId25" Type="http://schemas.openxmlformats.org/officeDocument/2006/relationships/image" Target="../media/image131.png"/><Relationship Id="rId33" Type="http://schemas.openxmlformats.org/officeDocument/2006/relationships/image" Target="../media/image139.png"/><Relationship Id="rId38" Type="http://schemas.openxmlformats.org/officeDocument/2006/relationships/image" Target="../media/image144.png"/><Relationship Id="rId46" Type="http://schemas.openxmlformats.org/officeDocument/2006/relationships/image" Target="../media/image152.jpeg"/><Relationship Id="rId59" Type="http://schemas.openxmlformats.org/officeDocument/2006/relationships/image" Target="../media/image165.png"/><Relationship Id="rId67" Type="http://schemas.openxmlformats.org/officeDocument/2006/relationships/image" Target="../media/image172.png"/><Relationship Id="rId20" Type="http://schemas.openxmlformats.org/officeDocument/2006/relationships/image" Target="../media/image126.png"/><Relationship Id="rId41" Type="http://schemas.openxmlformats.org/officeDocument/2006/relationships/image" Target="../media/image147.png"/><Relationship Id="rId54" Type="http://schemas.openxmlformats.org/officeDocument/2006/relationships/image" Target="../media/image160.png"/><Relationship Id="rId62" Type="http://schemas.openxmlformats.org/officeDocument/2006/relationships/image" Target="../media/image168.png"/><Relationship Id="rId70" Type="http://schemas.openxmlformats.org/officeDocument/2006/relationships/image" Target="../media/image175.png"/><Relationship Id="rId75" Type="http://schemas.openxmlformats.org/officeDocument/2006/relationships/image" Target="../media/image180.png"/><Relationship Id="rId1" Type="http://schemas.openxmlformats.org/officeDocument/2006/relationships/slideLayout" Target="../slideLayouts/slideLayout229.xml"/><Relationship Id="rId6" Type="http://schemas.openxmlformats.org/officeDocument/2006/relationships/image" Target="../media/image112.png"/><Relationship Id="rId15" Type="http://schemas.openxmlformats.org/officeDocument/2006/relationships/image" Target="../media/image121.png"/><Relationship Id="rId23" Type="http://schemas.openxmlformats.org/officeDocument/2006/relationships/image" Target="../media/image129.png"/><Relationship Id="rId28" Type="http://schemas.openxmlformats.org/officeDocument/2006/relationships/image" Target="../media/image134.png"/><Relationship Id="rId36" Type="http://schemas.openxmlformats.org/officeDocument/2006/relationships/image" Target="../media/image142.png"/><Relationship Id="rId49" Type="http://schemas.openxmlformats.org/officeDocument/2006/relationships/image" Target="../media/image155.png"/><Relationship Id="rId57" Type="http://schemas.openxmlformats.org/officeDocument/2006/relationships/image" Target="../media/image163.png"/><Relationship Id="rId10" Type="http://schemas.openxmlformats.org/officeDocument/2006/relationships/image" Target="../media/image116.png"/><Relationship Id="rId31" Type="http://schemas.openxmlformats.org/officeDocument/2006/relationships/image" Target="../media/image137.png"/><Relationship Id="rId44" Type="http://schemas.openxmlformats.org/officeDocument/2006/relationships/image" Target="../media/image150.png"/><Relationship Id="rId52" Type="http://schemas.openxmlformats.org/officeDocument/2006/relationships/image" Target="../media/image158.png"/><Relationship Id="rId60" Type="http://schemas.openxmlformats.org/officeDocument/2006/relationships/image" Target="../media/image166.png"/><Relationship Id="rId65" Type="http://schemas.openxmlformats.org/officeDocument/2006/relationships/image" Target="../media/image170.jpeg"/><Relationship Id="rId73" Type="http://schemas.openxmlformats.org/officeDocument/2006/relationships/image" Target="../media/image178.jpeg"/><Relationship Id="rId4" Type="http://schemas.openxmlformats.org/officeDocument/2006/relationships/image" Target="../media/image110.png"/><Relationship Id="rId9" Type="http://schemas.openxmlformats.org/officeDocument/2006/relationships/image" Target="../media/image115.png"/><Relationship Id="rId13" Type="http://schemas.openxmlformats.org/officeDocument/2006/relationships/image" Target="../media/image119.png"/><Relationship Id="rId18" Type="http://schemas.openxmlformats.org/officeDocument/2006/relationships/image" Target="../media/image124.png"/><Relationship Id="rId39" Type="http://schemas.openxmlformats.org/officeDocument/2006/relationships/image" Target="../media/image145.png"/><Relationship Id="rId34" Type="http://schemas.openxmlformats.org/officeDocument/2006/relationships/image" Target="../media/image140.png"/><Relationship Id="rId50" Type="http://schemas.openxmlformats.org/officeDocument/2006/relationships/image" Target="../media/image156.png"/><Relationship Id="rId55" Type="http://schemas.openxmlformats.org/officeDocument/2006/relationships/image" Target="../media/image161.jpeg"/><Relationship Id="rId76" Type="http://schemas.openxmlformats.org/officeDocument/2006/relationships/image" Target="../media/image181.jpeg"/><Relationship Id="rId7" Type="http://schemas.openxmlformats.org/officeDocument/2006/relationships/image" Target="../media/image113.png"/><Relationship Id="rId71" Type="http://schemas.openxmlformats.org/officeDocument/2006/relationships/image" Target="../media/image176.png"/><Relationship Id="rId2" Type="http://schemas.openxmlformats.org/officeDocument/2006/relationships/notesSlide" Target="../notesSlides/notesSlide72.xml"/><Relationship Id="rId29" Type="http://schemas.openxmlformats.org/officeDocument/2006/relationships/image" Target="../media/image135.png"/></Relationships>
</file>

<file path=ppt/slides/_rels/slide7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3.xml"/><Relationship Id="rId1" Type="http://schemas.openxmlformats.org/officeDocument/2006/relationships/slideLayout" Target="../slideLayouts/slideLayout229.xml"/><Relationship Id="rId5" Type="http://schemas.openxmlformats.org/officeDocument/2006/relationships/image" Target="../media/image184.png"/><Relationship Id="rId4" Type="http://schemas.openxmlformats.org/officeDocument/2006/relationships/hyperlink" Target="http://web.ageofascent.com/category/development/service-fabric/"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26.xml"/><Relationship Id="rId6" Type="http://schemas.openxmlformats.org/officeDocument/2006/relationships/image" Target="../media/image88.png"/><Relationship Id="rId5" Type="http://schemas.openxmlformats.org/officeDocument/2006/relationships/image" Target="../media/image87.png"/><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hyperlink" Target="http://bit.ly/sf-lab-7" TargetMode="External"/><Relationship Id="rId2" Type="http://schemas.openxmlformats.org/officeDocument/2006/relationships/notesSlide" Target="../notesSlides/notesSlide79.xml"/><Relationship Id="rId1" Type="http://schemas.openxmlformats.org/officeDocument/2006/relationships/slideLayout" Target="../slideLayouts/slideLayout185.xml"/><Relationship Id="rId5" Type="http://schemas.openxmlformats.org/officeDocument/2006/relationships/hyperlink" Target="http://bit.ly/sf-lab-8" TargetMode="Externa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8.xml"/></Relationships>
</file>

<file path=ppt/slides/_rels/slide85.xml.rels><?xml version="1.0" encoding="UTF-8" standalone="yes"?>
<Relationships xmlns="http://schemas.openxmlformats.org/package/2006/relationships"><Relationship Id="rId3" Type="http://schemas.openxmlformats.org/officeDocument/2006/relationships/hyperlink" Target="https://msdn.microsoft.com/en-us/library/mt125975.aspx" TargetMode="External"/><Relationship Id="rId2" Type="http://schemas.openxmlformats.org/officeDocument/2006/relationships/notesSlide" Target="../notesSlides/notesSlide83.xml"/><Relationship Id="rId1" Type="http://schemas.openxmlformats.org/officeDocument/2006/relationships/slideLayout" Target="../slideLayouts/slideLayout9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2.xml"/></Relationships>
</file>

<file path=ppt/slides/_rels/slide87.xml.rels><?xml version="1.0" encoding="UTF-8" standalone="yes"?>
<Relationships xmlns="http://schemas.openxmlformats.org/package/2006/relationships"><Relationship Id="rId3" Type="http://schemas.openxmlformats.org/officeDocument/2006/relationships/hyperlink" Target="https://msdn.microsoft.com/en-us/library/mt125988.aspx" TargetMode="External"/><Relationship Id="rId2" Type="http://schemas.openxmlformats.org/officeDocument/2006/relationships/notesSlide" Target="../notesSlides/notesSlide85.xml"/><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8.xml"/></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7.xml"/><Relationship Id="rId1" Type="http://schemas.openxmlformats.org/officeDocument/2006/relationships/slideLayout" Target="../slideLayouts/slideLayout185.xml"/><Relationship Id="rId5" Type="http://schemas.openxmlformats.org/officeDocument/2006/relationships/hyperlink" Target="https://github.com/Azure-Samples/service-fabric-dotnet-getting-started.git" TargetMode="External"/><Relationship Id="rId4" Type="http://schemas.openxmlformats.org/officeDocument/2006/relationships/hyperlink" Target="http://bit.ly/sf-lab-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94.png"/><Relationship Id="rId5" Type="http://schemas.openxmlformats.org/officeDocument/2006/relationships/image" Target="../media/image93.emf"/><Relationship Id="rId4" Type="http://schemas.openxmlformats.org/officeDocument/2006/relationships/image" Target="../media/image92.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8" Type="http://schemas.openxmlformats.org/officeDocument/2006/relationships/hyperlink" Target="http://aka.ms/ServiceFabricDocs" TargetMode="External"/><Relationship Id="rId3" Type="http://schemas.openxmlformats.org/officeDocument/2006/relationships/hyperlink" Target="http://aka.ms/ServiceFabricSDK" TargetMode="External"/><Relationship Id="rId7" Type="http://schemas.openxmlformats.org/officeDocument/2006/relationships/hyperlink" Target="http://aka.ms/ServiceFabricForum" TargetMode="External"/><Relationship Id="rId2" Type="http://schemas.openxmlformats.org/officeDocument/2006/relationships/notesSlide" Target="../notesSlides/notesSlide89.xml"/><Relationship Id="rId1" Type="http://schemas.openxmlformats.org/officeDocument/2006/relationships/slideLayout" Target="../slideLayouts/slideLayout229.xml"/><Relationship Id="rId6" Type="http://schemas.openxmlformats.org/officeDocument/2006/relationships/hyperlink" Target="http://aka.ms/SFlinuxpreview" TargetMode="External"/><Relationship Id="rId5" Type="http://schemas.openxmlformats.org/officeDocument/2006/relationships/hyperlink" Target="http://aka.ms/ServiceFabric" TargetMode="External"/><Relationship Id="rId4" Type="http://schemas.openxmlformats.org/officeDocument/2006/relationships/hyperlink" Target="http://aka.ms/ServiceFabricWS2012R2" TargetMode="External"/></Relationships>
</file>

<file path=ppt/slides/_rels/slide9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mailto:stephane@stephanelapointe.net" TargetMode="External"/><Relationship Id="rId7"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247.xml"/><Relationship Id="rId6" Type="http://schemas.openxmlformats.org/officeDocument/2006/relationships/hyperlink" Target="mailto:alexandre.brisebois@microsoft.com" TargetMode="External"/><Relationship Id="rId5" Type="http://schemas.openxmlformats.org/officeDocument/2006/relationships/hyperlink" Target="mailto:fboucher@frankysnotes.com" TargetMode="External"/><Relationship Id="rId4" Type="http://schemas.openxmlformats.org/officeDocument/2006/relationships/hyperlink" Target="mailto:guy@guybarrett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99000"/>
          </a:schemeClr>
        </a:solidFill>
        <a:effectLst/>
      </p:bgPr>
    </p:bg>
    <p:spTree>
      <p:nvGrpSpPr>
        <p:cNvPr id="1" name=""/>
        <p:cNvGrpSpPr/>
        <p:nvPr/>
      </p:nvGrpSpPr>
      <p:grpSpPr>
        <a:xfrm>
          <a:off x="0" y="0"/>
          <a:ext cx="0" cy="0"/>
          <a:chOff x="0" y="0"/>
          <a:chExt cx="0" cy="0"/>
        </a:xfrm>
      </p:grpSpPr>
      <p:sp>
        <p:nvSpPr>
          <p:cNvPr id="5" name="Text Placeholder 5"/>
          <p:cNvSpPr txBox="1">
            <a:spLocks/>
          </p:cNvSpPr>
          <p:nvPr/>
        </p:nvSpPr>
        <p:spPr>
          <a:xfrm>
            <a:off x="271104" y="5178458"/>
            <a:ext cx="10396896" cy="1376912"/>
          </a:xfrm>
          <a:noFill/>
        </p:spPr>
        <p:txBody>
          <a:bodyPr vert="horz" wrap="square" lIns="146304" tIns="109728" rIns="146304" bIns="109728" rtlCol="0" anchor="b">
            <a:noAutofit/>
          </a:bodyPr>
          <a:lstStyle>
            <a:lvl1pPr marR="0" indent="0" defTabSz="914367" fontAlgn="auto">
              <a:lnSpc>
                <a:spcPct val="90000"/>
              </a:lnSpc>
              <a:spcBef>
                <a:spcPts val="0"/>
              </a:spcBef>
              <a:spcAft>
                <a:spcPts val="0"/>
              </a:spcAft>
              <a:buClrTx/>
              <a:buSzPct val="90000"/>
              <a:buFont typeface="Arial" pitchFamily="34" charset="0"/>
              <a:buNone/>
              <a:tabLst/>
              <a:defRPr sz="1961" spc="0" baseline="0">
                <a:gradFill>
                  <a:gsLst>
                    <a:gs pos="0">
                      <a:schemeClr val="tx1"/>
                    </a:gs>
                    <a:gs pos="100000">
                      <a:schemeClr val="tx1"/>
                    </a:gs>
                  </a:gsLst>
                  <a:lin ang="5400000" scaled="0"/>
                </a:gradFill>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solidFill>
                  <a:schemeClr val="bg1"/>
                </a:solidFill>
              </a:rPr>
              <a:t>Stephane Lapointe, </a:t>
            </a:r>
            <a:r>
              <a:rPr lang="en-US" dirty="0" err="1">
                <a:solidFill>
                  <a:schemeClr val="bg1"/>
                </a:solidFill>
              </a:rPr>
              <a:t>Orckestra</a:t>
            </a:r>
            <a:r>
              <a:rPr lang="en-US" dirty="0">
                <a:solidFill>
                  <a:schemeClr val="bg1"/>
                </a:solidFill>
              </a:rPr>
              <a:t> - </a:t>
            </a:r>
            <a:r>
              <a:rPr lang="en-US" dirty="0">
                <a:solidFill>
                  <a:schemeClr val="bg1"/>
                </a:solidFill>
                <a:hlinkClick r:id="rId3"/>
              </a:rPr>
              <a:t>stephane@stephanelapointe.net</a:t>
            </a:r>
            <a:r>
              <a:rPr lang="en-US" dirty="0">
                <a:solidFill>
                  <a:schemeClr val="bg1"/>
                </a:solidFill>
              </a:rPr>
              <a:t> / @</a:t>
            </a:r>
            <a:r>
              <a:rPr lang="en-US" dirty="0" err="1">
                <a:solidFill>
                  <a:schemeClr val="bg1"/>
                </a:solidFill>
              </a:rPr>
              <a:t>s_lapointe</a:t>
            </a:r>
            <a:br>
              <a:rPr lang="en-US" dirty="0">
                <a:solidFill>
                  <a:schemeClr val="bg1"/>
                </a:solidFill>
              </a:rPr>
            </a:br>
            <a:endParaRPr lang="en-US" dirty="0">
              <a:solidFill>
                <a:schemeClr val="bg1"/>
              </a:solidFill>
            </a:endParaRPr>
          </a:p>
          <a:p>
            <a:r>
              <a:rPr lang="en-US" dirty="0">
                <a:solidFill>
                  <a:schemeClr val="bg1"/>
                </a:solidFill>
              </a:rPr>
              <a:t>Guy Barrette, freelance Architect/Developer - </a:t>
            </a:r>
            <a:r>
              <a:rPr lang="en-US" dirty="0">
                <a:solidFill>
                  <a:schemeClr val="bg1"/>
                </a:solidFill>
                <a:hlinkClick r:id="rId4"/>
              </a:rPr>
              <a:t>guy@guybarrette.com</a:t>
            </a:r>
            <a:r>
              <a:rPr lang="en-US" dirty="0">
                <a:solidFill>
                  <a:schemeClr val="bg1"/>
                </a:solidFill>
              </a:rPr>
              <a:t> / @</a:t>
            </a:r>
            <a:r>
              <a:rPr lang="en-US" dirty="0" err="1">
                <a:solidFill>
                  <a:schemeClr val="bg1"/>
                </a:solidFill>
              </a:rPr>
              <a:t>GuyBarrette</a:t>
            </a:r>
            <a:endParaRPr lang="en-US" dirty="0">
              <a:solidFill>
                <a:schemeClr val="bg1"/>
              </a:solidFill>
            </a:endParaRPr>
          </a:p>
          <a:p>
            <a:br>
              <a:rPr lang="en-US" dirty="0">
                <a:solidFill>
                  <a:schemeClr val="bg1"/>
                </a:solidFill>
              </a:rPr>
            </a:br>
            <a:r>
              <a:rPr lang="en-US" dirty="0">
                <a:solidFill>
                  <a:schemeClr val="bg1"/>
                </a:solidFill>
              </a:rPr>
              <a:t>Francois Boucher, Lixar IT - </a:t>
            </a:r>
            <a:r>
              <a:rPr lang="en-US" dirty="0">
                <a:solidFill>
                  <a:schemeClr val="bg1"/>
                </a:solidFill>
                <a:hlinkClick r:id="rId5"/>
              </a:rPr>
              <a:t>fboucher@frankysnotes.com</a:t>
            </a:r>
            <a:r>
              <a:rPr lang="en-US" dirty="0">
                <a:solidFill>
                  <a:schemeClr val="bg1"/>
                </a:solidFill>
              </a:rPr>
              <a:t> / @</a:t>
            </a:r>
            <a:r>
              <a:rPr lang="en-US" dirty="0" err="1">
                <a:solidFill>
                  <a:schemeClr val="bg1"/>
                </a:solidFill>
              </a:rPr>
              <a:t>fboucheros</a:t>
            </a:r>
            <a:r>
              <a:rPr lang="en-US" dirty="0">
                <a:solidFill>
                  <a:schemeClr val="bg1"/>
                </a:solidFill>
              </a:rPr>
              <a:t> </a:t>
            </a:r>
          </a:p>
          <a:p>
            <a:br>
              <a:rPr lang="en-US" dirty="0">
                <a:solidFill>
                  <a:schemeClr val="bg1"/>
                </a:solidFill>
              </a:rPr>
            </a:br>
            <a:r>
              <a:rPr lang="en-US" dirty="0">
                <a:solidFill>
                  <a:schemeClr val="bg1"/>
                </a:solidFill>
              </a:rPr>
              <a:t>Alexandre Brisebois, Microsoft – </a:t>
            </a:r>
            <a:r>
              <a:rPr lang="en-US" dirty="0">
                <a:solidFill>
                  <a:schemeClr val="bg1"/>
                </a:solidFill>
                <a:hlinkClick r:id="rId6"/>
              </a:rPr>
              <a:t>alexandre.brisebois@microsoft.com</a:t>
            </a:r>
            <a:r>
              <a:rPr lang="en-US" dirty="0">
                <a:solidFill>
                  <a:schemeClr val="bg1"/>
                </a:solidFill>
              </a:rPr>
              <a:t> / @brisebois</a:t>
            </a:r>
          </a:p>
        </p:txBody>
      </p:sp>
      <p:sp>
        <p:nvSpPr>
          <p:cNvPr id="6" name="Title 1"/>
          <p:cNvSpPr txBox="1">
            <a:spLocks/>
          </p:cNvSpPr>
          <p:nvPr/>
        </p:nvSpPr>
        <p:spPr>
          <a:xfrm>
            <a:off x="269302" y="834677"/>
            <a:ext cx="11653459" cy="1801436"/>
          </a:xfrm>
          <a:prstGeom prst="rect">
            <a:avLst/>
          </a:prstGeom>
          <a:noFill/>
        </p:spPr>
        <p:txBody>
          <a:bodyPr vert="horz" wrap="square" lIns="146304" tIns="91440" rIns="146304" bIns="91440" rtlCol="0" anchor="t" anchorCtr="0">
            <a:noAutofit/>
          </a:bodyPr>
          <a:lstStyle>
            <a:lvl1pPr defTabSz="914367">
              <a:lnSpc>
                <a:spcPct val="90000"/>
              </a:lnSpc>
              <a:spcBef>
                <a:spcPct val="0"/>
              </a:spcBef>
              <a:buNone/>
              <a:defRPr lang="en-US" sz="5294" b="0" cap="none" spc="-98" baseline="0">
                <a:ln w="3175">
                  <a:noFill/>
                </a:ln>
                <a:gradFill>
                  <a:gsLst>
                    <a:gs pos="3333">
                      <a:schemeClr val="tx1"/>
                    </a:gs>
                    <a:gs pos="39000">
                      <a:schemeClr val="tx1"/>
                    </a:gs>
                  </a:gsLst>
                  <a:lin ang="5400000" scaled="0"/>
                </a:gradFill>
                <a:effectLst/>
                <a:latin typeface="+mj-lt"/>
                <a:cs typeface="Segoe UI" pitchFamily="34" charset="0"/>
              </a:defRPr>
            </a:lvl1pPr>
          </a:lstStyle>
          <a:p>
            <a:endParaRPr lang="en-US" dirty="0">
              <a:solidFill>
                <a:schemeClr val="bg1"/>
              </a:solidFill>
            </a:endParaRPr>
          </a:p>
        </p:txBody>
      </p:sp>
      <p:grpSp>
        <p:nvGrpSpPr>
          <p:cNvPr id="30" name="Group 29"/>
          <p:cNvGrpSpPr/>
          <p:nvPr/>
        </p:nvGrpSpPr>
        <p:grpSpPr>
          <a:xfrm>
            <a:off x="269303" y="-2343700"/>
            <a:ext cx="7217962" cy="7220105"/>
            <a:chOff x="513213" y="1516062"/>
            <a:chExt cx="4163327" cy="4158599"/>
          </a:xfrm>
          <a:solidFill>
            <a:srgbClr val="FFA800"/>
          </a:solidFill>
          <a:scene3d>
            <a:camera prst="perspectiveFront" fov="2700000">
              <a:rot lat="19086000" lon="19067999" rev="3108000"/>
            </a:camera>
            <a:lightRig rig="threePt" dir="t">
              <a:rot lat="0" lon="0" rev="0"/>
            </a:lightRig>
          </a:scene3d>
        </p:grpSpPr>
        <p:sp>
          <p:nvSpPr>
            <p:cNvPr id="31" name="Oval 30"/>
            <p:cNvSpPr/>
            <p:nvPr/>
          </p:nvSpPr>
          <p:spPr bwMode="auto">
            <a:xfrm>
              <a:off x="1943819" y="1516062"/>
              <a:ext cx="1294216" cy="1332901"/>
            </a:xfrm>
            <a:prstGeom prst="ellipse">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3382324" y="2583244"/>
              <a:ext cx="1294216" cy="1332901"/>
            </a:xfrm>
            <a:prstGeom prst="ellipse">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2823741" y="4341760"/>
              <a:ext cx="1294216" cy="1332901"/>
            </a:xfrm>
            <a:prstGeom prst="ellipse">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1076574" y="4340020"/>
              <a:ext cx="1294216" cy="1332901"/>
            </a:xfrm>
            <a:prstGeom prst="ellipse">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513213" y="2605980"/>
              <a:ext cx="1294216" cy="1332901"/>
            </a:xfrm>
            <a:prstGeom prst="ellipse">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rot="6441055">
              <a:off x="3148580" y="3866168"/>
              <a:ext cx="1295400" cy="394435"/>
            </a:xfrm>
            <a:prstGeom prst="rect">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rot="8563381">
              <a:off x="1215635" y="2519037"/>
              <a:ext cx="1295400" cy="394435"/>
            </a:xfrm>
            <a:prstGeom prst="rect">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rot="4358614">
              <a:off x="746155" y="3910234"/>
              <a:ext cx="1295400" cy="394435"/>
            </a:xfrm>
            <a:prstGeom prst="rect">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1870237" y="4862094"/>
              <a:ext cx="1295400" cy="394435"/>
            </a:xfrm>
            <a:prstGeom prst="rect">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rot="13043729" flipH="1">
              <a:off x="2710216" y="2544992"/>
              <a:ext cx="1295400" cy="394435"/>
            </a:xfrm>
            <a:prstGeom prst="rect">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13049" y="4817918"/>
            <a:ext cx="1419423" cy="186716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432577" flipH="1">
            <a:off x="10829784" y="2760187"/>
            <a:ext cx="1419423" cy="1867161"/>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432577" flipH="1">
            <a:off x="9334160" y="6133966"/>
            <a:ext cx="1419423" cy="186716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4775" y="36574"/>
            <a:ext cx="4144865" cy="2797784"/>
          </a:xfrm>
          <a:prstGeom prst="rect">
            <a:avLst/>
          </a:prstGeom>
        </p:spPr>
      </p:pic>
    </p:spTree>
    <p:extLst>
      <p:ext uri="{BB962C8B-B14F-4D97-AF65-F5344CB8AC3E}">
        <p14:creationId xmlns:p14="http://schemas.microsoft.com/office/powerpoint/2010/main" val="15643064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303" y="484661"/>
            <a:ext cx="11655840" cy="899537"/>
          </a:xfrm>
        </p:spPr>
        <p:txBody>
          <a:bodyPr/>
          <a:lstStyle/>
          <a:p>
            <a:r>
              <a:rPr lang="en-US" dirty="0"/>
              <a:t>Why a </a:t>
            </a:r>
            <a:r>
              <a:rPr lang="en-US" dirty="0" err="1"/>
              <a:t>Microservices</a:t>
            </a:r>
            <a:r>
              <a:rPr lang="en-US" dirty="0"/>
              <a:t> approach?</a:t>
            </a:r>
          </a:p>
        </p:txBody>
      </p:sp>
      <p:sp>
        <p:nvSpPr>
          <p:cNvPr id="4" name="Text Placeholder 3"/>
          <p:cNvSpPr>
            <a:spLocks noGrp="1"/>
          </p:cNvSpPr>
          <p:nvPr>
            <p:ph type="body" sz="quarter" idx="10"/>
          </p:nvPr>
        </p:nvSpPr>
        <p:spPr>
          <a:xfrm>
            <a:off x="269303" y="1337343"/>
            <a:ext cx="11653523" cy="5476307"/>
          </a:xfrm>
        </p:spPr>
        <p:txBody>
          <a:bodyPr/>
          <a:lstStyle/>
          <a:p>
            <a:pPr marL="560241" indent="-560241">
              <a:buFont typeface="Arial" panose="020B0604020202020204" pitchFamily="34" charset="0"/>
              <a:buChar char="•"/>
            </a:pPr>
            <a:r>
              <a:rPr lang="en-US" dirty="0"/>
              <a:t>Continually evolving applications</a:t>
            </a:r>
          </a:p>
          <a:p>
            <a:pPr marL="560241" indent="-560241">
              <a:buFont typeface="Arial" panose="020B0604020202020204" pitchFamily="34" charset="0"/>
              <a:buChar char="•"/>
            </a:pPr>
            <a:r>
              <a:rPr lang="en-US" dirty="0"/>
              <a:t>Faster delivery of features and capabilities to respond to customer expectations</a:t>
            </a:r>
          </a:p>
          <a:p>
            <a:pPr marL="560241" indent="-560241">
              <a:buFont typeface="Arial" panose="020B0604020202020204" pitchFamily="34" charset="0"/>
              <a:buChar char="•"/>
            </a:pPr>
            <a:r>
              <a:rPr lang="en-US" dirty="0"/>
              <a:t>Build and operate a service at scale</a:t>
            </a:r>
          </a:p>
          <a:p>
            <a:pPr marL="560241" indent="-560241">
              <a:buFont typeface="Arial" panose="020B0604020202020204" pitchFamily="34" charset="0"/>
              <a:buChar char="•"/>
            </a:pPr>
            <a:endParaRPr lang="en-US" dirty="0"/>
          </a:p>
          <a:p>
            <a:endParaRPr lang="en-US" dirty="0"/>
          </a:p>
          <a:p>
            <a:r>
              <a:rPr lang="en-US" sz="2745" dirty="0"/>
              <a:t>	</a:t>
            </a:r>
            <a:br>
              <a:rPr lang="en-US" dirty="0"/>
            </a:br>
            <a:br>
              <a:rPr lang="en-US" dirty="0"/>
            </a:br>
            <a:endParaRPr lang="en-US" dirty="0"/>
          </a:p>
        </p:txBody>
      </p:sp>
      <p:grpSp>
        <p:nvGrpSpPr>
          <p:cNvPr id="5" name="Group 4"/>
          <p:cNvGrpSpPr/>
          <p:nvPr/>
        </p:nvGrpSpPr>
        <p:grpSpPr>
          <a:xfrm>
            <a:off x="6693616" y="4101319"/>
            <a:ext cx="5354760" cy="2553409"/>
            <a:chOff x="602089" y="1248245"/>
            <a:chExt cx="10697282" cy="5093062"/>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9" name="Picture 8"/>
            <p:cNvPicPr>
              <a:picLocks noChangeAspect="1"/>
            </p:cNvPicPr>
            <p:nvPr/>
          </p:nvPicPr>
          <p:blipFill>
            <a:blip r:embed="rId6"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10" name="TextBox 9"/>
            <p:cNvSpPr txBox="1"/>
            <p:nvPr/>
          </p:nvSpPr>
          <p:spPr>
            <a:xfrm>
              <a:off x="2139996" y="1603565"/>
              <a:ext cx="1071806" cy="500069"/>
            </a:xfrm>
            <a:prstGeom prst="rect">
              <a:avLst/>
            </a:prstGeom>
            <a:noFill/>
          </p:spPr>
          <p:txBody>
            <a:bodyPr wrap="square" rtlCol="0">
              <a:spAutoFit/>
            </a:bodyPr>
            <a:lstStyle/>
            <a:p>
              <a:pPr defTabSz="914367">
                <a:defRPr/>
              </a:pPr>
              <a:r>
                <a:rPr lang="en-US" sz="1029" kern="0" dirty="0">
                  <a:solidFill>
                    <a:srgbClr val="505050"/>
                  </a:solidFill>
                  <a:latin typeface="Segoe UI Light"/>
                  <a:cs typeface="Arial" pitchFamily="34" charset="0"/>
                </a:rPr>
                <a:t>Plan</a:t>
              </a:r>
            </a:p>
          </p:txBody>
        </p:sp>
        <p:sp>
          <p:nvSpPr>
            <p:cNvPr id="11" name="TextBox 10"/>
            <p:cNvSpPr txBox="1"/>
            <p:nvPr/>
          </p:nvSpPr>
          <p:spPr>
            <a:xfrm>
              <a:off x="1617487" y="1341956"/>
              <a:ext cx="754083" cy="1023106"/>
            </a:xfrm>
            <a:prstGeom prst="rect">
              <a:avLst/>
            </a:prstGeom>
            <a:noFill/>
          </p:spPr>
          <p:txBody>
            <a:bodyPr wrap="none" rtlCol="0">
              <a:spAutoFit/>
            </a:bodyPr>
            <a:lstStyle/>
            <a:p>
              <a:pPr defTabSz="914367">
                <a:defRPr/>
              </a:pPr>
              <a:r>
                <a:rPr lang="en-US" sz="2745" dirty="0">
                  <a:solidFill>
                    <a:srgbClr val="505050"/>
                  </a:solidFill>
                  <a:latin typeface="Arial" pitchFamily="34" charset="0"/>
                  <a:cs typeface="Arial" pitchFamily="34" charset="0"/>
                </a:rPr>
                <a:t>1</a:t>
              </a:r>
            </a:p>
          </p:txBody>
        </p:sp>
        <p:sp>
          <p:nvSpPr>
            <p:cNvPr id="12" name="TextBox 11"/>
            <p:cNvSpPr txBox="1"/>
            <p:nvPr/>
          </p:nvSpPr>
          <p:spPr>
            <a:xfrm>
              <a:off x="8926278" y="1509856"/>
              <a:ext cx="2373093" cy="500069"/>
            </a:xfrm>
            <a:prstGeom prst="rect">
              <a:avLst/>
            </a:prstGeom>
            <a:noFill/>
          </p:spPr>
          <p:txBody>
            <a:bodyPr wrap="square" rtlCol="0">
              <a:spAutoFit/>
            </a:bodyPr>
            <a:lstStyle/>
            <a:p>
              <a:pPr defTabSz="914367">
                <a:defRPr/>
              </a:pPr>
              <a:r>
                <a:rPr lang="en-US" sz="1029" kern="0" dirty="0">
                  <a:solidFill>
                    <a:srgbClr val="505050"/>
                  </a:solidFill>
                  <a:latin typeface="Segoe UI Light"/>
                  <a:cs typeface="Arial" pitchFamily="34" charset="0"/>
                </a:rPr>
                <a:t>Monitor + Learn</a:t>
              </a:r>
            </a:p>
          </p:txBody>
        </p:sp>
        <p:sp>
          <p:nvSpPr>
            <p:cNvPr id="13" name="TextBox 12"/>
            <p:cNvSpPr txBox="1"/>
            <p:nvPr/>
          </p:nvSpPr>
          <p:spPr>
            <a:xfrm>
              <a:off x="9069971" y="5518255"/>
              <a:ext cx="1210498" cy="496508"/>
            </a:xfrm>
            <a:prstGeom prst="rect">
              <a:avLst/>
            </a:prstGeom>
            <a:noFill/>
          </p:spPr>
          <p:txBody>
            <a:bodyPr wrap="square" rtlCol="0">
              <a:spAutoFit/>
            </a:bodyPr>
            <a:lstStyle/>
            <a:p>
              <a:pPr defTabSz="914367">
                <a:defRPr/>
              </a:pPr>
              <a:r>
                <a:rPr lang="en-US" sz="1029" kern="0" dirty="0">
                  <a:solidFill>
                    <a:srgbClr val="505050"/>
                  </a:solidFill>
                  <a:latin typeface="Segoe UI Light"/>
                  <a:cs typeface="Arial" pitchFamily="34" charset="0"/>
                </a:rPr>
                <a:t>Release</a:t>
              </a:r>
            </a:p>
          </p:txBody>
        </p:sp>
        <p:sp>
          <p:nvSpPr>
            <p:cNvPr id="14" name="TextBox 13"/>
            <p:cNvSpPr txBox="1"/>
            <p:nvPr/>
          </p:nvSpPr>
          <p:spPr>
            <a:xfrm>
              <a:off x="2392335" y="5579812"/>
              <a:ext cx="2140477" cy="500069"/>
            </a:xfrm>
            <a:prstGeom prst="rect">
              <a:avLst/>
            </a:prstGeom>
            <a:noFill/>
          </p:spPr>
          <p:txBody>
            <a:bodyPr wrap="square" rtlCol="0">
              <a:spAutoFit/>
            </a:bodyPr>
            <a:lstStyle/>
            <a:p>
              <a:pPr defTabSz="914367">
                <a:defRPr/>
              </a:pPr>
              <a:r>
                <a:rPr lang="en-US" sz="1029" kern="0" dirty="0">
                  <a:solidFill>
                    <a:srgbClr val="505050"/>
                  </a:solidFill>
                  <a:latin typeface="Segoe UI Light"/>
                  <a:cs typeface="Arial" pitchFamily="34" charset="0"/>
                </a:rPr>
                <a:t>Develop + Test</a:t>
              </a:r>
            </a:p>
          </p:txBody>
        </p:sp>
        <p:sp>
          <p:nvSpPr>
            <p:cNvPr id="15" name="TextBox 14"/>
            <p:cNvSpPr txBox="1"/>
            <p:nvPr/>
          </p:nvSpPr>
          <p:spPr>
            <a:xfrm>
              <a:off x="1797780" y="5318201"/>
              <a:ext cx="754083" cy="1023106"/>
            </a:xfrm>
            <a:prstGeom prst="rect">
              <a:avLst/>
            </a:prstGeom>
            <a:noFill/>
          </p:spPr>
          <p:txBody>
            <a:bodyPr wrap="none" rtlCol="0">
              <a:spAutoFit/>
            </a:bodyPr>
            <a:lstStyle/>
            <a:p>
              <a:pPr defTabSz="914367">
                <a:defRPr/>
              </a:pPr>
              <a:r>
                <a:rPr lang="en-US" sz="2745" dirty="0">
                  <a:solidFill>
                    <a:srgbClr val="505050"/>
                  </a:solidFill>
                  <a:latin typeface="Arial" pitchFamily="34" charset="0"/>
                  <a:cs typeface="Arial" pitchFamily="34" charset="0"/>
                </a:rPr>
                <a:t>2</a:t>
              </a:r>
            </a:p>
          </p:txBody>
        </p:sp>
        <p:sp>
          <p:nvSpPr>
            <p:cNvPr id="16" name="TextBox 15"/>
            <p:cNvSpPr txBox="1"/>
            <p:nvPr/>
          </p:nvSpPr>
          <p:spPr>
            <a:xfrm>
              <a:off x="602089" y="3418924"/>
              <a:ext cx="2533552" cy="324986"/>
            </a:xfrm>
            <a:prstGeom prst="rect">
              <a:avLst/>
            </a:prstGeom>
            <a:noFill/>
          </p:spPr>
          <p:txBody>
            <a:bodyPr wrap="square" lIns="0" tIns="0" rIns="0" bIns="0" rtlCol="0">
              <a:spAutoFit/>
            </a:bodyPr>
            <a:lstStyle/>
            <a:p>
              <a:pPr algn="r" defTabSz="1242922">
                <a:lnSpc>
                  <a:spcPct val="90000"/>
                </a:lnSpc>
                <a:defRPr/>
              </a:pPr>
              <a:r>
                <a:rPr lang="en-US" sz="1176" dirty="0">
                  <a:solidFill>
                    <a:srgbClr val="505050"/>
                  </a:solidFill>
                  <a:latin typeface="Segoe UI Semilight" panose="020B0402040204020203" pitchFamily="34" charset="0"/>
                  <a:cs typeface="Segoe UI Semilight" panose="020B0402040204020203" pitchFamily="34" charset="0"/>
                </a:rPr>
                <a:t>Development</a:t>
              </a:r>
            </a:p>
          </p:txBody>
        </p:sp>
        <p:sp>
          <p:nvSpPr>
            <p:cNvPr id="17" name="TextBox 16"/>
            <p:cNvSpPr txBox="1"/>
            <p:nvPr/>
          </p:nvSpPr>
          <p:spPr>
            <a:xfrm>
              <a:off x="9040949" y="3418924"/>
              <a:ext cx="2092574" cy="324986"/>
            </a:xfrm>
            <a:prstGeom prst="rect">
              <a:avLst/>
            </a:prstGeom>
            <a:noFill/>
          </p:spPr>
          <p:txBody>
            <a:bodyPr wrap="square" lIns="0" tIns="0" rIns="0" bIns="0" rtlCol="0">
              <a:spAutoFit/>
            </a:bodyPr>
            <a:lstStyle/>
            <a:p>
              <a:pPr defTabSz="1242922">
                <a:lnSpc>
                  <a:spcPct val="90000"/>
                </a:lnSpc>
                <a:defRPr/>
              </a:pPr>
              <a:r>
                <a:rPr lang="en-US" sz="1176" dirty="0">
                  <a:solidFill>
                    <a:srgbClr val="505050"/>
                  </a:solidFill>
                  <a:latin typeface="Segoe UI Semilight" panose="020B0402040204020203" pitchFamily="34" charset="0"/>
                  <a:cs typeface="Segoe UI Semilight" panose="020B0402040204020203" pitchFamily="34" charset="0"/>
                </a:rPr>
                <a:t>Production</a:t>
              </a:r>
            </a:p>
          </p:txBody>
        </p:sp>
        <p:sp>
          <p:nvSpPr>
            <p:cNvPr id="18" name="TextBox 17"/>
            <p:cNvSpPr txBox="1"/>
            <p:nvPr/>
          </p:nvSpPr>
          <p:spPr>
            <a:xfrm>
              <a:off x="8314055" y="1248245"/>
              <a:ext cx="754083" cy="1023106"/>
            </a:xfrm>
            <a:prstGeom prst="rect">
              <a:avLst/>
            </a:prstGeom>
            <a:noFill/>
          </p:spPr>
          <p:txBody>
            <a:bodyPr wrap="none" rtlCol="0">
              <a:spAutoFit/>
            </a:bodyPr>
            <a:lstStyle/>
            <a:p>
              <a:pPr defTabSz="914367">
                <a:defRPr/>
              </a:pPr>
              <a:r>
                <a:rPr lang="en-US" sz="2745" dirty="0">
                  <a:solidFill>
                    <a:srgbClr val="505050"/>
                  </a:solidFill>
                  <a:latin typeface="Arial" pitchFamily="34" charset="0"/>
                  <a:cs typeface="Arial" pitchFamily="34" charset="0"/>
                </a:rPr>
                <a:t>4</a:t>
              </a:r>
            </a:p>
          </p:txBody>
        </p:sp>
        <p:sp>
          <p:nvSpPr>
            <p:cNvPr id="19" name="TextBox 18"/>
            <p:cNvSpPr txBox="1"/>
            <p:nvPr/>
          </p:nvSpPr>
          <p:spPr>
            <a:xfrm>
              <a:off x="8496936" y="5250617"/>
              <a:ext cx="754083" cy="1023106"/>
            </a:xfrm>
            <a:prstGeom prst="rect">
              <a:avLst/>
            </a:prstGeom>
            <a:noFill/>
          </p:spPr>
          <p:txBody>
            <a:bodyPr wrap="none" rtlCol="0">
              <a:spAutoFit/>
            </a:bodyPr>
            <a:lstStyle/>
            <a:p>
              <a:pPr defTabSz="914367">
                <a:defRPr/>
              </a:pPr>
              <a:r>
                <a:rPr lang="en-US" sz="2745" dirty="0">
                  <a:solidFill>
                    <a:srgbClr val="505050"/>
                  </a:solidFill>
                  <a:latin typeface="Arial" pitchFamily="34" charset="0"/>
                  <a:cs typeface="Arial" pitchFamily="34" charset="0"/>
                </a:rPr>
                <a:t>3</a:t>
              </a:r>
            </a:p>
          </p:txBody>
        </p:sp>
        <p:sp>
          <p:nvSpPr>
            <p:cNvPr id="20"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505050"/>
                </a:solidFill>
                <a:latin typeface="Segoe UI"/>
              </a:endParaRPr>
            </a:p>
          </p:txBody>
        </p:sp>
        <p:sp>
          <p:nvSpPr>
            <p:cNvPr id="21"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505050"/>
                </a:solidFill>
                <a:latin typeface="Segoe UI"/>
              </a:endParaRPr>
            </a:p>
          </p:txBody>
        </p:sp>
        <p:sp>
          <p:nvSpPr>
            <p:cNvPr id="22"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505050"/>
                </a:solidFill>
                <a:latin typeface="Segoe UI"/>
              </a:endParaRPr>
            </a:p>
          </p:txBody>
        </p:sp>
        <p:sp>
          <p:nvSpPr>
            <p:cNvPr id="2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505050"/>
                </a:solidFill>
                <a:latin typeface="Segoe UI"/>
              </a:endParaRPr>
            </a:p>
          </p:txBody>
        </p:sp>
        <p:sp>
          <p:nvSpPr>
            <p:cNvPr id="24"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505050"/>
                </a:solidFill>
                <a:latin typeface="Segoe UI"/>
              </a:endParaRPr>
            </a:p>
          </p:txBody>
        </p:sp>
        <p:sp>
          <p:nvSpPr>
            <p:cNvPr id="25"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0078D7">
                <a:lumMod val="60000"/>
                <a:lumOff val="40000"/>
              </a:srgb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505050"/>
                </a:solidFill>
                <a:latin typeface="Segoe UI"/>
              </a:endParaRPr>
            </a:p>
          </p:txBody>
        </p:sp>
        <p:sp>
          <p:nvSpPr>
            <p:cNvPr id="26"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505050"/>
                </a:solidFill>
                <a:latin typeface="Segoe UI"/>
              </a:endParaRPr>
            </a:p>
          </p:txBody>
        </p:sp>
      </p:grpSp>
    </p:spTree>
    <p:extLst>
      <p:ext uri="{BB962C8B-B14F-4D97-AF65-F5344CB8AC3E}">
        <p14:creationId xmlns:p14="http://schemas.microsoft.com/office/powerpoint/2010/main" val="32500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477780" y="1438849"/>
          <a:ext cx="3660400" cy="2170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dirty="0"/>
              <a:t>OK… but why a </a:t>
            </a:r>
            <a:r>
              <a:rPr lang="en-US" dirty="0" err="1"/>
              <a:t>Microservice</a:t>
            </a:r>
            <a:r>
              <a:rPr lang="en-US" dirty="0"/>
              <a:t> approach? </a:t>
            </a:r>
          </a:p>
        </p:txBody>
      </p:sp>
      <p:sp>
        <p:nvSpPr>
          <p:cNvPr id="7" name="Text Placeholder 6"/>
          <p:cNvSpPr>
            <a:spLocks noGrp="1"/>
          </p:cNvSpPr>
          <p:nvPr>
            <p:ph type="body" sz="quarter" idx="11"/>
          </p:nvPr>
        </p:nvSpPr>
        <p:spPr>
          <a:xfrm>
            <a:off x="2883812" y="1189494"/>
            <a:ext cx="9038951" cy="2972609"/>
          </a:xfrm>
        </p:spPr>
        <p:txBody>
          <a:bodyPr/>
          <a:lstStyle/>
          <a:p>
            <a:pPr marL="560241" indent="-560241">
              <a:buFont typeface="Arial" panose="020B0604020202020204" pitchFamily="34" charset="0"/>
              <a:buChar char="•"/>
            </a:pPr>
            <a:r>
              <a:rPr lang="en-US" dirty="0"/>
              <a:t>Fault Isolation</a:t>
            </a:r>
          </a:p>
          <a:p>
            <a:pPr marL="560241" indent="-560241">
              <a:buFont typeface="Arial" panose="020B0604020202020204" pitchFamily="34" charset="0"/>
              <a:buChar char="•"/>
            </a:pPr>
            <a:r>
              <a:rPr lang="en-US" dirty="0"/>
              <a:t>Small Focused Teams</a:t>
            </a:r>
          </a:p>
          <a:p>
            <a:pPr marL="560241" indent="-560241">
              <a:buFont typeface="Arial" panose="020B0604020202020204" pitchFamily="34" charset="0"/>
              <a:buChar char="•"/>
            </a:pPr>
            <a:r>
              <a:rPr lang="en-US" dirty="0"/>
              <a:t>Build, scale, and upgrade independently</a:t>
            </a:r>
          </a:p>
          <a:p>
            <a:pPr marL="560241" indent="-560241">
              <a:buFont typeface="Arial" panose="020B0604020202020204" pitchFamily="34" charset="0"/>
              <a:buChar char="•"/>
            </a:pPr>
            <a:r>
              <a:rPr lang="en-US" dirty="0"/>
              <a:t>Compute resource utilization</a:t>
            </a:r>
          </a:p>
          <a:p>
            <a:pPr marL="560241" indent="-560241">
              <a:buFont typeface="Arial" panose="020B0604020202020204" pitchFamily="34" charset="0"/>
              <a:buChar char="•"/>
            </a:pPr>
            <a:endParaRPr lang="en-US" dirty="0"/>
          </a:p>
        </p:txBody>
      </p:sp>
      <p:sp>
        <p:nvSpPr>
          <p:cNvPr id="10" name="Text Placeholder 6"/>
          <p:cNvSpPr>
            <a:spLocks noGrp="1"/>
          </p:cNvSpPr>
          <p:nvPr>
            <p:ph type="body" sz="quarter" idx="11"/>
          </p:nvPr>
        </p:nvSpPr>
        <p:spPr>
          <a:xfrm>
            <a:off x="119835" y="4026602"/>
            <a:ext cx="11504118" cy="2278572"/>
          </a:xfrm>
        </p:spPr>
        <p:txBody>
          <a:bodyPr/>
          <a:lstStyle/>
          <a:p>
            <a:r>
              <a:rPr lang="en-US" i="1" dirty="0"/>
              <a:t>Hard problems:</a:t>
            </a:r>
          </a:p>
          <a:p>
            <a:pPr marL="560241" lvl="1" indent="-560241">
              <a:buFont typeface="Arial" panose="020B0604020202020204" pitchFamily="34" charset="0"/>
              <a:buChar char="•"/>
            </a:pPr>
            <a:r>
              <a:rPr lang="en-US" dirty="0"/>
              <a:t>Service Availability </a:t>
            </a:r>
          </a:p>
          <a:p>
            <a:pPr marL="560241" lvl="1" indent="-560241">
              <a:buFont typeface="Arial" panose="020B0604020202020204" pitchFamily="34" charset="0"/>
              <a:buChar char="•"/>
            </a:pPr>
            <a:r>
              <a:rPr lang="en-US" dirty="0"/>
              <a:t>Resource Allocation</a:t>
            </a:r>
          </a:p>
          <a:p>
            <a:pPr marL="560241" lvl="1" indent="-560241">
              <a:buFont typeface="Arial" panose="020B0604020202020204" pitchFamily="34" charset="0"/>
              <a:buChar char="•"/>
            </a:pPr>
            <a:r>
              <a:rPr lang="en-US" dirty="0"/>
              <a:t>State Management</a:t>
            </a:r>
          </a:p>
          <a:p>
            <a:pPr marL="560241" lvl="1" indent="-560241">
              <a:buFont typeface="Arial" panose="020B0604020202020204" pitchFamily="34" charset="0"/>
              <a:buChar char="•"/>
            </a:pPr>
            <a:r>
              <a:rPr lang="en-US" dirty="0"/>
              <a:t>Versioning</a:t>
            </a:r>
          </a:p>
          <a:p>
            <a:pPr marL="560241" lvl="1" indent="-560241">
              <a:buFont typeface="Arial" panose="020B0604020202020204" pitchFamily="34" charset="0"/>
              <a:buChar char="•"/>
            </a:pPr>
            <a:r>
              <a:rPr lang="en-US" dirty="0"/>
              <a:t>Upgrades, roll backs, side by side deployment</a:t>
            </a:r>
          </a:p>
        </p:txBody>
      </p:sp>
    </p:spTree>
    <p:extLst>
      <p:ext uri="{BB962C8B-B14F-4D97-AF65-F5344CB8AC3E}">
        <p14:creationId xmlns:p14="http://schemas.microsoft.com/office/powerpoint/2010/main" val="26994959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477447"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590726"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663425"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764950"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66475"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948898"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033460"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131606"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200193"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2863643"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8781049"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5822346"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935399" y="3027236"/>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p:cNvGrpSpPr/>
          <p:nvPr/>
        </p:nvGrpSpPr>
        <p:grpSpPr>
          <a:xfrm>
            <a:off x="935399" y="1490017"/>
            <a:ext cx="10483048" cy="1481175"/>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2" name="TextBox 161"/>
          <p:cNvSpPr txBox="1"/>
          <p:nvPr/>
        </p:nvSpPr>
        <p:spPr>
          <a:xfrm>
            <a:off x="1016260" y="3099998"/>
            <a:ext cx="10542999" cy="615152"/>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3" b="0" i="0" u="none" strike="noStrike" kern="0" cap="none" spc="0" normalizeH="0" baseline="0" noProof="0" dirty="0" err="1">
                <a:ln>
                  <a:noFill/>
                </a:ln>
                <a:gradFill>
                  <a:gsLst>
                    <a:gs pos="12097">
                      <a:srgbClr val="FFFFFF"/>
                    </a:gs>
                    <a:gs pos="34000">
                      <a:srgbClr val="FFFFFF"/>
                    </a:gs>
                  </a:gsLst>
                  <a:lin ang="5400000" scaled="0"/>
                </a:gradFill>
                <a:effectLst/>
                <a:uLnTx/>
                <a:uFillTx/>
                <a:latin typeface="Segoe UI"/>
                <a:ea typeface="MS PGothic" panose="020B0600070205080204" pitchFamily="34" charset="-128"/>
              </a:rPr>
              <a:t>Microservices</a:t>
            </a:r>
            <a:r>
              <a:rPr kumimoji="0" lang="en-US" sz="2353"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rPr>
              <a:t> Platform</a:t>
            </a:r>
            <a:endPar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endParaRPr>
          </a:p>
        </p:txBody>
      </p:sp>
      <p:sp>
        <p:nvSpPr>
          <p:cNvPr id="163" name="Title 2"/>
          <p:cNvSpPr txBox="1">
            <a:spLocks/>
          </p:cNvSpPr>
          <p:nvPr/>
        </p:nvSpPr>
        <p:spPr>
          <a:xfrm>
            <a:off x="418645" y="43936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rgbClr val="505050"/>
                </a:solidFill>
                <a:effectLst/>
                <a:uLnTx/>
                <a:uFillTx/>
                <a:latin typeface="Segoe UI Light"/>
                <a:ea typeface="+mn-ea"/>
                <a:cs typeface="Segoe UI" pitchFamily="34" charset="0"/>
              </a:rPr>
              <a:t>A </a:t>
            </a:r>
            <a:r>
              <a:rPr kumimoji="0" lang="en-US" sz="4705" b="0" i="0" u="none" strike="noStrike" kern="1200" cap="none" spc="-100" normalizeH="0" baseline="0" noProof="0" dirty="0" err="1">
                <a:ln w="3175">
                  <a:noFill/>
                </a:ln>
                <a:solidFill>
                  <a:srgbClr val="505050"/>
                </a:solidFill>
                <a:effectLst/>
                <a:uLnTx/>
                <a:uFillTx/>
                <a:latin typeface="Segoe UI Light"/>
                <a:ea typeface="+mn-ea"/>
                <a:cs typeface="Segoe UI" pitchFamily="34" charset="0"/>
              </a:rPr>
              <a:t>Microservice</a:t>
            </a:r>
            <a:r>
              <a:rPr kumimoji="0" lang="en-US" sz="4705" b="0" i="0" u="none" strike="noStrike" kern="1200" cap="none" spc="-100" normalizeH="0" baseline="0" noProof="0" dirty="0">
                <a:ln w="3175">
                  <a:noFill/>
                </a:ln>
                <a:solidFill>
                  <a:srgbClr val="505050"/>
                </a:solidFill>
                <a:effectLst/>
                <a:uLnTx/>
                <a:uFillTx/>
                <a:latin typeface="Segoe UI Light"/>
                <a:ea typeface="+mn-ea"/>
                <a:cs typeface="Segoe UI" pitchFamily="34" charset="0"/>
              </a:rPr>
              <a:t> Platform</a:t>
            </a:r>
            <a:r>
              <a:rPr kumimoji="0" lang="en-US" sz="4705" b="0" i="0" u="none" strike="noStrike" kern="1200" cap="none" spc="-100" normalizeH="0" noProof="0" dirty="0">
                <a:ln w="3175">
                  <a:noFill/>
                </a:ln>
                <a:solidFill>
                  <a:srgbClr val="505050"/>
                </a:solidFill>
                <a:effectLst/>
                <a:uLnTx/>
                <a:uFillTx/>
                <a:latin typeface="Segoe UI Light"/>
                <a:ea typeface="+mn-ea"/>
                <a:cs typeface="Segoe UI" pitchFamily="34" charset="0"/>
              </a:rPr>
              <a:t> </a:t>
            </a:r>
            <a:endParaRPr kumimoji="0" lang="en-US" sz="4705"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194" name="Rectangle 193"/>
          <p:cNvSpPr/>
          <p:nvPr/>
        </p:nvSpPr>
        <p:spPr bwMode="auto">
          <a:xfrm>
            <a:off x="935398" y="1486747"/>
            <a:ext cx="10483048" cy="1543430"/>
          </a:xfrm>
          <a:prstGeom prst="rect">
            <a:avLst/>
          </a:prstGeom>
          <a:solidFill>
            <a:schemeClr val="accent5"/>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Build Applications with many Programming Frameworks and Languages</a:t>
            </a:r>
          </a:p>
        </p:txBody>
      </p:sp>
      <p:sp>
        <p:nvSpPr>
          <p:cNvPr id="195" name="Rectangle 194"/>
          <p:cNvSpPr/>
          <p:nvPr/>
        </p:nvSpPr>
        <p:spPr bwMode="auto">
          <a:xfrm>
            <a:off x="935398" y="4813793"/>
            <a:ext cx="10483049" cy="1513009"/>
          </a:xfrm>
          <a:prstGeom prst="rect">
            <a:avLst/>
          </a:prstGeom>
          <a:solidFill>
            <a:schemeClr val="accent3"/>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Deploy and Manage Applications to many Environments</a:t>
            </a:r>
          </a:p>
        </p:txBody>
      </p:sp>
    </p:spTree>
    <p:extLst>
      <p:ext uri="{BB962C8B-B14F-4D97-AF65-F5344CB8AC3E}">
        <p14:creationId xmlns:p14="http://schemas.microsoft.com/office/powerpoint/2010/main" val="3837356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194" grpId="0" animBg="1"/>
      <p:bldP spid="19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477447"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590726"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663425"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764950"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866475"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6948898"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033460"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131606"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200193" y="2752109"/>
            <a:ext cx="652809" cy="5646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2863643"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8781049"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5822346" y="3456253"/>
            <a:ext cx="1112370" cy="1565320"/>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935399" y="3027236"/>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p:cNvGrpSpPr/>
          <p:nvPr/>
        </p:nvGrpSpPr>
        <p:grpSpPr>
          <a:xfrm>
            <a:off x="935399" y="1490017"/>
            <a:ext cx="10483048" cy="1481175"/>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 name="TextBox 136"/>
          <p:cNvSpPr txBox="1"/>
          <p:nvPr/>
        </p:nvSpPr>
        <p:spPr>
          <a:xfrm>
            <a:off x="2438724" y="5988815"/>
            <a:ext cx="2554460" cy="620877"/>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rgbClr val="505050"/>
                </a:solidFill>
                <a:effectLst/>
                <a:uLnTx/>
                <a:uFillTx/>
                <a:latin typeface="Segoe UI"/>
                <a:ea typeface="MS PGothic" panose="020B0600070205080204" pitchFamily="34" charset="-128"/>
              </a:rPr>
              <a:t>Public Cloud</a:t>
            </a:r>
          </a:p>
        </p:txBody>
      </p:sp>
      <p:sp>
        <p:nvSpPr>
          <p:cNvPr id="138" name="Freeform 137"/>
          <p:cNvSpPr>
            <a:spLocks/>
          </p:cNvSpPr>
          <p:nvPr/>
        </p:nvSpPr>
        <p:spPr bwMode="auto">
          <a:xfrm>
            <a:off x="2590727" y="4964695"/>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39" name="TextBox 138"/>
          <p:cNvSpPr txBox="1"/>
          <p:nvPr/>
        </p:nvSpPr>
        <p:spPr>
          <a:xfrm>
            <a:off x="8280361" y="5980630"/>
            <a:ext cx="2841141" cy="620877"/>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rgbClr val="505050"/>
                </a:solidFill>
                <a:effectLst/>
                <a:uLnTx/>
                <a:uFillTx/>
                <a:latin typeface="Segoe UI"/>
                <a:ea typeface="MS PGothic" panose="020B0600070205080204" pitchFamily="34" charset="-128"/>
              </a:rPr>
              <a:t>Other Clouds</a:t>
            </a:r>
          </a:p>
        </p:txBody>
      </p:sp>
      <p:sp>
        <p:nvSpPr>
          <p:cNvPr id="140" name="Freeform 139"/>
          <p:cNvSpPr>
            <a:spLocks/>
          </p:cNvSpPr>
          <p:nvPr/>
        </p:nvSpPr>
        <p:spPr bwMode="auto">
          <a:xfrm>
            <a:off x="8466815" y="4944214"/>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41" name="TextBox 140"/>
          <p:cNvSpPr txBox="1"/>
          <p:nvPr/>
        </p:nvSpPr>
        <p:spPr>
          <a:xfrm>
            <a:off x="5192612" y="5980631"/>
            <a:ext cx="2511197" cy="101569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rgbClr val="505050"/>
                </a:solidFill>
                <a:effectLst/>
                <a:uLnTx/>
                <a:uFillTx/>
                <a:latin typeface="Segoe UI"/>
                <a:ea typeface="MS PGothic" panose="020B0600070205080204" pitchFamily="34" charset="-128"/>
              </a:rPr>
              <a:t>On Premises</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rgbClr val="505050"/>
                </a:solidFill>
                <a:effectLst/>
                <a:uLnTx/>
                <a:uFillTx/>
                <a:latin typeface="Segoe UI"/>
                <a:ea typeface="MS PGothic" panose="020B0600070205080204" pitchFamily="34" charset="-128"/>
              </a:rPr>
              <a:t>Private cloud</a:t>
            </a:r>
          </a:p>
        </p:txBody>
      </p:sp>
      <p:grpSp>
        <p:nvGrpSpPr>
          <p:cNvPr id="142" name="Group 8"/>
          <p:cNvGrpSpPr>
            <a:grpSpLocks noChangeAspect="1"/>
          </p:cNvGrpSpPr>
          <p:nvPr/>
        </p:nvGrpSpPr>
        <p:grpSpPr bwMode="auto">
          <a:xfrm>
            <a:off x="5499899" y="4558103"/>
            <a:ext cx="1771583" cy="1770485"/>
            <a:chOff x="4385" y="3099"/>
            <a:chExt cx="1613" cy="1612"/>
          </a:xfrm>
        </p:grpSpPr>
        <p:sp>
          <p:nvSpPr>
            <p:cNvPr id="14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44"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45"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46"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47" name="Rectangle 146"/>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48"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49"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50"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51"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52"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53"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54"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55"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sp>
          <p:nvSpPr>
            <p:cNvPr id="156"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latin typeface="Segoe UI"/>
                <a:ea typeface="MS PGothic" panose="020B0600070205080204" pitchFamily="34" charset="-128"/>
              </a:endParaRPr>
            </a:p>
          </p:txBody>
        </p:sp>
      </p:grpSp>
      <p:sp>
        <p:nvSpPr>
          <p:cNvPr id="157" name="TextBox 156"/>
          <p:cNvSpPr txBox="1"/>
          <p:nvPr/>
        </p:nvSpPr>
        <p:spPr>
          <a:xfrm>
            <a:off x="1244663" y="3095578"/>
            <a:ext cx="1448247" cy="853081"/>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err="1">
                <a:ln>
                  <a:noFill/>
                </a:ln>
                <a:gradFill>
                  <a:gsLst>
                    <a:gs pos="12097">
                      <a:srgbClr val="FFFFFF"/>
                    </a:gs>
                    <a:gs pos="34000">
                      <a:srgbClr val="FFFFFF"/>
                    </a:gs>
                  </a:gsLst>
                  <a:lin ang="5400000" scaled="0"/>
                </a:gradFill>
                <a:effectLst/>
                <a:uLnTx/>
                <a:uFillTx/>
                <a:latin typeface="Segoe UI"/>
                <a:ea typeface="MS PGothic" panose="020B0600070205080204" pitchFamily="34" charset="-128"/>
              </a:rPr>
              <a:t>LifecycleMgmt</a:t>
            </a:r>
            <a:endPar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endParaRPr>
          </a:p>
        </p:txBody>
      </p:sp>
      <p:sp>
        <p:nvSpPr>
          <p:cNvPr id="158" name="TextBox 157"/>
          <p:cNvSpPr txBox="1"/>
          <p:nvPr/>
        </p:nvSpPr>
        <p:spPr>
          <a:xfrm>
            <a:off x="2714123" y="3116683"/>
            <a:ext cx="1915934" cy="853081"/>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rPr>
              <a:t>Independent Scaling</a:t>
            </a:r>
          </a:p>
        </p:txBody>
      </p:sp>
      <p:sp>
        <p:nvSpPr>
          <p:cNvPr id="159" name="TextBox 158"/>
          <p:cNvSpPr txBox="1"/>
          <p:nvPr/>
        </p:nvSpPr>
        <p:spPr>
          <a:xfrm>
            <a:off x="4732323" y="3101199"/>
            <a:ext cx="1915934" cy="853081"/>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rPr>
              <a:t>Independent Updates</a:t>
            </a:r>
          </a:p>
        </p:txBody>
      </p:sp>
      <p:sp>
        <p:nvSpPr>
          <p:cNvPr id="160" name="TextBox 159"/>
          <p:cNvSpPr txBox="1"/>
          <p:nvPr/>
        </p:nvSpPr>
        <p:spPr>
          <a:xfrm>
            <a:off x="6789069" y="3100766"/>
            <a:ext cx="1623593" cy="84270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rPr>
              <a:t>Always On</a:t>
            </a:r>
            <a:b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rPr>
            </a:b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rPr>
              <a:t>Availability</a:t>
            </a:r>
          </a:p>
        </p:txBody>
      </p:sp>
      <p:sp>
        <p:nvSpPr>
          <p:cNvPr id="161" name="TextBox 160"/>
          <p:cNvSpPr txBox="1"/>
          <p:nvPr/>
        </p:nvSpPr>
        <p:spPr>
          <a:xfrm>
            <a:off x="8466815" y="3149722"/>
            <a:ext cx="1623593" cy="83239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rPr>
              <a:t>Resource</a:t>
            </a:r>
            <a:b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rPr>
            </a:b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rPr>
              <a:t>Efficient</a:t>
            </a:r>
          </a:p>
        </p:txBody>
      </p:sp>
      <p:sp>
        <p:nvSpPr>
          <p:cNvPr id="162" name="TextBox 161"/>
          <p:cNvSpPr txBox="1"/>
          <p:nvPr/>
        </p:nvSpPr>
        <p:spPr>
          <a:xfrm>
            <a:off x="9935666" y="3099997"/>
            <a:ext cx="1623593" cy="907826"/>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rPr>
              <a:t>Stateless/</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err="1">
                <a:ln>
                  <a:noFill/>
                </a:ln>
                <a:gradFill>
                  <a:gsLst>
                    <a:gs pos="12097">
                      <a:srgbClr val="FFFFFF"/>
                    </a:gs>
                    <a:gs pos="34000">
                      <a:srgbClr val="FFFFFF"/>
                    </a:gs>
                  </a:gsLst>
                  <a:lin ang="5400000" scaled="0"/>
                </a:gradFill>
                <a:effectLst/>
                <a:uLnTx/>
                <a:uFillTx/>
                <a:latin typeface="Segoe UI"/>
                <a:ea typeface="MS PGothic" panose="020B0600070205080204" pitchFamily="34" charset="-128"/>
              </a:rPr>
              <a:t>Stateful</a:t>
            </a:r>
            <a:endPar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endParaRPr>
          </a:p>
        </p:txBody>
      </p:sp>
      <p:sp>
        <p:nvSpPr>
          <p:cNvPr id="163" name="Title 2"/>
          <p:cNvSpPr txBox="1">
            <a:spLocks/>
          </p:cNvSpPr>
          <p:nvPr/>
        </p:nvSpPr>
        <p:spPr>
          <a:xfrm>
            <a:off x="418645" y="43936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14367">
              <a:defRPr/>
            </a:pPr>
            <a:r>
              <a:rPr lang="en-US" sz="4705" spc="-100" dirty="0">
                <a:solidFill>
                  <a:srgbClr val="505050"/>
                </a:solidFill>
              </a:rPr>
              <a:t>A </a:t>
            </a:r>
            <a:r>
              <a:rPr lang="en-US" sz="4705" spc="-100" dirty="0" err="1">
                <a:solidFill>
                  <a:srgbClr val="505050"/>
                </a:solidFill>
              </a:rPr>
              <a:t>Microservice</a:t>
            </a:r>
            <a:r>
              <a:rPr lang="en-US" sz="4705" spc="-100" dirty="0">
                <a:solidFill>
                  <a:srgbClr val="505050"/>
                </a:solidFill>
              </a:rPr>
              <a:t> Platform </a:t>
            </a:r>
          </a:p>
        </p:txBody>
      </p:sp>
    </p:spTree>
    <p:extLst>
      <p:ext uri="{BB962C8B-B14F-4D97-AF65-F5344CB8AC3E}">
        <p14:creationId xmlns:p14="http://schemas.microsoft.com/office/powerpoint/2010/main" val="29118717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7170265" cy="2179058"/>
          </a:xfrm>
        </p:spPr>
        <p:txBody>
          <a:bodyPr/>
          <a:lstStyle/>
          <a:p>
            <a:r>
              <a:rPr lang="en-US" dirty="0">
                <a:solidFill>
                  <a:schemeClr val="bg1"/>
                </a:solidFill>
              </a:rPr>
              <a:t>Setting-up a</a:t>
            </a:r>
            <a:br>
              <a:rPr lang="en-US" dirty="0">
                <a:solidFill>
                  <a:schemeClr val="bg1"/>
                </a:solidFill>
              </a:rPr>
            </a:br>
            <a:r>
              <a:rPr lang="en-US" dirty="0">
                <a:solidFill>
                  <a:schemeClr val="bg1"/>
                </a:solidFill>
              </a:rPr>
              <a:t>Cluster in Azure</a:t>
            </a:r>
          </a:p>
        </p:txBody>
      </p:sp>
      <p:sp>
        <p:nvSpPr>
          <p:cNvPr id="3" name="Title 3"/>
          <p:cNvSpPr txBox="1">
            <a:spLocks/>
          </p:cNvSpPr>
          <p:nvPr/>
        </p:nvSpPr>
        <p:spPr>
          <a:xfrm>
            <a:off x="269239" y="2084172"/>
            <a:ext cx="11653523" cy="1846659"/>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200" b="0" kern="1200" cap="none" spc="-98" baseline="0">
                <a:ln w="3175">
                  <a:noFill/>
                </a:ln>
                <a:solidFill>
                  <a:schemeClr val="tx1"/>
                </a:solidFill>
                <a:effectLst/>
                <a:latin typeface="+mj-lt"/>
                <a:ea typeface="+mn-ea"/>
                <a:cs typeface="Segoe UI" pitchFamily="34" charset="0"/>
              </a:defRPr>
            </a:lvl1pPr>
          </a:lstStyle>
          <a:p>
            <a:pPr lvl="0"/>
            <a:r>
              <a:rPr lang="en-US" sz="6000" dirty="0"/>
              <a:t>What Is </a:t>
            </a:r>
          </a:p>
          <a:p>
            <a:pPr lvl="0"/>
            <a:r>
              <a:rPr lang="en-US" sz="6000" dirty="0"/>
              <a:t>Azure Service Fabric?</a:t>
            </a:r>
            <a:endParaRPr kumimoji="0" lang="en-US" sz="6000" b="0" i="0" u="none" strike="noStrike" kern="1200" cap="none" spc="-98" normalizeH="0" baseline="0" noProof="0" dirty="0">
              <a:ln w="3175">
                <a:noFill/>
              </a:ln>
              <a:effectLst/>
              <a:uLnTx/>
              <a:uFillTx/>
            </a:endParaRPr>
          </a:p>
        </p:txBody>
      </p:sp>
    </p:spTree>
    <p:extLst>
      <p:ext uri="{BB962C8B-B14F-4D97-AF65-F5344CB8AC3E}">
        <p14:creationId xmlns:p14="http://schemas.microsoft.com/office/powerpoint/2010/main" val="171268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72029"/>
          </a:xfrm>
        </p:spPr>
        <p:txBody>
          <a:bodyPr/>
          <a:lstStyle/>
          <a:p>
            <a:r>
              <a:rPr lang="en-US" dirty="0">
                <a:solidFill>
                  <a:schemeClr val="bg2"/>
                </a:solidFill>
              </a:rPr>
              <a:t>Next generation of PaaS on Azure</a:t>
            </a:r>
          </a:p>
          <a:p>
            <a:pPr lvl="1"/>
            <a:r>
              <a:rPr lang="en-US" dirty="0">
                <a:solidFill>
                  <a:schemeClr val="bg2"/>
                </a:solidFill>
              </a:rPr>
              <a:t>Elastic scale, OS updates, SF updates</a:t>
            </a:r>
          </a:p>
          <a:p>
            <a:r>
              <a:rPr lang="en-US" dirty="0" err="1">
                <a:solidFill>
                  <a:schemeClr val="bg2"/>
                </a:solidFill>
              </a:rPr>
              <a:t>Microservices</a:t>
            </a:r>
            <a:r>
              <a:rPr lang="en-US" dirty="0">
                <a:solidFill>
                  <a:schemeClr val="bg2"/>
                </a:solidFill>
              </a:rPr>
              <a:t> platform for Windows and Linux</a:t>
            </a:r>
          </a:p>
          <a:p>
            <a:pPr lvl="1"/>
            <a:r>
              <a:rPr lang="en-US" dirty="0">
                <a:solidFill>
                  <a:schemeClr val="bg2"/>
                </a:solidFill>
              </a:rPr>
              <a:t>DevOps, rolling upgrades, etc.</a:t>
            </a:r>
          </a:p>
          <a:p>
            <a:pPr lvl="1"/>
            <a:r>
              <a:rPr lang="en-US" dirty="0" err="1">
                <a:solidFill>
                  <a:schemeClr val="bg2"/>
                </a:solidFill>
              </a:rPr>
              <a:t>Polycloud</a:t>
            </a:r>
            <a:r>
              <a:rPr lang="en-US" dirty="0">
                <a:solidFill>
                  <a:schemeClr val="bg2"/>
                </a:solidFill>
              </a:rPr>
              <a:t> including on-premises</a:t>
            </a:r>
          </a:p>
          <a:p>
            <a:r>
              <a:rPr lang="en-US" dirty="0">
                <a:solidFill>
                  <a:schemeClr val="bg2"/>
                </a:solidFill>
              </a:rPr>
              <a:t>Programming models</a:t>
            </a:r>
          </a:p>
          <a:p>
            <a:pPr lvl="1"/>
            <a:r>
              <a:rPr lang="en-US" dirty="0">
                <a:solidFill>
                  <a:schemeClr val="bg2"/>
                </a:solidFill>
              </a:rPr>
              <a:t>Stateless Win32 apps written in any language (some feature not supported)</a:t>
            </a:r>
          </a:p>
          <a:p>
            <a:pPr lvl="1"/>
            <a:r>
              <a:rPr lang="en-US" dirty="0">
                <a:solidFill>
                  <a:schemeClr val="bg2"/>
                </a:solidFill>
              </a:rPr>
              <a:t>Reliable Services: Stateless &amp; </a:t>
            </a:r>
            <a:r>
              <a:rPr lang="en-US" dirty="0" err="1">
                <a:solidFill>
                  <a:schemeClr val="bg2"/>
                </a:solidFill>
              </a:rPr>
              <a:t>stateful</a:t>
            </a:r>
            <a:r>
              <a:rPr lang="en-US" dirty="0">
                <a:solidFill>
                  <a:schemeClr val="bg2"/>
                </a:solidFill>
              </a:rPr>
              <a:t> (for hot data; gives low-latency reads)</a:t>
            </a:r>
          </a:p>
          <a:p>
            <a:pPr lvl="1"/>
            <a:r>
              <a:rPr lang="en-US" dirty="0">
                <a:solidFill>
                  <a:schemeClr val="bg2"/>
                </a:solidFill>
              </a:rPr>
              <a:t>OWIN/ASP.NET Core*</a:t>
            </a:r>
          </a:p>
          <a:p>
            <a:r>
              <a:rPr lang="en-US" dirty="0">
                <a:solidFill>
                  <a:schemeClr val="bg2"/>
                </a:solidFill>
              </a:rPr>
              <a:t>Service Fabric is free of charge </a:t>
            </a:r>
          </a:p>
          <a:p>
            <a:r>
              <a:rPr lang="en-US" dirty="0">
                <a:solidFill>
                  <a:schemeClr val="bg2"/>
                </a:solidFill>
              </a:rPr>
              <a:t>SDK: </a:t>
            </a:r>
            <a:r>
              <a:rPr lang="en-US" dirty="0">
                <a:solidFill>
                  <a:schemeClr val="bg2"/>
                </a:solidFill>
                <a:hlinkClick r:id="rId3"/>
              </a:rPr>
              <a:t>http://aka.ms/ServiceFabricSDK</a:t>
            </a:r>
            <a:r>
              <a:rPr lang="en-US" dirty="0">
                <a:solidFill>
                  <a:schemeClr val="bg2"/>
                </a:solidFill>
              </a:rPr>
              <a:t> </a:t>
            </a:r>
          </a:p>
        </p:txBody>
      </p:sp>
      <p:sp>
        <p:nvSpPr>
          <p:cNvPr id="2" name="Title 1"/>
          <p:cNvSpPr>
            <a:spLocks noGrp="1"/>
          </p:cNvSpPr>
          <p:nvPr>
            <p:ph type="title"/>
          </p:nvPr>
        </p:nvSpPr>
        <p:spPr/>
        <p:txBody>
          <a:bodyPr/>
          <a:lstStyle/>
          <a:p>
            <a:r>
              <a:rPr lang="en-US" dirty="0">
                <a:solidFill>
                  <a:schemeClr val="bg2"/>
                </a:solidFill>
              </a:rPr>
              <a:t>Service Fabric is</a:t>
            </a:r>
          </a:p>
        </p:txBody>
      </p:sp>
    </p:spTree>
    <p:extLst>
      <p:ext uri="{BB962C8B-B14F-4D97-AF65-F5344CB8AC3E}">
        <p14:creationId xmlns:p14="http://schemas.microsoft.com/office/powerpoint/2010/main" val="39103585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cxnSp>
        <p:nvCxnSpPr>
          <p:cNvPr id="9" name="Straight Connector 8"/>
          <p:cNvCxnSpPr/>
          <p:nvPr/>
        </p:nvCxnSpPr>
        <p:spPr>
          <a:xfrm flipH="1">
            <a:off x="6017253" y="1407263"/>
            <a:ext cx="14343" cy="45179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1 role instance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Uneven utilization</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Low density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Slow deployment &amp; upgrade (bound to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Slow scaling and failure recovery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Many microservices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Even Utilization (by default,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High density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Fast deployment &amp; upgrade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Fast scaling of independent </a:t>
              </a:r>
              <a:r>
                <a:rPr kumimoji="0" lang="en-US" sz="1765" b="0" i="0" u="none" strike="noStrike" kern="1200" cap="none" spc="0" normalizeH="0" baseline="0" noProof="0" dirty="0" err="1">
                  <a:ln>
                    <a:noFill/>
                  </a:ln>
                  <a:solidFill>
                    <a:schemeClr val="bg1"/>
                  </a:solidFill>
                  <a:effectLst/>
                  <a:uLnTx/>
                  <a:uFillTx/>
                  <a:latin typeface="+mj-lt"/>
                  <a:ea typeface="+mn-ea"/>
                  <a:cs typeface="+mn-cs"/>
                </a:rPr>
                <a:t>microservices</a:t>
              </a:r>
              <a:endParaRPr kumimoji="0" lang="en-US" sz="1765" b="0" i="0" u="none" strike="noStrike" kern="1200" cap="none" spc="0" normalizeH="0" baseline="0" noProof="0" dirty="0">
                <a:ln>
                  <a:noFill/>
                </a:ln>
                <a:solidFill>
                  <a:schemeClr val="bg1"/>
                </a:solidFill>
                <a:effectLst/>
                <a:uLnTx/>
                <a:uFillTx/>
                <a:latin typeface="+mj-lt"/>
                <a:ea typeface="+mn-ea"/>
                <a:cs typeface="+mn-cs"/>
              </a:endParaRP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chemeClr val="bg1"/>
                  </a:solidFill>
                  <a:effectLst/>
                  <a:uLnTx/>
                  <a:uFillTx/>
                  <a:latin typeface="+mj-lt"/>
                  <a:ea typeface="+mn-ea"/>
                  <a:cs typeface="+mn-cs"/>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45" name="Title 9"/>
          <p:cNvSpPr txBox="1">
            <a:spLocks/>
          </p:cNvSpPr>
          <p:nvPr/>
        </p:nvSpPr>
        <p:spPr>
          <a:xfrm>
            <a:off x="269240" y="289512"/>
            <a:ext cx="11655840" cy="899665"/>
          </a:xfrm>
          <a:prstGeom prst="rect">
            <a:avLst/>
          </a:prstGeom>
        </p:spPr>
        <p:txBody>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Cloud Services vs Service Fabric</a:t>
            </a:r>
          </a:p>
        </p:txBody>
      </p:sp>
      <p:sp>
        <p:nvSpPr>
          <p:cNvPr id="46" name="Rectangle 45"/>
          <p:cNvSpPr/>
          <p:nvPr/>
        </p:nvSpPr>
        <p:spPr>
          <a:xfrm>
            <a:off x="1916229" y="1262641"/>
            <a:ext cx="2463431" cy="677108"/>
          </a:xfrm>
          <a:prstGeom prst="rect">
            <a:avLst/>
          </a:prstGeom>
        </p:spPr>
        <p:txBody>
          <a:bodyPr wrap="none">
            <a:spAutoFit/>
          </a:bodyPr>
          <a:lstStyle/>
          <a:p>
            <a:pPr algn="ctr"/>
            <a:r>
              <a:rPr lang="en-US" sz="2000" b="1" dirty="0">
                <a:solidFill>
                  <a:schemeClr val="bg1"/>
                </a:solidFill>
                <a:latin typeface="+mj-lt"/>
                <a:cs typeface="Segoe UI" panose="020B0502040204020203" pitchFamily="34" charset="0"/>
              </a:rPr>
              <a:t>Azure Cloud Services</a:t>
            </a:r>
            <a:br>
              <a:rPr lang="en-US" sz="2000" b="1" dirty="0">
                <a:solidFill>
                  <a:schemeClr val="bg1"/>
                </a:solidFill>
                <a:latin typeface="+mj-lt"/>
                <a:cs typeface="Segoe UI" panose="020B0502040204020203" pitchFamily="34" charset="0"/>
              </a:rPr>
            </a:br>
            <a:r>
              <a:rPr lang="en-US" b="1" dirty="0">
                <a:solidFill>
                  <a:schemeClr val="bg1"/>
                </a:solidFill>
                <a:latin typeface="+mj-lt"/>
                <a:cs typeface="Segoe UI" panose="020B0502040204020203" pitchFamily="34" charset="0"/>
              </a:rPr>
              <a:t>(Web &amp; Worker Roles)</a:t>
            </a:r>
            <a:endParaRPr lang="en-US" sz="1600" dirty="0">
              <a:solidFill>
                <a:schemeClr val="bg1"/>
              </a:solidFill>
              <a:latin typeface="Segoe UI" panose="020B0502040204020203" pitchFamily="34" charset="0"/>
              <a:cs typeface="Segoe UI" panose="020B0502040204020203" pitchFamily="34" charset="0"/>
            </a:endParaRPr>
          </a:p>
        </p:txBody>
      </p:sp>
      <p:sp>
        <p:nvSpPr>
          <p:cNvPr id="47" name="Rectangle 46"/>
          <p:cNvSpPr/>
          <p:nvPr/>
        </p:nvSpPr>
        <p:spPr>
          <a:xfrm>
            <a:off x="7934436" y="1262641"/>
            <a:ext cx="2352824" cy="677108"/>
          </a:xfrm>
          <a:prstGeom prst="rect">
            <a:avLst/>
          </a:prstGeom>
        </p:spPr>
        <p:txBody>
          <a:bodyPr wrap="none">
            <a:spAutoFit/>
          </a:bodyPr>
          <a:lstStyle/>
          <a:p>
            <a:pPr algn="ctr"/>
            <a:r>
              <a:rPr lang="en-US" sz="2000" b="1" dirty="0">
                <a:solidFill>
                  <a:schemeClr val="bg1"/>
                </a:solidFill>
                <a:latin typeface="+mj-lt"/>
                <a:cs typeface="Segoe UI" panose="020B0502040204020203" pitchFamily="34" charset="0"/>
              </a:rPr>
              <a:t>Azure Service Fabric</a:t>
            </a:r>
          </a:p>
          <a:p>
            <a:pPr algn="ctr"/>
            <a:r>
              <a:rPr lang="en-US" b="1" dirty="0">
                <a:solidFill>
                  <a:schemeClr val="bg1"/>
                </a:solidFill>
                <a:latin typeface="+mj-lt"/>
                <a:cs typeface="Segoe UI" panose="020B0502040204020203" pitchFamily="34" charset="0"/>
              </a:rPr>
              <a:t>(Services)</a:t>
            </a:r>
          </a:p>
        </p:txBody>
      </p:sp>
    </p:spTree>
    <p:extLst>
      <p:ext uri="{BB962C8B-B14F-4D97-AF65-F5344CB8AC3E}">
        <p14:creationId xmlns:p14="http://schemas.microsoft.com/office/powerpoint/2010/main" val="1566151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tx1">
                <a:lumMod val="75000"/>
              </a:schemeClr>
            </a:gs>
            <a:gs pos="83000">
              <a:schemeClr val="tx1">
                <a:lumMod val="75000"/>
              </a:schemeClr>
            </a:gs>
            <a:gs pos="100000">
              <a:schemeClr val="tx1">
                <a:lumMod val="75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Microsoft Azure Service Fabric</a:t>
            </a:r>
            <a:br>
              <a:rPr lang="en-US" dirty="0">
                <a:solidFill>
                  <a:schemeClr val="bg1"/>
                </a:solidFill>
              </a:rPr>
            </a:br>
            <a:r>
              <a:rPr lang="en-US" sz="2745" dirty="0">
                <a:solidFill>
                  <a:schemeClr val="bg1"/>
                </a:solidFill>
              </a:rPr>
              <a:t>A platform for reliable, </a:t>
            </a:r>
            <a:r>
              <a:rPr lang="en-US" sz="2745" dirty="0" err="1">
                <a:solidFill>
                  <a:schemeClr val="bg1"/>
                </a:solidFill>
              </a:rPr>
              <a:t>hyperscale</a:t>
            </a:r>
            <a:r>
              <a:rPr lang="en-US" sz="2745" dirty="0">
                <a:solidFill>
                  <a:schemeClr val="bg1"/>
                </a:solidFill>
              </a:rPr>
              <a:t>, </a:t>
            </a:r>
            <a:r>
              <a:rPr lang="en-US" sz="2745" dirty="0" err="1">
                <a:solidFill>
                  <a:schemeClr val="bg1"/>
                </a:solidFill>
              </a:rPr>
              <a:t>microservice</a:t>
            </a:r>
            <a:r>
              <a:rPr lang="en-US" sz="2745" dirty="0">
                <a:solidFill>
                  <a:schemeClr val="bg1"/>
                </a:solidFill>
              </a:rPr>
              <a:t>-based applications</a:t>
            </a:r>
          </a:p>
        </p:txBody>
      </p:sp>
      <p:sp>
        <p:nvSpPr>
          <p:cNvPr id="356" name="Right Arrow 355"/>
          <p:cNvSpPr/>
          <p:nvPr/>
        </p:nvSpPr>
        <p:spPr>
          <a:xfrm rot="5400000">
            <a:off x="1734259" y="3422431"/>
            <a:ext cx="478460" cy="487029"/>
          </a:xfrm>
          <a:prstGeom prst="rightArrow">
            <a:avLst/>
          </a:prstGeom>
          <a:solidFill>
            <a:schemeClr val="tx2">
              <a:lumMod val="50000"/>
            </a:schemeClr>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57" name="Right Arrow 356"/>
          <p:cNvSpPr/>
          <p:nvPr/>
        </p:nvSpPr>
        <p:spPr>
          <a:xfrm rot="5400000">
            <a:off x="5830506" y="3401722"/>
            <a:ext cx="478460" cy="487029"/>
          </a:xfrm>
          <a:prstGeom prst="rightArrow">
            <a:avLst/>
          </a:prstGeom>
          <a:solidFill>
            <a:schemeClr val="tx2">
              <a:lumMod val="50000"/>
            </a:schemeClr>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58" name="Right Arrow 357"/>
          <p:cNvSpPr/>
          <p:nvPr/>
        </p:nvSpPr>
        <p:spPr>
          <a:xfrm rot="5400000">
            <a:off x="9862687" y="3410418"/>
            <a:ext cx="478460" cy="487029"/>
          </a:xfrm>
          <a:prstGeom prst="rightArrow">
            <a:avLst/>
          </a:prstGeom>
          <a:solidFill>
            <a:schemeClr val="tx2">
              <a:lumMod val="50000"/>
            </a:schemeClr>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grpSp>
        <p:nvGrpSpPr>
          <p:cNvPr id="360" name="Group 359"/>
          <p:cNvGrpSpPr/>
          <p:nvPr/>
        </p:nvGrpSpPr>
        <p:grpSpPr>
          <a:xfrm>
            <a:off x="740800" y="4019780"/>
            <a:ext cx="2501819" cy="2016718"/>
            <a:chOff x="967123" y="3315404"/>
            <a:chExt cx="2551986" cy="2057157"/>
          </a:xfrm>
        </p:grpSpPr>
        <p:sp>
          <p:nvSpPr>
            <p:cNvPr id="361" name="Rectangle 360"/>
            <p:cNvSpPr/>
            <p:nvPr/>
          </p:nvSpPr>
          <p:spPr>
            <a:xfrm>
              <a:off x="984812" y="3813776"/>
              <a:ext cx="2479439" cy="69137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rgbClr val="FFFFFF"/>
                  </a:solidFill>
                  <a:effectLst/>
                  <a:uLnTx/>
                  <a:uFillTx/>
                  <a:latin typeface="Segoe UI Light"/>
                </a:rPr>
                <a:t>Azure</a:t>
              </a:r>
              <a:r>
                <a:rPr kumimoji="0" lang="en-US" sz="2353" b="0" i="0" u="none" strike="noStrike" kern="0" cap="none" spc="0" normalizeH="0" baseline="0" noProof="0" dirty="0">
                  <a:ln>
                    <a:noFill/>
                  </a:ln>
                  <a:solidFill>
                    <a:srgbClr val="FFFFFF"/>
                  </a:solidFill>
                  <a:effectLst/>
                  <a:uLnTx/>
                  <a:uFillTx/>
                  <a:latin typeface="Segoe UI Light"/>
                </a:rPr>
                <a:t> </a:t>
              </a:r>
            </a:p>
          </p:txBody>
        </p:sp>
        <p:sp>
          <p:nvSpPr>
            <p:cNvPr id="362" name="Rectangle 361"/>
            <p:cNvSpPr/>
            <p:nvPr/>
          </p:nvSpPr>
          <p:spPr>
            <a:xfrm>
              <a:off x="984813" y="3315404"/>
              <a:ext cx="1232246" cy="457200"/>
            </a:xfrm>
            <a:prstGeom prst="rect">
              <a:avLst/>
            </a:prstGeom>
            <a:solidFill>
              <a:schemeClr val="accent1"/>
            </a:solidFill>
            <a:ln w="12700" cap="flat" cmpd="sng" algn="ctr">
              <a:noFill/>
              <a:prstDash val="solid"/>
              <a:miter lim="800000"/>
            </a:ln>
            <a:effectLst/>
          </p:spPr>
          <p:txBody>
            <a:bodyPr lIns="0" tIns="0" rIns="0" bIns="0"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FFFFFF"/>
                  </a:solidFill>
                  <a:effectLst/>
                  <a:uLnTx/>
                  <a:uFillTx/>
                  <a:latin typeface="Calibri" panose="020F0502020204030204"/>
                </a:rPr>
                <a:t>Windows</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FFFFFF"/>
                  </a:solidFill>
                  <a:effectLst/>
                  <a:uLnTx/>
                  <a:uFillTx/>
                  <a:latin typeface="Calibri" panose="020F0502020204030204"/>
                </a:rPr>
                <a:t>Server</a:t>
              </a:r>
            </a:p>
          </p:txBody>
        </p:sp>
        <p:sp>
          <p:nvSpPr>
            <p:cNvPr id="363" name="Rectangle 362"/>
            <p:cNvSpPr/>
            <p:nvPr/>
          </p:nvSpPr>
          <p:spPr>
            <a:xfrm>
              <a:off x="2265833" y="3315404"/>
              <a:ext cx="1198419" cy="457200"/>
            </a:xfrm>
            <a:prstGeom prst="rect">
              <a:avLst/>
            </a:prstGeom>
            <a:solidFill>
              <a:schemeClr val="accent1"/>
            </a:solidFill>
            <a:ln w="12700" cap="flat" cmpd="sng" algn="ctr">
              <a:noFill/>
              <a:prstDash val="solid"/>
              <a:miter lim="800000"/>
            </a:ln>
            <a:effectLst/>
          </p:spPr>
          <p:txBody>
            <a:bodyPr lIns="0" tIns="0" rIns="0" bIns="0"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FFFFFF"/>
                  </a:solidFill>
                  <a:effectLst/>
                  <a:uLnTx/>
                  <a:uFillTx/>
                  <a:latin typeface="Calibri" panose="020F0502020204030204"/>
                </a:rPr>
                <a:t>Linux</a:t>
              </a:r>
            </a:p>
          </p:txBody>
        </p:sp>
        <p:pic>
          <p:nvPicPr>
            <p:cNvPr id="364" name="Picture 363"/>
            <p:cNvPicPr>
              <a:picLocks noChangeAspect="1"/>
            </p:cNvPicPr>
            <p:nvPr/>
          </p:nvPicPr>
          <p:blipFill>
            <a:blip r:embed="rId3">
              <a:duotone>
                <a:prstClr val="black"/>
                <a:schemeClr val="accent1">
                  <a:tint val="45000"/>
                  <a:satMod val="400000"/>
                </a:schemeClr>
              </a:duotone>
            </a:blip>
            <a:stretch>
              <a:fillRect/>
            </a:stretch>
          </p:blipFill>
          <p:spPr>
            <a:xfrm>
              <a:off x="967123" y="4562023"/>
              <a:ext cx="2551986" cy="810538"/>
            </a:xfrm>
            <a:prstGeom prst="rect">
              <a:avLst/>
            </a:prstGeom>
          </p:spPr>
        </p:pic>
      </p:grpSp>
      <p:grpSp>
        <p:nvGrpSpPr>
          <p:cNvPr id="365" name="Group 364"/>
          <p:cNvGrpSpPr/>
          <p:nvPr/>
        </p:nvGrpSpPr>
        <p:grpSpPr>
          <a:xfrm>
            <a:off x="8868460" y="4019780"/>
            <a:ext cx="2501819" cy="2051154"/>
            <a:chOff x="8577887" y="3302049"/>
            <a:chExt cx="2551986" cy="2092284"/>
          </a:xfrm>
        </p:grpSpPr>
        <p:sp>
          <p:nvSpPr>
            <p:cNvPr id="366" name="Rectangle 365"/>
            <p:cNvSpPr/>
            <p:nvPr/>
          </p:nvSpPr>
          <p:spPr>
            <a:xfrm>
              <a:off x="8596359" y="3812695"/>
              <a:ext cx="2479439" cy="691375"/>
            </a:xfrm>
            <a:prstGeom prst="rect">
              <a:avLst/>
            </a:prstGeom>
            <a:solidFill>
              <a:schemeClr val="accent6"/>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rgbClr val="000000"/>
                  </a:solidFill>
                  <a:effectLst/>
                  <a:uLnTx/>
                  <a:uFillTx/>
                  <a:latin typeface="Segoe UI Light"/>
                </a:rPr>
                <a:t>Hosted Clouds</a:t>
              </a:r>
            </a:p>
          </p:txBody>
        </p:sp>
        <p:sp>
          <p:nvSpPr>
            <p:cNvPr id="367" name="Rectangle 366"/>
            <p:cNvSpPr/>
            <p:nvPr/>
          </p:nvSpPr>
          <p:spPr>
            <a:xfrm>
              <a:off x="8596360" y="3302049"/>
              <a:ext cx="1227098" cy="457200"/>
            </a:xfrm>
            <a:prstGeom prst="rect">
              <a:avLst/>
            </a:prstGeom>
            <a:solidFill>
              <a:schemeClr val="accent6"/>
            </a:solidFill>
            <a:ln w="12700" cap="flat" cmpd="sng" algn="ctr">
              <a:noFill/>
              <a:prstDash val="solid"/>
              <a:miter lim="800000"/>
            </a:ln>
            <a:effectLst/>
          </p:spPr>
          <p:txBody>
            <a:bodyPr lIns="0" tIns="0" rIns="0" bIns="0"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Calibri" panose="020F0502020204030204"/>
                </a:rPr>
                <a:t>Windows</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Calibri" panose="020F0502020204030204"/>
                </a:rPr>
                <a:t>Server</a:t>
              </a:r>
            </a:p>
          </p:txBody>
        </p:sp>
        <p:sp>
          <p:nvSpPr>
            <p:cNvPr id="368" name="Rectangle 367"/>
            <p:cNvSpPr/>
            <p:nvPr/>
          </p:nvSpPr>
          <p:spPr>
            <a:xfrm>
              <a:off x="9857729" y="3302049"/>
              <a:ext cx="1218070" cy="457200"/>
            </a:xfrm>
            <a:prstGeom prst="rect">
              <a:avLst/>
            </a:prstGeom>
            <a:solidFill>
              <a:schemeClr val="accent6"/>
            </a:solidFill>
            <a:ln w="12700" cap="flat" cmpd="sng" algn="ctr">
              <a:noFill/>
              <a:prstDash val="solid"/>
              <a:miter lim="800000"/>
            </a:ln>
            <a:effectLst/>
          </p:spPr>
          <p:txBody>
            <a:bodyPr lIns="0" tIns="0" rIns="0" bIns="0"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Calibri" panose="020F0502020204030204"/>
                </a:rPr>
                <a:t>Linux</a:t>
              </a:r>
            </a:p>
          </p:txBody>
        </p:sp>
        <p:pic>
          <p:nvPicPr>
            <p:cNvPr id="369" name="Picture 368"/>
            <p:cNvPicPr>
              <a:picLocks noChangeAspect="1"/>
            </p:cNvPicPr>
            <p:nvPr/>
          </p:nvPicPr>
          <p:blipFill>
            <a:blip r:embed="rId3">
              <a:duotone>
                <a:prstClr val="black"/>
                <a:schemeClr val="accent1">
                  <a:tint val="45000"/>
                  <a:satMod val="400000"/>
                </a:schemeClr>
              </a:duotone>
            </a:blip>
            <a:stretch>
              <a:fillRect/>
            </a:stretch>
          </p:blipFill>
          <p:spPr>
            <a:xfrm>
              <a:off x="8577887" y="4583795"/>
              <a:ext cx="2551986" cy="810538"/>
            </a:xfrm>
            <a:prstGeom prst="rect">
              <a:avLst/>
            </a:prstGeom>
          </p:spPr>
        </p:pic>
      </p:grpSp>
      <p:sp>
        <p:nvSpPr>
          <p:cNvPr id="370" name="Hexagon 369"/>
          <p:cNvSpPr/>
          <p:nvPr/>
        </p:nvSpPr>
        <p:spPr>
          <a:xfrm>
            <a:off x="524029" y="181711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71" name="Hexagon 370"/>
          <p:cNvSpPr/>
          <p:nvPr/>
        </p:nvSpPr>
        <p:spPr>
          <a:xfrm>
            <a:off x="750426" y="194562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72" name="Hexagon 371"/>
          <p:cNvSpPr/>
          <p:nvPr/>
        </p:nvSpPr>
        <p:spPr>
          <a:xfrm>
            <a:off x="524029" y="207859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73" name="Hexagon 372"/>
          <p:cNvSpPr/>
          <p:nvPr/>
        </p:nvSpPr>
        <p:spPr>
          <a:xfrm>
            <a:off x="750426" y="2207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374" name="Straight Connector 373"/>
          <p:cNvCxnSpPr/>
          <p:nvPr/>
        </p:nvCxnSpPr>
        <p:spPr>
          <a:xfrm>
            <a:off x="658784" y="2200150"/>
            <a:ext cx="226397" cy="132971"/>
          </a:xfrm>
          <a:prstGeom prst="line">
            <a:avLst/>
          </a:prstGeom>
          <a:noFill/>
          <a:ln w="6350" cap="flat" cmpd="sng" algn="ctr">
            <a:noFill/>
            <a:prstDash val="solid"/>
            <a:miter lim="800000"/>
          </a:ln>
          <a:effectLst/>
        </p:spPr>
      </p:cxnSp>
      <p:cxnSp>
        <p:nvCxnSpPr>
          <p:cNvPr id="375" name="Straight Connector 374"/>
          <p:cNvCxnSpPr/>
          <p:nvPr/>
        </p:nvCxnSpPr>
        <p:spPr>
          <a:xfrm>
            <a:off x="658784" y="1934208"/>
            <a:ext cx="226397" cy="132971"/>
          </a:xfrm>
          <a:prstGeom prst="line">
            <a:avLst/>
          </a:prstGeom>
          <a:noFill/>
          <a:ln w="6350" cap="flat" cmpd="sng" algn="ctr">
            <a:noFill/>
            <a:prstDash val="solid"/>
            <a:miter lim="800000"/>
          </a:ln>
          <a:effectLst/>
        </p:spPr>
      </p:cxnSp>
      <p:cxnSp>
        <p:nvCxnSpPr>
          <p:cNvPr id="376" name="Straight Connector 375"/>
          <p:cNvCxnSpPr/>
          <p:nvPr/>
        </p:nvCxnSpPr>
        <p:spPr>
          <a:xfrm>
            <a:off x="881498" y="2061473"/>
            <a:ext cx="226397" cy="132971"/>
          </a:xfrm>
          <a:prstGeom prst="line">
            <a:avLst/>
          </a:prstGeom>
          <a:noFill/>
          <a:ln w="6350" cap="flat" cmpd="sng" algn="ctr">
            <a:noFill/>
            <a:prstDash val="solid"/>
            <a:miter lim="800000"/>
          </a:ln>
          <a:effectLst/>
        </p:spPr>
      </p:cxnSp>
      <p:cxnSp>
        <p:nvCxnSpPr>
          <p:cNvPr id="377" name="Straight Connector 376"/>
          <p:cNvCxnSpPr/>
          <p:nvPr/>
        </p:nvCxnSpPr>
        <p:spPr>
          <a:xfrm flipH="1">
            <a:off x="881498" y="2200150"/>
            <a:ext cx="226397" cy="132971"/>
          </a:xfrm>
          <a:prstGeom prst="line">
            <a:avLst/>
          </a:prstGeom>
          <a:noFill/>
          <a:ln w="6350" cap="flat" cmpd="sng" algn="ctr">
            <a:noFill/>
            <a:prstDash val="solid"/>
            <a:miter lim="800000"/>
          </a:ln>
          <a:effectLst/>
        </p:spPr>
      </p:cxnSp>
      <p:cxnSp>
        <p:nvCxnSpPr>
          <p:cNvPr id="378" name="Straight Connector 377"/>
          <p:cNvCxnSpPr/>
          <p:nvPr/>
        </p:nvCxnSpPr>
        <p:spPr>
          <a:xfrm>
            <a:off x="881499" y="2072885"/>
            <a:ext cx="32" cy="263319"/>
          </a:xfrm>
          <a:prstGeom prst="line">
            <a:avLst/>
          </a:prstGeom>
          <a:noFill/>
          <a:ln w="6350" cap="flat" cmpd="sng" algn="ctr">
            <a:noFill/>
            <a:prstDash val="solid"/>
            <a:miter lim="800000"/>
          </a:ln>
          <a:effectLst/>
        </p:spPr>
      </p:cxnSp>
      <p:cxnSp>
        <p:nvCxnSpPr>
          <p:cNvPr id="379" name="Straight Connector 378"/>
          <p:cNvCxnSpPr/>
          <p:nvPr/>
        </p:nvCxnSpPr>
        <p:spPr>
          <a:xfrm flipV="1">
            <a:off x="655134" y="2067179"/>
            <a:ext cx="226364" cy="127265"/>
          </a:xfrm>
          <a:prstGeom prst="line">
            <a:avLst/>
          </a:prstGeom>
          <a:noFill/>
          <a:ln w="6350" cap="flat" cmpd="sng" algn="ctr">
            <a:noFill/>
            <a:prstDash val="solid"/>
            <a:miter lim="800000"/>
          </a:ln>
          <a:effectLst/>
        </p:spPr>
      </p:cxnSp>
      <p:cxnSp>
        <p:nvCxnSpPr>
          <p:cNvPr id="380" name="Straight Connector 379"/>
          <p:cNvCxnSpPr/>
          <p:nvPr/>
        </p:nvCxnSpPr>
        <p:spPr>
          <a:xfrm flipV="1">
            <a:off x="881498" y="1928501"/>
            <a:ext cx="226397" cy="144383"/>
          </a:xfrm>
          <a:prstGeom prst="line">
            <a:avLst/>
          </a:prstGeom>
          <a:noFill/>
          <a:ln w="6350" cap="flat" cmpd="sng" algn="ctr">
            <a:noFill/>
            <a:prstDash val="solid"/>
            <a:miter lim="800000"/>
          </a:ln>
          <a:effectLst/>
        </p:spPr>
      </p:cxnSp>
      <p:cxnSp>
        <p:nvCxnSpPr>
          <p:cNvPr id="381" name="Straight Connector 380"/>
          <p:cNvCxnSpPr/>
          <p:nvPr/>
        </p:nvCxnSpPr>
        <p:spPr>
          <a:xfrm>
            <a:off x="658768" y="1958344"/>
            <a:ext cx="32" cy="263319"/>
          </a:xfrm>
          <a:prstGeom prst="line">
            <a:avLst/>
          </a:prstGeom>
          <a:noFill/>
          <a:ln w="6350" cap="flat" cmpd="sng" algn="ctr">
            <a:noFill/>
            <a:prstDash val="solid"/>
            <a:miter lim="800000"/>
          </a:ln>
          <a:effectLst/>
        </p:spPr>
      </p:cxnSp>
      <p:sp>
        <p:nvSpPr>
          <p:cNvPr id="382" name="Hexagon 381"/>
          <p:cNvSpPr/>
          <p:nvPr/>
        </p:nvSpPr>
        <p:spPr>
          <a:xfrm>
            <a:off x="974025" y="181711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83" name="Hexagon 382"/>
          <p:cNvSpPr/>
          <p:nvPr/>
        </p:nvSpPr>
        <p:spPr>
          <a:xfrm>
            <a:off x="1200422" y="194562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84" name="Hexagon 383"/>
          <p:cNvSpPr/>
          <p:nvPr/>
        </p:nvSpPr>
        <p:spPr>
          <a:xfrm>
            <a:off x="974025" y="207859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85" name="Hexagon 384"/>
          <p:cNvSpPr/>
          <p:nvPr/>
        </p:nvSpPr>
        <p:spPr>
          <a:xfrm>
            <a:off x="1200422" y="2207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386" name="Straight Connector 385"/>
          <p:cNvCxnSpPr/>
          <p:nvPr/>
        </p:nvCxnSpPr>
        <p:spPr>
          <a:xfrm>
            <a:off x="1108781" y="2200150"/>
            <a:ext cx="226397" cy="132971"/>
          </a:xfrm>
          <a:prstGeom prst="line">
            <a:avLst/>
          </a:prstGeom>
          <a:noFill/>
          <a:ln w="6350" cap="flat" cmpd="sng" algn="ctr">
            <a:noFill/>
            <a:prstDash val="solid"/>
            <a:miter lim="800000"/>
          </a:ln>
          <a:effectLst/>
        </p:spPr>
      </p:cxnSp>
      <p:cxnSp>
        <p:nvCxnSpPr>
          <p:cNvPr id="387" name="Straight Connector 386"/>
          <p:cNvCxnSpPr/>
          <p:nvPr/>
        </p:nvCxnSpPr>
        <p:spPr>
          <a:xfrm>
            <a:off x="1108781" y="1938668"/>
            <a:ext cx="226397" cy="132971"/>
          </a:xfrm>
          <a:prstGeom prst="line">
            <a:avLst/>
          </a:prstGeom>
          <a:noFill/>
          <a:ln w="6350" cap="flat" cmpd="sng" algn="ctr">
            <a:noFill/>
            <a:prstDash val="solid"/>
            <a:miter lim="800000"/>
          </a:ln>
          <a:effectLst/>
        </p:spPr>
      </p:cxnSp>
      <p:cxnSp>
        <p:nvCxnSpPr>
          <p:cNvPr id="388" name="Straight Connector 387"/>
          <p:cNvCxnSpPr/>
          <p:nvPr/>
        </p:nvCxnSpPr>
        <p:spPr>
          <a:xfrm>
            <a:off x="1331495" y="2061473"/>
            <a:ext cx="226397" cy="132971"/>
          </a:xfrm>
          <a:prstGeom prst="line">
            <a:avLst/>
          </a:prstGeom>
          <a:noFill/>
          <a:ln w="6350" cap="flat" cmpd="sng" algn="ctr">
            <a:noFill/>
            <a:prstDash val="solid"/>
            <a:miter lim="800000"/>
          </a:ln>
          <a:effectLst/>
        </p:spPr>
      </p:cxnSp>
      <p:cxnSp>
        <p:nvCxnSpPr>
          <p:cNvPr id="389" name="Straight Connector 388"/>
          <p:cNvCxnSpPr/>
          <p:nvPr/>
        </p:nvCxnSpPr>
        <p:spPr>
          <a:xfrm flipH="1">
            <a:off x="1331495" y="2200150"/>
            <a:ext cx="226397" cy="132971"/>
          </a:xfrm>
          <a:prstGeom prst="line">
            <a:avLst/>
          </a:prstGeom>
          <a:noFill/>
          <a:ln w="6350" cap="flat" cmpd="sng" algn="ctr">
            <a:noFill/>
            <a:prstDash val="solid"/>
            <a:miter lim="800000"/>
          </a:ln>
          <a:effectLst/>
        </p:spPr>
      </p:cxnSp>
      <p:cxnSp>
        <p:nvCxnSpPr>
          <p:cNvPr id="390" name="Straight Connector 389"/>
          <p:cNvCxnSpPr/>
          <p:nvPr/>
        </p:nvCxnSpPr>
        <p:spPr>
          <a:xfrm>
            <a:off x="1331496" y="2072885"/>
            <a:ext cx="32" cy="263319"/>
          </a:xfrm>
          <a:prstGeom prst="line">
            <a:avLst/>
          </a:prstGeom>
          <a:noFill/>
          <a:ln w="6350" cap="flat" cmpd="sng" algn="ctr">
            <a:noFill/>
            <a:prstDash val="solid"/>
            <a:miter lim="800000"/>
          </a:ln>
          <a:effectLst/>
        </p:spPr>
      </p:cxnSp>
      <p:cxnSp>
        <p:nvCxnSpPr>
          <p:cNvPr id="391" name="Straight Connector 390"/>
          <p:cNvCxnSpPr/>
          <p:nvPr/>
        </p:nvCxnSpPr>
        <p:spPr>
          <a:xfrm flipV="1">
            <a:off x="1105131" y="2067179"/>
            <a:ext cx="226364" cy="127265"/>
          </a:xfrm>
          <a:prstGeom prst="line">
            <a:avLst/>
          </a:prstGeom>
          <a:noFill/>
          <a:ln w="6350" cap="flat" cmpd="sng" algn="ctr">
            <a:noFill/>
            <a:prstDash val="solid"/>
            <a:miter lim="800000"/>
          </a:ln>
          <a:effectLst/>
        </p:spPr>
      </p:cxnSp>
      <p:cxnSp>
        <p:nvCxnSpPr>
          <p:cNvPr id="392" name="Straight Connector 391"/>
          <p:cNvCxnSpPr/>
          <p:nvPr/>
        </p:nvCxnSpPr>
        <p:spPr>
          <a:xfrm flipV="1">
            <a:off x="1331495" y="1928501"/>
            <a:ext cx="226397" cy="144383"/>
          </a:xfrm>
          <a:prstGeom prst="line">
            <a:avLst/>
          </a:prstGeom>
          <a:noFill/>
          <a:ln w="6350" cap="flat" cmpd="sng" algn="ctr">
            <a:noFill/>
            <a:prstDash val="solid"/>
            <a:miter lim="800000"/>
          </a:ln>
          <a:effectLst/>
        </p:spPr>
      </p:cxnSp>
      <p:cxnSp>
        <p:nvCxnSpPr>
          <p:cNvPr id="393" name="Straight Connector 392"/>
          <p:cNvCxnSpPr/>
          <p:nvPr/>
        </p:nvCxnSpPr>
        <p:spPr>
          <a:xfrm>
            <a:off x="1108764" y="1958344"/>
            <a:ext cx="32" cy="263319"/>
          </a:xfrm>
          <a:prstGeom prst="line">
            <a:avLst/>
          </a:prstGeom>
          <a:noFill/>
          <a:ln w="6350" cap="flat" cmpd="sng" algn="ctr">
            <a:noFill/>
            <a:prstDash val="solid"/>
            <a:miter lim="800000"/>
          </a:ln>
          <a:effectLst/>
        </p:spPr>
      </p:cxnSp>
      <p:sp>
        <p:nvSpPr>
          <p:cNvPr id="394" name="Hexagon 393"/>
          <p:cNvSpPr/>
          <p:nvPr/>
        </p:nvSpPr>
        <p:spPr>
          <a:xfrm>
            <a:off x="1426459" y="181711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95" name="Hexagon 394"/>
          <p:cNvSpPr/>
          <p:nvPr/>
        </p:nvSpPr>
        <p:spPr>
          <a:xfrm>
            <a:off x="1652856" y="194562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96" name="Hexagon 395"/>
          <p:cNvSpPr/>
          <p:nvPr/>
        </p:nvSpPr>
        <p:spPr>
          <a:xfrm>
            <a:off x="1426459" y="207859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97" name="Hexagon 396"/>
          <p:cNvSpPr/>
          <p:nvPr/>
        </p:nvSpPr>
        <p:spPr>
          <a:xfrm>
            <a:off x="1652856" y="2207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398" name="Straight Connector 397"/>
          <p:cNvCxnSpPr/>
          <p:nvPr/>
        </p:nvCxnSpPr>
        <p:spPr>
          <a:xfrm>
            <a:off x="1561215" y="2200150"/>
            <a:ext cx="226397" cy="132971"/>
          </a:xfrm>
          <a:prstGeom prst="line">
            <a:avLst/>
          </a:prstGeom>
          <a:noFill/>
          <a:ln w="6350" cap="flat" cmpd="sng" algn="ctr">
            <a:noFill/>
            <a:prstDash val="solid"/>
            <a:miter lim="800000"/>
          </a:ln>
          <a:effectLst/>
        </p:spPr>
      </p:cxnSp>
      <p:cxnSp>
        <p:nvCxnSpPr>
          <p:cNvPr id="399" name="Straight Connector 398"/>
          <p:cNvCxnSpPr/>
          <p:nvPr/>
        </p:nvCxnSpPr>
        <p:spPr>
          <a:xfrm>
            <a:off x="1561215" y="1934208"/>
            <a:ext cx="226397" cy="132971"/>
          </a:xfrm>
          <a:prstGeom prst="line">
            <a:avLst/>
          </a:prstGeom>
          <a:noFill/>
          <a:ln w="6350" cap="flat" cmpd="sng" algn="ctr">
            <a:noFill/>
            <a:prstDash val="solid"/>
            <a:miter lim="800000"/>
          </a:ln>
          <a:effectLst/>
        </p:spPr>
      </p:cxnSp>
      <p:cxnSp>
        <p:nvCxnSpPr>
          <p:cNvPr id="400" name="Straight Connector 399"/>
          <p:cNvCxnSpPr/>
          <p:nvPr/>
        </p:nvCxnSpPr>
        <p:spPr>
          <a:xfrm>
            <a:off x="1783929" y="2061473"/>
            <a:ext cx="226397" cy="132971"/>
          </a:xfrm>
          <a:prstGeom prst="line">
            <a:avLst/>
          </a:prstGeom>
          <a:noFill/>
          <a:ln w="6350" cap="flat" cmpd="sng" algn="ctr">
            <a:noFill/>
            <a:prstDash val="solid"/>
            <a:miter lim="800000"/>
          </a:ln>
          <a:effectLst/>
        </p:spPr>
      </p:cxnSp>
      <p:cxnSp>
        <p:nvCxnSpPr>
          <p:cNvPr id="401" name="Straight Connector 400"/>
          <p:cNvCxnSpPr/>
          <p:nvPr/>
        </p:nvCxnSpPr>
        <p:spPr>
          <a:xfrm flipH="1">
            <a:off x="1783929" y="2200150"/>
            <a:ext cx="226397" cy="132971"/>
          </a:xfrm>
          <a:prstGeom prst="line">
            <a:avLst/>
          </a:prstGeom>
          <a:noFill/>
          <a:ln w="6350" cap="flat" cmpd="sng" algn="ctr">
            <a:noFill/>
            <a:prstDash val="solid"/>
            <a:miter lim="800000"/>
          </a:ln>
          <a:effectLst/>
        </p:spPr>
      </p:cxnSp>
      <p:cxnSp>
        <p:nvCxnSpPr>
          <p:cNvPr id="402" name="Straight Connector 401"/>
          <p:cNvCxnSpPr/>
          <p:nvPr/>
        </p:nvCxnSpPr>
        <p:spPr>
          <a:xfrm>
            <a:off x="1783930" y="2072885"/>
            <a:ext cx="32" cy="263319"/>
          </a:xfrm>
          <a:prstGeom prst="line">
            <a:avLst/>
          </a:prstGeom>
          <a:noFill/>
          <a:ln w="6350" cap="flat" cmpd="sng" algn="ctr">
            <a:noFill/>
            <a:prstDash val="solid"/>
            <a:miter lim="800000"/>
          </a:ln>
          <a:effectLst/>
        </p:spPr>
      </p:cxnSp>
      <p:cxnSp>
        <p:nvCxnSpPr>
          <p:cNvPr id="403" name="Straight Connector 402"/>
          <p:cNvCxnSpPr/>
          <p:nvPr/>
        </p:nvCxnSpPr>
        <p:spPr>
          <a:xfrm flipV="1">
            <a:off x="1557565" y="2067179"/>
            <a:ext cx="226364" cy="127265"/>
          </a:xfrm>
          <a:prstGeom prst="line">
            <a:avLst/>
          </a:prstGeom>
          <a:noFill/>
          <a:ln w="6350" cap="flat" cmpd="sng" algn="ctr">
            <a:noFill/>
            <a:prstDash val="solid"/>
            <a:miter lim="800000"/>
          </a:ln>
          <a:effectLst/>
        </p:spPr>
      </p:cxnSp>
      <p:cxnSp>
        <p:nvCxnSpPr>
          <p:cNvPr id="404" name="Straight Connector 403"/>
          <p:cNvCxnSpPr/>
          <p:nvPr/>
        </p:nvCxnSpPr>
        <p:spPr>
          <a:xfrm flipV="1">
            <a:off x="1783929" y="1928501"/>
            <a:ext cx="226397" cy="144383"/>
          </a:xfrm>
          <a:prstGeom prst="line">
            <a:avLst/>
          </a:prstGeom>
          <a:noFill/>
          <a:ln w="6350" cap="flat" cmpd="sng" algn="ctr">
            <a:noFill/>
            <a:prstDash val="solid"/>
            <a:miter lim="800000"/>
          </a:ln>
          <a:effectLst/>
        </p:spPr>
      </p:cxnSp>
      <p:cxnSp>
        <p:nvCxnSpPr>
          <p:cNvPr id="405" name="Straight Connector 404"/>
          <p:cNvCxnSpPr/>
          <p:nvPr/>
        </p:nvCxnSpPr>
        <p:spPr>
          <a:xfrm>
            <a:off x="1561198" y="1962804"/>
            <a:ext cx="32" cy="263319"/>
          </a:xfrm>
          <a:prstGeom prst="line">
            <a:avLst/>
          </a:prstGeom>
          <a:noFill/>
          <a:ln w="6350" cap="flat" cmpd="sng" algn="ctr">
            <a:noFill/>
            <a:prstDash val="solid"/>
            <a:miter lim="800000"/>
          </a:ln>
          <a:effectLst/>
        </p:spPr>
      </p:cxnSp>
      <p:sp>
        <p:nvSpPr>
          <p:cNvPr id="406" name="Hexagon 405"/>
          <p:cNvSpPr/>
          <p:nvPr/>
        </p:nvSpPr>
        <p:spPr>
          <a:xfrm>
            <a:off x="1876456" y="181711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07" name="Hexagon 406"/>
          <p:cNvSpPr/>
          <p:nvPr/>
        </p:nvSpPr>
        <p:spPr>
          <a:xfrm>
            <a:off x="2102853" y="194562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08" name="Hexagon 407"/>
          <p:cNvSpPr/>
          <p:nvPr/>
        </p:nvSpPr>
        <p:spPr>
          <a:xfrm>
            <a:off x="1876456" y="207859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09" name="Hexagon 408"/>
          <p:cNvSpPr/>
          <p:nvPr/>
        </p:nvSpPr>
        <p:spPr>
          <a:xfrm>
            <a:off x="2102853" y="2207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410" name="Straight Connector 409"/>
          <p:cNvCxnSpPr/>
          <p:nvPr/>
        </p:nvCxnSpPr>
        <p:spPr>
          <a:xfrm>
            <a:off x="2011211" y="2200150"/>
            <a:ext cx="226397" cy="132971"/>
          </a:xfrm>
          <a:prstGeom prst="line">
            <a:avLst/>
          </a:prstGeom>
          <a:noFill/>
          <a:ln w="6350" cap="flat" cmpd="sng" algn="ctr">
            <a:noFill/>
            <a:prstDash val="solid"/>
            <a:miter lim="800000"/>
          </a:ln>
          <a:effectLst/>
        </p:spPr>
      </p:cxnSp>
      <p:cxnSp>
        <p:nvCxnSpPr>
          <p:cNvPr id="411" name="Straight Connector 410"/>
          <p:cNvCxnSpPr/>
          <p:nvPr/>
        </p:nvCxnSpPr>
        <p:spPr>
          <a:xfrm>
            <a:off x="2011211" y="1934208"/>
            <a:ext cx="226397" cy="132971"/>
          </a:xfrm>
          <a:prstGeom prst="line">
            <a:avLst/>
          </a:prstGeom>
          <a:noFill/>
          <a:ln w="6350" cap="flat" cmpd="sng" algn="ctr">
            <a:noFill/>
            <a:prstDash val="solid"/>
            <a:miter lim="800000"/>
          </a:ln>
          <a:effectLst/>
        </p:spPr>
      </p:cxnSp>
      <p:cxnSp>
        <p:nvCxnSpPr>
          <p:cNvPr id="412" name="Straight Connector 411"/>
          <p:cNvCxnSpPr/>
          <p:nvPr/>
        </p:nvCxnSpPr>
        <p:spPr>
          <a:xfrm>
            <a:off x="2233925" y="2061473"/>
            <a:ext cx="226397" cy="132971"/>
          </a:xfrm>
          <a:prstGeom prst="line">
            <a:avLst/>
          </a:prstGeom>
          <a:noFill/>
          <a:ln w="6350" cap="flat" cmpd="sng" algn="ctr">
            <a:noFill/>
            <a:prstDash val="solid"/>
            <a:miter lim="800000"/>
          </a:ln>
          <a:effectLst/>
        </p:spPr>
      </p:cxnSp>
      <p:cxnSp>
        <p:nvCxnSpPr>
          <p:cNvPr id="413" name="Straight Connector 412"/>
          <p:cNvCxnSpPr/>
          <p:nvPr/>
        </p:nvCxnSpPr>
        <p:spPr>
          <a:xfrm flipH="1">
            <a:off x="2233925" y="2200150"/>
            <a:ext cx="226397" cy="132971"/>
          </a:xfrm>
          <a:prstGeom prst="line">
            <a:avLst/>
          </a:prstGeom>
          <a:noFill/>
          <a:ln w="6350" cap="flat" cmpd="sng" algn="ctr">
            <a:noFill/>
            <a:prstDash val="solid"/>
            <a:miter lim="800000"/>
          </a:ln>
          <a:effectLst/>
        </p:spPr>
      </p:cxnSp>
      <p:cxnSp>
        <p:nvCxnSpPr>
          <p:cNvPr id="414" name="Straight Connector 413"/>
          <p:cNvCxnSpPr/>
          <p:nvPr/>
        </p:nvCxnSpPr>
        <p:spPr>
          <a:xfrm>
            <a:off x="2233926" y="2068426"/>
            <a:ext cx="32" cy="263319"/>
          </a:xfrm>
          <a:prstGeom prst="line">
            <a:avLst/>
          </a:prstGeom>
          <a:noFill/>
          <a:ln w="6350" cap="flat" cmpd="sng" algn="ctr">
            <a:noFill/>
            <a:prstDash val="solid"/>
            <a:miter lim="800000"/>
          </a:ln>
          <a:effectLst/>
        </p:spPr>
      </p:cxnSp>
      <p:cxnSp>
        <p:nvCxnSpPr>
          <p:cNvPr id="415" name="Straight Connector 414"/>
          <p:cNvCxnSpPr/>
          <p:nvPr/>
        </p:nvCxnSpPr>
        <p:spPr>
          <a:xfrm flipV="1">
            <a:off x="2007561" y="2067179"/>
            <a:ext cx="226364" cy="127265"/>
          </a:xfrm>
          <a:prstGeom prst="line">
            <a:avLst/>
          </a:prstGeom>
          <a:noFill/>
          <a:ln w="6350" cap="flat" cmpd="sng" algn="ctr">
            <a:noFill/>
            <a:prstDash val="solid"/>
            <a:miter lim="800000"/>
          </a:ln>
          <a:effectLst/>
        </p:spPr>
      </p:cxnSp>
      <p:cxnSp>
        <p:nvCxnSpPr>
          <p:cNvPr id="416" name="Straight Connector 415"/>
          <p:cNvCxnSpPr/>
          <p:nvPr/>
        </p:nvCxnSpPr>
        <p:spPr>
          <a:xfrm flipV="1">
            <a:off x="2233925" y="1928501"/>
            <a:ext cx="226397" cy="144383"/>
          </a:xfrm>
          <a:prstGeom prst="line">
            <a:avLst/>
          </a:prstGeom>
          <a:noFill/>
          <a:ln w="6350" cap="flat" cmpd="sng" algn="ctr">
            <a:noFill/>
            <a:prstDash val="solid"/>
            <a:miter lim="800000"/>
          </a:ln>
          <a:effectLst/>
        </p:spPr>
      </p:cxnSp>
      <p:cxnSp>
        <p:nvCxnSpPr>
          <p:cNvPr id="417" name="Straight Connector 416"/>
          <p:cNvCxnSpPr/>
          <p:nvPr/>
        </p:nvCxnSpPr>
        <p:spPr>
          <a:xfrm>
            <a:off x="2011195" y="1962804"/>
            <a:ext cx="32" cy="263319"/>
          </a:xfrm>
          <a:prstGeom prst="line">
            <a:avLst/>
          </a:prstGeom>
          <a:noFill/>
          <a:ln w="6350" cap="flat" cmpd="sng" algn="ctr">
            <a:noFill/>
            <a:prstDash val="solid"/>
            <a:miter lim="800000"/>
          </a:ln>
          <a:effectLst/>
        </p:spPr>
      </p:cxnSp>
      <p:sp>
        <p:nvSpPr>
          <p:cNvPr id="418" name="Hexagon 417"/>
          <p:cNvSpPr/>
          <p:nvPr/>
        </p:nvSpPr>
        <p:spPr>
          <a:xfrm>
            <a:off x="2326452" y="181711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19" name="Hexagon 418"/>
          <p:cNvSpPr/>
          <p:nvPr/>
        </p:nvSpPr>
        <p:spPr>
          <a:xfrm>
            <a:off x="2549250" y="194562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20" name="Hexagon 419"/>
          <p:cNvSpPr/>
          <p:nvPr/>
        </p:nvSpPr>
        <p:spPr>
          <a:xfrm>
            <a:off x="2326452" y="207859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21" name="Hexagon 420"/>
          <p:cNvSpPr/>
          <p:nvPr/>
        </p:nvSpPr>
        <p:spPr>
          <a:xfrm>
            <a:off x="2549250" y="2207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422" name="Straight Connector 421"/>
          <p:cNvCxnSpPr/>
          <p:nvPr/>
        </p:nvCxnSpPr>
        <p:spPr>
          <a:xfrm>
            <a:off x="2457608" y="2200150"/>
            <a:ext cx="226397" cy="132971"/>
          </a:xfrm>
          <a:prstGeom prst="line">
            <a:avLst/>
          </a:prstGeom>
          <a:noFill/>
          <a:ln w="6350" cap="flat" cmpd="sng" algn="ctr">
            <a:noFill/>
            <a:prstDash val="solid"/>
            <a:miter lim="800000"/>
          </a:ln>
          <a:effectLst/>
        </p:spPr>
      </p:cxnSp>
      <p:cxnSp>
        <p:nvCxnSpPr>
          <p:cNvPr id="423" name="Straight Connector 422"/>
          <p:cNvCxnSpPr/>
          <p:nvPr/>
        </p:nvCxnSpPr>
        <p:spPr>
          <a:xfrm>
            <a:off x="2457608" y="1934208"/>
            <a:ext cx="226397" cy="132971"/>
          </a:xfrm>
          <a:prstGeom prst="line">
            <a:avLst/>
          </a:prstGeom>
          <a:noFill/>
          <a:ln w="6350" cap="flat" cmpd="sng" algn="ctr">
            <a:noFill/>
            <a:prstDash val="solid"/>
            <a:miter lim="800000"/>
          </a:ln>
          <a:effectLst/>
        </p:spPr>
      </p:cxnSp>
      <p:cxnSp>
        <p:nvCxnSpPr>
          <p:cNvPr id="424" name="Straight Connector 423"/>
          <p:cNvCxnSpPr/>
          <p:nvPr/>
        </p:nvCxnSpPr>
        <p:spPr>
          <a:xfrm>
            <a:off x="2680322" y="2061473"/>
            <a:ext cx="226397" cy="132971"/>
          </a:xfrm>
          <a:prstGeom prst="line">
            <a:avLst/>
          </a:prstGeom>
          <a:noFill/>
          <a:ln w="6350" cap="flat" cmpd="sng" algn="ctr">
            <a:noFill/>
            <a:prstDash val="solid"/>
            <a:miter lim="800000"/>
          </a:ln>
          <a:effectLst/>
        </p:spPr>
      </p:cxnSp>
      <p:cxnSp>
        <p:nvCxnSpPr>
          <p:cNvPr id="425" name="Straight Connector 424"/>
          <p:cNvCxnSpPr/>
          <p:nvPr/>
        </p:nvCxnSpPr>
        <p:spPr>
          <a:xfrm flipH="1">
            <a:off x="2680322" y="2200150"/>
            <a:ext cx="226397" cy="132971"/>
          </a:xfrm>
          <a:prstGeom prst="line">
            <a:avLst/>
          </a:prstGeom>
          <a:noFill/>
          <a:ln w="6350" cap="flat" cmpd="sng" algn="ctr">
            <a:noFill/>
            <a:prstDash val="solid"/>
            <a:miter lim="800000"/>
          </a:ln>
          <a:effectLst/>
        </p:spPr>
      </p:cxnSp>
      <p:cxnSp>
        <p:nvCxnSpPr>
          <p:cNvPr id="426" name="Straight Connector 425"/>
          <p:cNvCxnSpPr/>
          <p:nvPr/>
        </p:nvCxnSpPr>
        <p:spPr>
          <a:xfrm>
            <a:off x="2680323" y="2072885"/>
            <a:ext cx="32" cy="263319"/>
          </a:xfrm>
          <a:prstGeom prst="line">
            <a:avLst/>
          </a:prstGeom>
          <a:noFill/>
          <a:ln w="6350" cap="flat" cmpd="sng" algn="ctr">
            <a:noFill/>
            <a:prstDash val="solid"/>
            <a:miter lim="800000"/>
          </a:ln>
          <a:effectLst/>
        </p:spPr>
      </p:cxnSp>
      <p:cxnSp>
        <p:nvCxnSpPr>
          <p:cNvPr id="427" name="Straight Connector 426"/>
          <p:cNvCxnSpPr/>
          <p:nvPr/>
        </p:nvCxnSpPr>
        <p:spPr>
          <a:xfrm flipV="1">
            <a:off x="2453958" y="2067179"/>
            <a:ext cx="226364" cy="127265"/>
          </a:xfrm>
          <a:prstGeom prst="line">
            <a:avLst/>
          </a:prstGeom>
          <a:noFill/>
          <a:ln w="6350" cap="flat" cmpd="sng" algn="ctr">
            <a:noFill/>
            <a:prstDash val="solid"/>
            <a:miter lim="800000"/>
          </a:ln>
          <a:effectLst/>
        </p:spPr>
      </p:cxnSp>
      <p:cxnSp>
        <p:nvCxnSpPr>
          <p:cNvPr id="428" name="Straight Connector 427"/>
          <p:cNvCxnSpPr/>
          <p:nvPr/>
        </p:nvCxnSpPr>
        <p:spPr>
          <a:xfrm flipV="1">
            <a:off x="2680322" y="1928501"/>
            <a:ext cx="226397" cy="144383"/>
          </a:xfrm>
          <a:prstGeom prst="line">
            <a:avLst/>
          </a:prstGeom>
          <a:noFill/>
          <a:ln w="6350" cap="flat" cmpd="sng" algn="ctr">
            <a:noFill/>
            <a:prstDash val="solid"/>
            <a:miter lim="800000"/>
          </a:ln>
          <a:effectLst/>
        </p:spPr>
      </p:cxnSp>
      <p:cxnSp>
        <p:nvCxnSpPr>
          <p:cNvPr id="429" name="Straight Connector 428"/>
          <p:cNvCxnSpPr/>
          <p:nvPr/>
        </p:nvCxnSpPr>
        <p:spPr>
          <a:xfrm>
            <a:off x="2461191" y="1958344"/>
            <a:ext cx="32" cy="263319"/>
          </a:xfrm>
          <a:prstGeom prst="line">
            <a:avLst/>
          </a:prstGeom>
          <a:noFill/>
          <a:ln w="6350" cap="flat" cmpd="sng" algn="ctr">
            <a:noFill/>
            <a:prstDash val="solid"/>
            <a:miter lim="800000"/>
          </a:ln>
          <a:effectLst/>
        </p:spPr>
      </p:cxnSp>
      <p:sp>
        <p:nvSpPr>
          <p:cNvPr id="430" name="Hexagon 429"/>
          <p:cNvSpPr/>
          <p:nvPr/>
        </p:nvSpPr>
        <p:spPr>
          <a:xfrm>
            <a:off x="2772849" y="181711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31" name="Hexagon 430"/>
          <p:cNvSpPr/>
          <p:nvPr/>
        </p:nvSpPr>
        <p:spPr>
          <a:xfrm>
            <a:off x="2999246" y="194562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32" name="Hexagon 431"/>
          <p:cNvSpPr/>
          <p:nvPr/>
        </p:nvSpPr>
        <p:spPr>
          <a:xfrm>
            <a:off x="2772849" y="207859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33" name="Hexagon 432"/>
          <p:cNvSpPr/>
          <p:nvPr/>
        </p:nvSpPr>
        <p:spPr>
          <a:xfrm>
            <a:off x="2999246" y="2207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434" name="Straight Connector 433"/>
          <p:cNvCxnSpPr/>
          <p:nvPr/>
        </p:nvCxnSpPr>
        <p:spPr>
          <a:xfrm>
            <a:off x="2907605" y="2200150"/>
            <a:ext cx="226397" cy="132971"/>
          </a:xfrm>
          <a:prstGeom prst="line">
            <a:avLst/>
          </a:prstGeom>
          <a:noFill/>
          <a:ln w="6350" cap="flat" cmpd="sng" algn="ctr">
            <a:noFill/>
            <a:prstDash val="solid"/>
            <a:miter lim="800000"/>
          </a:ln>
          <a:effectLst/>
        </p:spPr>
      </p:cxnSp>
      <p:cxnSp>
        <p:nvCxnSpPr>
          <p:cNvPr id="435" name="Straight Connector 434"/>
          <p:cNvCxnSpPr/>
          <p:nvPr/>
        </p:nvCxnSpPr>
        <p:spPr>
          <a:xfrm>
            <a:off x="2907605" y="1934208"/>
            <a:ext cx="226397" cy="132971"/>
          </a:xfrm>
          <a:prstGeom prst="line">
            <a:avLst/>
          </a:prstGeom>
          <a:noFill/>
          <a:ln w="6350" cap="flat" cmpd="sng" algn="ctr">
            <a:noFill/>
            <a:prstDash val="solid"/>
            <a:miter lim="800000"/>
          </a:ln>
          <a:effectLst/>
        </p:spPr>
      </p:cxnSp>
      <p:cxnSp>
        <p:nvCxnSpPr>
          <p:cNvPr id="436" name="Straight Connector 435"/>
          <p:cNvCxnSpPr/>
          <p:nvPr/>
        </p:nvCxnSpPr>
        <p:spPr>
          <a:xfrm>
            <a:off x="3130319" y="2061473"/>
            <a:ext cx="226397" cy="132971"/>
          </a:xfrm>
          <a:prstGeom prst="line">
            <a:avLst/>
          </a:prstGeom>
          <a:noFill/>
          <a:ln w="6350" cap="flat" cmpd="sng" algn="ctr">
            <a:noFill/>
            <a:prstDash val="solid"/>
            <a:miter lim="800000"/>
          </a:ln>
          <a:effectLst/>
        </p:spPr>
      </p:cxnSp>
      <p:cxnSp>
        <p:nvCxnSpPr>
          <p:cNvPr id="437" name="Straight Connector 436"/>
          <p:cNvCxnSpPr/>
          <p:nvPr/>
        </p:nvCxnSpPr>
        <p:spPr>
          <a:xfrm flipH="1">
            <a:off x="3130319" y="2200150"/>
            <a:ext cx="226397" cy="132971"/>
          </a:xfrm>
          <a:prstGeom prst="line">
            <a:avLst/>
          </a:prstGeom>
          <a:noFill/>
          <a:ln w="6350" cap="flat" cmpd="sng" algn="ctr">
            <a:noFill/>
            <a:prstDash val="solid"/>
            <a:miter lim="800000"/>
          </a:ln>
          <a:effectLst/>
        </p:spPr>
      </p:cxnSp>
      <p:cxnSp>
        <p:nvCxnSpPr>
          <p:cNvPr id="438" name="Straight Connector 437"/>
          <p:cNvCxnSpPr/>
          <p:nvPr/>
        </p:nvCxnSpPr>
        <p:spPr>
          <a:xfrm>
            <a:off x="3130320" y="2072885"/>
            <a:ext cx="32" cy="263319"/>
          </a:xfrm>
          <a:prstGeom prst="line">
            <a:avLst/>
          </a:prstGeom>
          <a:noFill/>
          <a:ln w="6350" cap="flat" cmpd="sng" algn="ctr">
            <a:noFill/>
            <a:prstDash val="solid"/>
            <a:miter lim="800000"/>
          </a:ln>
          <a:effectLst/>
        </p:spPr>
      </p:cxnSp>
      <p:cxnSp>
        <p:nvCxnSpPr>
          <p:cNvPr id="439" name="Straight Connector 438"/>
          <p:cNvCxnSpPr/>
          <p:nvPr/>
        </p:nvCxnSpPr>
        <p:spPr>
          <a:xfrm flipV="1">
            <a:off x="2903955" y="2067179"/>
            <a:ext cx="226364" cy="127265"/>
          </a:xfrm>
          <a:prstGeom prst="line">
            <a:avLst/>
          </a:prstGeom>
          <a:noFill/>
          <a:ln w="6350" cap="flat" cmpd="sng" algn="ctr">
            <a:noFill/>
            <a:prstDash val="solid"/>
            <a:miter lim="800000"/>
          </a:ln>
          <a:effectLst/>
        </p:spPr>
      </p:cxnSp>
      <p:cxnSp>
        <p:nvCxnSpPr>
          <p:cNvPr id="440" name="Straight Connector 439"/>
          <p:cNvCxnSpPr/>
          <p:nvPr/>
        </p:nvCxnSpPr>
        <p:spPr>
          <a:xfrm flipV="1">
            <a:off x="3130319" y="1928501"/>
            <a:ext cx="226397" cy="144383"/>
          </a:xfrm>
          <a:prstGeom prst="line">
            <a:avLst/>
          </a:prstGeom>
          <a:noFill/>
          <a:ln w="6350" cap="flat" cmpd="sng" algn="ctr">
            <a:noFill/>
            <a:prstDash val="solid"/>
            <a:miter lim="800000"/>
          </a:ln>
          <a:effectLst/>
        </p:spPr>
      </p:cxnSp>
      <p:cxnSp>
        <p:nvCxnSpPr>
          <p:cNvPr id="441" name="Straight Connector 440"/>
          <p:cNvCxnSpPr/>
          <p:nvPr/>
        </p:nvCxnSpPr>
        <p:spPr>
          <a:xfrm>
            <a:off x="2907588" y="1958344"/>
            <a:ext cx="32" cy="263319"/>
          </a:xfrm>
          <a:prstGeom prst="line">
            <a:avLst/>
          </a:prstGeom>
          <a:noFill/>
          <a:ln w="6350" cap="flat" cmpd="sng" algn="ctr">
            <a:noFill/>
            <a:prstDash val="solid"/>
            <a:miter lim="800000"/>
          </a:ln>
          <a:effectLst/>
        </p:spPr>
      </p:cxnSp>
      <p:sp>
        <p:nvSpPr>
          <p:cNvPr id="442" name="Hexagon 441"/>
          <p:cNvSpPr/>
          <p:nvPr/>
        </p:nvSpPr>
        <p:spPr>
          <a:xfrm>
            <a:off x="3225283" y="181711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43" name="Hexagon 442"/>
          <p:cNvSpPr/>
          <p:nvPr/>
        </p:nvSpPr>
        <p:spPr>
          <a:xfrm>
            <a:off x="3451680" y="194562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44" name="Hexagon 443"/>
          <p:cNvSpPr/>
          <p:nvPr/>
        </p:nvSpPr>
        <p:spPr>
          <a:xfrm>
            <a:off x="3225283" y="207859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45" name="Hexagon 444"/>
          <p:cNvSpPr/>
          <p:nvPr/>
        </p:nvSpPr>
        <p:spPr>
          <a:xfrm>
            <a:off x="3451680" y="2207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446" name="Straight Connector 445"/>
          <p:cNvCxnSpPr/>
          <p:nvPr/>
        </p:nvCxnSpPr>
        <p:spPr>
          <a:xfrm>
            <a:off x="3360038" y="2200150"/>
            <a:ext cx="226397" cy="132971"/>
          </a:xfrm>
          <a:prstGeom prst="line">
            <a:avLst/>
          </a:prstGeom>
          <a:noFill/>
          <a:ln w="6350" cap="flat" cmpd="sng" algn="ctr">
            <a:noFill/>
            <a:prstDash val="solid"/>
            <a:miter lim="800000"/>
          </a:ln>
          <a:effectLst/>
        </p:spPr>
      </p:cxnSp>
      <p:cxnSp>
        <p:nvCxnSpPr>
          <p:cNvPr id="447" name="Straight Connector 446"/>
          <p:cNvCxnSpPr/>
          <p:nvPr/>
        </p:nvCxnSpPr>
        <p:spPr>
          <a:xfrm>
            <a:off x="3360038" y="1934208"/>
            <a:ext cx="226397" cy="132971"/>
          </a:xfrm>
          <a:prstGeom prst="line">
            <a:avLst/>
          </a:prstGeom>
          <a:noFill/>
          <a:ln w="6350" cap="flat" cmpd="sng" algn="ctr">
            <a:noFill/>
            <a:prstDash val="solid"/>
            <a:miter lim="800000"/>
          </a:ln>
          <a:effectLst/>
        </p:spPr>
      </p:cxnSp>
      <p:cxnSp>
        <p:nvCxnSpPr>
          <p:cNvPr id="448" name="Straight Connector 447"/>
          <p:cNvCxnSpPr/>
          <p:nvPr/>
        </p:nvCxnSpPr>
        <p:spPr>
          <a:xfrm>
            <a:off x="3582752" y="2061473"/>
            <a:ext cx="226397" cy="132971"/>
          </a:xfrm>
          <a:prstGeom prst="line">
            <a:avLst/>
          </a:prstGeom>
          <a:noFill/>
          <a:ln w="6350" cap="flat" cmpd="sng" algn="ctr">
            <a:noFill/>
            <a:prstDash val="solid"/>
            <a:miter lim="800000"/>
          </a:ln>
          <a:effectLst/>
        </p:spPr>
      </p:cxnSp>
      <p:cxnSp>
        <p:nvCxnSpPr>
          <p:cNvPr id="449" name="Straight Connector 448"/>
          <p:cNvCxnSpPr/>
          <p:nvPr/>
        </p:nvCxnSpPr>
        <p:spPr>
          <a:xfrm flipH="1">
            <a:off x="3582752" y="2200150"/>
            <a:ext cx="226397" cy="132971"/>
          </a:xfrm>
          <a:prstGeom prst="line">
            <a:avLst/>
          </a:prstGeom>
          <a:noFill/>
          <a:ln w="6350" cap="flat" cmpd="sng" algn="ctr">
            <a:noFill/>
            <a:prstDash val="solid"/>
            <a:miter lim="800000"/>
          </a:ln>
          <a:effectLst/>
        </p:spPr>
      </p:cxnSp>
      <p:cxnSp>
        <p:nvCxnSpPr>
          <p:cNvPr id="450" name="Straight Connector 449"/>
          <p:cNvCxnSpPr/>
          <p:nvPr/>
        </p:nvCxnSpPr>
        <p:spPr>
          <a:xfrm>
            <a:off x="3582754" y="2072885"/>
            <a:ext cx="32" cy="263319"/>
          </a:xfrm>
          <a:prstGeom prst="line">
            <a:avLst/>
          </a:prstGeom>
          <a:noFill/>
          <a:ln w="6350" cap="flat" cmpd="sng" algn="ctr">
            <a:noFill/>
            <a:prstDash val="solid"/>
            <a:miter lim="800000"/>
          </a:ln>
          <a:effectLst/>
        </p:spPr>
      </p:cxnSp>
      <p:cxnSp>
        <p:nvCxnSpPr>
          <p:cNvPr id="451" name="Straight Connector 450"/>
          <p:cNvCxnSpPr/>
          <p:nvPr/>
        </p:nvCxnSpPr>
        <p:spPr>
          <a:xfrm flipV="1">
            <a:off x="3356388" y="2067179"/>
            <a:ext cx="226364" cy="127265"/>
          </a:xfrm>
          <a:prstGeom prst="line">
            <a:avLst/>
          </a:prstGeom>
          <a:noFill/>
          <a:ln w="6350" cap="flat" cmpd="sng" algn="ctr">
            <a:noFill/>
            <a:prstDash val="solid"/>
            <a:miter lim="800000"/>
          </a:ln>
          <a:effectLst/>
        </p:spPr>
      </p:cxnSp>
      <p:cxnSp>
        <p:nvCxnSpPr>
          <p:cNvPr id="452" name="Straight Connector 451"/>
          <p:cNvCxnSpPr/>
          <p:nvPr/>
        </p:nvCxnSpPr>
        <p:spPr>
          <a:xfrm flipV="1">
            <a:off x="3582752" y="1928501"/>
            <a:ext cx="226397" cy="144383"/>
          </a:xfrm>
          <a:prstGeom prst="line">
            <a:avLst/>
          </a:prstGeom>
          <a:noFill/>
          <a:ln w="6350" cap="flat" cmpd="sng" algn="ctr">
            <a:noFill/>
            <a:prstDash val="solid"/>
            <a:miter lim="800000"/>
          </a:ln>
          <a:effectLst/>
        </p:spPr>
      </p:cxnSp>
      <p:cxnSp>
        <p:nvCxnSpPr>
          <p:cNvPr id="453" name="Straight Connector 452"/>
          <p:cNvCxnSpPr/>
          <p:nvPr/>
        </p:nvCxnSpPr>
        <p:spPr>
          <a:xfrm>
            <a:off x="3360022" y="1958344"/>
            <a:ext cx="32" cy="263319"/>
          </a:xfrm>
          <a:prstGeom prst="line">
            <a:avLst/>
          </a:prstGeom>
          <a:noFill/>
          <a:ln w="6350" cap="flat" cmpd="sng" algn="ctr">
            <a:noFill/>
            <a:prstDash val="solid"/>
            <a:miter lim="800000"/>
          </a:ln>
          <a:effectLst/>
        </p:spPr>
      </p:cxnSp>
      <p:sp>
        <p:nvSpPr>
          <p:cNvPr id="454" name="Hexagon 453"/>
          <p:cNvSpPr/>
          <p:nvPr/>
        </p:nvSpPr>
        <p:spPr>
          <a:xfrm>
            <a:off x="3679354" y="181711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55" name="Hexagon 454"/>
          <p:cNvSpPr/>
          <p:nvPr/>
        </p:nvSpPr>
        <p:spPr>
          <a:xfrm>
            <a:off x="3905751" y="194562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56" name="Hexagon 455"/>
          <p:cNvSpPr/>
          <p:nvPr/>
        </p:nvSpPr>
        <p:spPr>
          <a:xfrm>
            <a:off x="3679354" y="207859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57" name="Hexagon 456"/>
          <p:cNvSpPr/>
          <p:nvPr/>
        </p:nvSpPr>
        <p:spPr>
          <a:xfrm>
            <a:off x="3905751" y="2207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458" name="Straight Connector 457"/>
          <p:cNvCxnSpPr/>
          <p:nvPr/>
        </p:nvCxnSpPr>
        <p:spPr>
          <a:xfrm>
            <a:off x="3814109" y="2200150"/>
            <a:ext cx="226397" cy="132971"/>
          </a:xfrm>
          <a:prstGeom prst="line">
            <a:avLst/>
          </a:prstGeom>
          <a:noFill/>
          <a:ln w="6350" cap="flat" cmpd="sng" algn="ctr">
            <a:noFill/>
            <a:prstDash val="solid"/>
            <a:miter lim="800000"/>
          </a:ln>
          <a:effectLst/>
        </p:spPr>
      </p:cxnSp>
      <p:cxnSp>
        <p:nvCxnSpPr>
          <p:cNvPr id="459" name="Straight Connector 458"/>
          <p:cNvCxnSpPr/>
          <p:nvPr/>
        </p:nvCxnSpPr>
        <p:spPr>
          <a:xfrm>
            <a:off x="3814109" y="1934208"/>
            <a:ext cx="226397" cy="132971"/>
          </a:xfrm>
          <a:prstGeom prst="line">
            <a:avLst/>
          </a:prstGeom>
          <a:noFill/>
          <a:ln w="6350" cap="flat" cmpd="sng" algn="ctr">
            <a:noFill/>
            <a:prstDash val="solid"/>
            <a:miter lim="800000"/>
          </a:ln>
          <a:effectLst/>
        </p:spPr>
      </p:cxnSp>
      <p:cxnSp>
        <p:nvCxnSpPr>
          <p:cNvPr id="460" name="Straight Connector 459"/>
          <p:cNvCxnSpPr/>
          <p:nvPr/>
        </p:nvCxnSpPr>
        <p:spPr>
          <a:xfrm>
            <a:off x="4027299" y="2066699"/>
            <a:ext cx="226397" cy="132971"/>
          </a:xfrm>
          <a:prstGeom prst="line">
            <a:avLst/>
          </a:prstGeom>
          <a:noFill/>
          <a:ln w="6350" cap="flat" cmpd="sng" algn="ctr">
            <a:noFill/>
            <a:prstDash val="solid"/>
            <a:miter lim="800000"/>
          </a:ln>
          <a:effectLst/>
        </p:spPr>
      </p:cxnSp>
      <p:cxnSp>
        <p:nvCxnSpPr>
          <p:cNvPr id="461" name="Straight Connector 460"/>
          <p:cNvCxnSpPr/>
          <p:nvPr/>
        </p:nvCxnSpPr>
        <p:spPr>
          <a:xfrm flipH="1">
            <a:off x="4027299" y="2205377"/>
            <a:ext cx="226397" cy="132971"/>
          </a:xfrm>
          <a:prstGeom prst="line">
            <a:avLst/>
          </a:prstGeom>
          <a:noFill/>
          <a:ln w="6350" cap="flat" cmpd="sng" algn="ctr">
            <a:noFill/>
            <a:prstDash val="solid"/>
            <a:miter lim="800000"/>
          </a:ln>
          <a:effectLst/>
        </p:spPr>
      </p:cxnSp>
      <p:cxnSp>
        <p:nvCxnSpPr>
          <p:cNvPr id="462" name="Straight Connector 461"/>
          <p:cNvCxnSpPr/>
          <p:nvPr/>
        </p:nvCxnSpPr>
        <p:spPr>
          <a:xfrm>
            <a:off x="4038300" y="2078112"/>
            <a:ext cx="32" cy="263319"/>
          </a:xfrm>
          <a:prstGeom prst="line">
            <a:avLst/>
          </a:prstGeom>
          <a:noFill/>
          <a:ln w="6350" cap="flat" cmpd="sng" algn="ctr">
            <a:noFill/>
            <a:prstDash val="solid"/>
            <a:miter lim="800000"/>
          </a:ln>
          <a:effectLst/>
        </p:spPr>
      </p:cxnSp>
      <p:cxnSp>
        <p:nvCxnSpPr>
          <p:cNvPr id="463" name="Straight Connector 462"/>
          <p:cNvCxnSpPr/>
          <p:nvPr/>
        </p:nvCxnSpPr>
        <p:spPr>
          <a:xfrm flipV="1">
            <a:off x="3810459" y="2067179"/>
            <a:ext cx="226364" cy="127265"/>
          </a:xfrm>
          <a:prstGeom prst="line">
            <a:avLst/>
          </a:prstGeom>
          <a:noFill/>
          <a:ln w="6350" cap="flat" cmpd="sng" algn="ctr">
            <a:noFill/>
            <a:prstDash val="solid"/>
            <a:miter lim="800000"/>
          </a:ln>
          <a:effectLst/>
        </p:spPr>
      </p:cxnSp>
      <p:cxnSp>
        <p:nvCxnSpPr>
          <p:cNvPr id="464" name="Straight Connector 463"/>
          <p:cNvCxnSpPr/>
          <p:nvPr/>
        </p:nvCxnSpPr>
        <p:spPr>
          <a:xfrm flipV="1">
            <a:off x="4027299" y="1933727"/>
            <a:ext cx="226397" cy="144383"/>
          </a:xfrm>
          <a:prstGeom prst="line">
            <a:avLst/>
          </a:prstGeom>
          <a:noFill/>
          <a:ln w="6350" cap="flat" cmpd="sng" algn="ctr">
            <a:noFill/>
            <a:prstDash val="solid"/>
            <a:miter lim="800000"/>
          </a:ln>
          <a:effectLst/>
        </p:spPr>
      </p:cxnSp>
      <p:cxnSp>
        <p:nvCxnSpPr>
          <p:cNvPr id="465" name="Straight Connector 464"/>
          <p:cNvCxnSpPr/>
          <p:nvPr/>
        </p:nvCxnSpPr>
        <p:spPr>
          <a:xfrm>
            <a:off x="3814093" y="1958344"/>
            <a:ext cx="32" cy="263319"/>
          </a:xfrm>
          <a:prstGeom prst="line">
            <a:avLst/>
          </a:prstGeom>
          <a:noFill/>
          <a:ln w="6350" cap="flat" cmpd="sng" algn="ctr">
            <a:noFill/>
            <a:prstDash val="solid"/>
            <a:miter lim="800000"/>
          </a:ln>
          <a:effectLst/>
        </p:spPr>
      </p:cxnSp>
      <p:sp>
        <p:nvSpPr>
          <p:cNvPr id="466" name="Hexagon 465"/>
          <p:cNvSpPr/>
          <p:nvPr/>
        </p:nvSpPr>
        <p:spPr>
          <a:xfrm>
            <a:off x="4132133" y="181840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67" name="Hexagon 466"/>
          <p:cNvSpPr/>
          <p:nvPr/>
        </p:nvSpPr>
        <p:spPr>
          <a:xfrm>
            <a:off x="4358530" y="1946917"/>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68" name="Hexagon 467"/>
          <p:cNvSpPr/>
          <p:nvPr/>
        </p:nvSpPr>
        <p:spPr>
          <a:xfrm>
            <a:off x="4132133" y="207988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69" name="Hexagon 468"/>
          <p:cNvSpPr/>
          <p:nvPr/>
        </p:nvSpPr>
        <p:spPr>
          <a:xfrm>
            <a:off x="4358530" y="221285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470" name="Straight Connector 469"/>
          <p:cNvCxnSpPr/>
          <p:nvPr/>
        </p:nvCxnSpPr>
        <p:spPr>
          <a:xfrm>
            <a:off x="4266888" y="2201445"/>
            <a:ext cx="226397" cy="132971"/>
          </a:xfrm>
          <a:prstGeom prst="line">
            <a:avLst/>
          </a:prstGeom>
          <a:noFill/>
          <a:ln w="6350" cap="flat" cmpd="sng" algn="ctr">
            <a:noFill/>
            <a:prstDash val="solid"/>
            <a:miter lim="800000"/>
          </a:ln>
          <a:effectLst/>
        </p:spPr>
      </p:cxnSp>
      <p:cxnSp>
        <p:nvCxnSpPr>
          <p:cNvPr id="471" name="Straight Connector 470"/>
          <p:cNvCxnSpPr/>
          <p:nvPr/>
        </p:nvCxnSpPr>
        <p:spPr>
          <a:xfrm>
            <a:off x="4266888" y="1935503"/>
            <a:ext cx="226397" cy="132971"/>
          </a:xfrm>
          <a:prstGeom prst="line">
            <a:avLst/>
          </a:prstGeom>
          <a:noFill/>
          <a:ln w="6350" cap="flat" cmpd="sng" algn="ctr">
            <a:noFill/>
            <a:prstDash val="solid"/>
            <a:miter lim="800000"/>
          </a:ln>
          <a:effectLst/>
        </p:spPr>
      </p:cxnSp>
      <p:cxnSp>
        <p:nvCxnSpPr>
          <p:cNvPr id="472" name="Straight Connector 471"/>
          <p:cNvCxnSpPr/>
          <p:nvPr/>
        </p:nvCxnSpPr>
        <p:spPr>
          <a:xfrm>
            <a:off x="4489602" y="2062768"/>
            <a:ext cx="226397" cy="132971"/>
          </a:xfrm>
          <a:prstGeom prst="line">
            <a:avLst/>
          </a:prstGeom>
          <a:noFill/>
          <a:ln w="6350" cap="flat" cmpd="sng" algn="ctr">
            <a:noFill/>
            <a:prstDash val="solid"/>
            <a:miter lim="800000"/>
          </a:ln>
          <a:effectLst/>
        </p:spPr>
      </p:cxnSp>
      <p:cxnSp>
        <p:nvCxnSpPr>
          <p:cNvPr id="473" name="Straight Connector 472"/>
          <p:cNvCxnSpPr/>
          <p:nvPr/>
        </p:nvCxnSpPr>
        <p:spPr>
          <a:xfrm flipH="1">
            <a:off x="4489602" y="2201445"/>
            <a:ext cx="226397" cy="132971"/>
          </a:xfrm>
          <a:prstGeom prst="line">
            <a:avLst/>
          </a:prstGeom>
          <a:noFill/>
          <a:ln w="6350" cap="flat" cmpd="sng" algn="ctr">
            <a:noFill/>
            <a:prstDash val="solid"/>
            <a:miter lim="800000"/>
          </a:ln>
          <a:effectLst/>
        </p:spPr>
      </p:cxnSp>
      <p:cxnSp>
        <p:nvCxnSpPr>
          <p:cNvPr id="474" name="Straight Connector 473"/>
          <p:cNvCxnSpPr/>
          <p:nvPr/>
        </p:nvCxnSpPr>
        <p:spPr>
          <a:xfrm>
            <a:off x="4489603" y="2074180"/>
            <a:ext cx="32" cy="263319"/>
          </a:xfrm>
          <a:prstGeom prst="line">
            <a:avLst/>
          </a:prstGeom>
          <a:noFill/>
          <a:ln w="6350" cap="flat" cmpd="sng" algn="ctr">
            <a:noFill/>
            <a:prstDash val="solid"/>
            <a:miter lim="800000"/>
          </a:ln>
          <a:effectLst/>
        </p:spPr>
      </p:cxnSp>
      <p:cxnSp>
        <p:nvCxnSpPr>
          <p:cNvPr id="475" name="Straight Connector 474"/>
          <p:cNvCxnSpPr/>
          <p:nvPr/>
        </p:nvCxnSpPr>
        <p:spPr>
          <a:xfrm flipV="1">
            <a:off x="4263238" y="2068474"/>
            <a:ext cx="226364" cy="127265"/>
          </a:xfrm>
          <a:prstGeom prst="line">
            <a:avLst/>
          </a:prstGeom>
          <a:noFill/>
          <a:ln w="6350" cap="flat" cmpd="sng" algn="ctr">
            <a:noFill/>
            <a:prstDash val="solid"/>
            <a:miter lim="800000"/>
          </a:ln>
          <a:effectLst/>
        </p:spPr>
      </p:cxnSp>
      <p:cxnSp>
        <p:nvCxnSpPr>
          <p:cNvPr id="476" name="Straight Connector 475"/>
          <p:cNvCxnSpPr/>
          <p:nvPr/>
        </p:nvCxnSpPr>
        <p:spPr>
          <a:xfrm flipV="1">
            <a:off x="4489602" y="1929796"/>
            <a:ext cx="226397" cy="144383"/>
          </a:xfrm>
          <a:prstGeom prst="line">
            <a:avLst/>
          </a:prstGeom>
          <a:noFill/>
          <a:ln w="6350" cap="flat" cmpd="sng" algn="ctr">
            <a:noFill/>
            <a:prstDash val="solid"/>
            <a:miter lim="800000"/>
          </a:ln>
          <a:effectLst/>
        </p:spPr>
      </p:cxnSp>
      <p:cxnSp>
        <p:nvCxnSpPr>
          <p:cNvPr id="477" name="Straight Connector 476"/>
          <p:cNvCxnSpPr/>
          <p:nvPr/>
        </p:nvCxnSpPr>
        <p:spPr>
          <a:xfrm>
            <a:off x="4266872" y="1959639"/>
            <a:ext cx="32" cy="263319"/>
          </a:xfrm>
          <a:prstGeom prst="line">
            <a:avLst/>
          </a:prstGeom>
          <a:noFill/>
          <a:ln w="6350" cap="flat" cmpd="sng" algn="ctr">
            <a:noFill/>
            <a:prstDash val="solid"/>
            <a:miter lim="800000"/>
          </a:ln>
          <a:effectLst/>
        </p:spPr>
      </p:cxnSp>
      <p:sp>
        <p:nvSpPr>
          <p:cNvPr id="478" name="Hexagon 477"/>
          <p:cNvSpPr/>
          <p:nvPr/>
        </p:nvSpPr>
        <p:spPr>
          <a:xfrm>
            <a:off x="4582129" y="181840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79" name="Hexagon 478"/>
          <p:cNvSpPr/>
          <p:nvPr/>
        </p:nvSpPr>
        <p:spPr>
          <a:xfrm>
            <a:off x="4808526" y="1946917"/>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80" name="Hexagon 479"/>
          <p:cNvSpPr/>
          <p:nvPr/>
        </p:nvSpPr>
        <p:spPr>
          <a:xfrm>
            <a:off x="4582129" y="207988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81" name="Hexagon 480"/>
          <p:cNvSpPr/>
          <p:nvPr/>
        </p:nvSpPr>
        <p:spPr>
          <a:xfrm>
            <a:off x="4808526" y="221285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482" name="Straight Connector 481"/>
          <p:cNvCxnSpPr/>
          <p:nvPr/>
        </p:nvCxnSpPr>
        <p:spPr>
          <a:xfrm>
            <a:off x="4716885" y="2201445"/>
            <a:ext cx="226397" cy="132971"/>
          </a:xfrm>
          <a:prstGeom prst="line">
            <a:avLst/>
          </a:prstGeom>
          <a:noFill/>
          <a:ln w="6350" cap="flat" cmpd="sng" algn="ctr">
            <a:noFill/>
            <a:prstDash val="solid"/>
            <a:miter lim="800000"/>
          </a:ln>
          <a:effectLst/>
        </p:spPr>
      </p:cxnSp>
      <p:cxnSp>
        <p:nvCxnSpPr>
          <p:cNvPr id="483" name="Straight Connector 482"/>
          <p:cNvCxnSpPr/>
          <p:nvPr/>
        </p:nvCxnSpPr>
        <p:spPr>
          <a:xfrm>
            <a:off x="4716885" y="1935503"/>
            <a:ext cx="226397" cy="132971"/>
          </a:xfrm>
          <a:prstGeom prst="line">
            <a:avLst/>
          </a:prstGeom>
          <a:noFill/>
          <a:ln w="6350" cap="flat" cmpd="sng" algn="ctr">
            <a:noFill/>
            <a:prstDash val="solid"/>
            <a:miter lim="800000"/>
          </a:ln>
          <a:effectLst/>
        </p:spPr>
      </p:cxnSp>
      <p:cxnSp>
        <p:nvCxnSpPr>
          <p:cNvPr id="484" name="Straight Connector 483"/>
          <p:cNvCxnSpPr/>
          <p:nvPr/>
        </p:nvCxnSpPr>
        <p:spPr>
          <a:xfrm>
            <a:off x="4939599" y="2062768"/>
            <a:ext cx="226397" cy="132971"/>
          </a:xfrm>
          <a:prstGeom prst="line">
            <a:avLst/>
          </a:prstGeom>
          <a:noFill/>
          <a:ln w="6350" cap="flat" cmpd="sng" algn="ctr">
            <a:noFill/>
            <a:prstDash val="solid"/>
            <a:miter lim="800000"/>
          </a:ln>
          <a:effectLst/>
        </p:spPr>
      </p:cxnSp>
      <p:cxnSp>
        <p:nvCxnSpPr>
          <p:cNvPr id="485" name="Straight Connector 484"/>
          <p:cNvCxnSpPr/>
          <p:nvPr/>
        </p:nvCxnSpPr>
        <p:spPr>
          <a:xfrm flipH="1">
            <a:off x="4939599" y="2201445"/>
            <a:ext cx="226397" cy="132971"/>
          </a:xfrm>
          <a:prstGeom prst="line">
            <a:avLst/>
          </a:prstGeom>
          <a:noFill/>
          <a:ln w="6350" cap="flat" cmpd="sng" algn="ctr">
            <a:noFill/>
            <a:prstDash val="solid"/>
            <a:miter lim="800000"/>
          </a:ln>
          <a:effectLst/>
        </p:spPr>
      </p:cxnSp>
      <p:cxnSp>
        <p:nvCxnSpPr>
          <p:cNvPr id="486" name="Straight Connector 485"/>
          <p:cNvCxnSpPr/>
          <p:nvPr/>
        </p:nvCxnSpPr>
        <p:spPr>
          <a:xfrm>
            <a:off x="4939600" y="2074180"/>
            <a:ext cx="32" cy="263319"/>
          </a:xfrm>
          <a:prstGeom prst="line">
            <a:avLst/>
          </a:prstGeom>
          <a:noFill/>
          <a:ln w="6350" cap="flat" cmpd="sng" algn="ctr">
            <a:noFill/>
            <a:prstDash val="solid"/>
            <a:miter lim="800000"/>
          </a:ln>
          <a:effectLst/>
        </p:spPr>
      </p:cxnSp>
      <p:cxnSp>
        <p:nvCxnSpPr>
          <p:cNvPr id="487" name="Straight Connector 486"/>
          <p:cNvCxnSpPr/>
          <p:nvPr/>
        </p:nvCxnSpPr>
        <p:spPr>
          <a:xfrm flipV="1">
            <a:off x="4713235" y="2068474"/>
            <a:ext cx="226364" cy="127265"/>
          </a:xfrm>
          <a:prstGeom prst="line">
            <a:avLst/>
          </a:prstGeom>
          <a:noFill/>
          <a:ln w="6350" cap="flat" cmpd="sng" algn="ctr">
            <a:noFill/>
            <a:prstDash val="solid"/>
            <a:miter lim="800000"/>
          </a:ln>
          <a:effectLst/>
        </p:spPr>
      </p:cxnSp>
      <p:cxnSp>
        <p:nvCxnSpPr>
          <p:cNvPr id="488" name="Straight Connector 487"/>
          <p:cNvCxnSpPr/>
          <p:nvPr/>
        </p:nvCxnSpPr>
        <p:spPr>
          <a:xfrm flipV="1">
            <a:off x="4939599" y="1929796"/>
            <a:ext cx="226397" cy="144383"/>
          </a:xfrm>
          <a:prstGeom prst="line">
            <a:avLst/>
          </a:prstGeom>
          <a:noFill/>
          <a:ln w="6350" cap="flat" cmpd="sng" algn="ctr">
            <a:noFill/>
            <a:prstDash val="solid"/>
            <a:miter lim="800000"/>
          </a:ln>
          <a:effectLst/>
        </p:spPr>
      </p:cxnSp>
      <p:cxnSp>
        <p:nvCxnSpPr>
          <p:cNvPr id="489" name="Straight Connector 488"/>
          <p:cNvCxnSpPr/>
          <p:nvPr/>
        </p:nvCxnSpPr>
        <p:spPr>
          <a:xfrm>
            <a:off x="4716868" y="1959639"/>
            <a:ext cx="32" cy="263319"/>
          </a:xfrm>
          <a:prstGeom prst="line">
            <a:avLst/>
          </a:prstGeom>
          <a:noFill/>
          <a:ln w="6350" cap="flat" cmpd="sng" algn="ctr">
            <a:noFill/>
            <a:prstDash val="solid"/>
            <a:miter lim="800000"/>
          </a:ln>
          <a:effectLst/>
        </p:spPr>
      </p:cxnSp>
      <p:sp>
        <p:nvSpPr>
          <p:cNvPr id="490" name="Hexagon 489"/>
          <p:cNvSpPr/>
          <p:nvPr/>
        </p:nvSpPr>
        <p:spPr>
          <a:xfrm>
            <a:off x="5034563" y="181840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91" name="Hexagon 490"/>
          <p:cNvSpPr/>
          <p:nvPr/>
        </p:nvSpPr>
        <p:spPr>
          <a:xfrm>
            <a:off x="5260960" y="1946917"/>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92" name="Hexagon 491"/>
          <p:cNvSpPr/>
          <p:nvPr/>
        </p:nvSpPr>
        <p:spPr>
          <a:xfrm>
            <a:off x="5034563" y="207988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493" name="Hexagon 492"/>
          <p:cNvSpPr/>
          <p:nvPr/>
        </p:nvSpPr>
        <p:spPr>
          <a:xfrm>
            <a:off x="5260960" y="220839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494" name="Straight Connector 493"/>
          <p:cNvCxnSpPr/>
          <p:nvPr/>
        </p:nvCxnSpPr>
        <p:spPr>
          <a:xfrm>
            <a:off x="5169319" y="2201445"/>
            <a:ext cx="226397" cy="132971"/>
          </a:xfrm>
          <a:prstGeom prst="line">
            <a:avLst/>
          </a:prstGeom>
          <a:noFill/>
          <a:ln w="6350" cap="flat" cmpd="sng" algn="ctr">
            <a:noFill/>
            <a:prstDash val="solid"/>
            <a:miter lim="800000"/>
          </a:ln>
          <a:effectLst/>
        </p:spPr>
      </p:cxnSp>
      <p:cxnSp>
        <p:nvCxnSpPr>
          <p:cNvPr id="495" name="Straight Connector 494"/>
          <p:cNvCxnSpPr/>
          <p:nvPr/>
        </p:nvCxnSpPr>
        <p:spPr>
          <a:xfrm>
            <a:off x="5169319" y="1935503"/>
            <a:ext cx="226397" cy="132971"/>
          </a:xfrm>
          <a:prstGeom prst="line">
            <a:avLst/>
          </a:prstGeom>
          <a:noFill/>
          <a:ln w="6350" cap="flat" cmpd="sng" algn="ctr">
            <a:noFill/>
            <a:prstDash val="solid"/>
            <a:miter lim="800000"/>
          </a:ln>
          <a:effectLst/>
        </p:spPr>
      </p:cxnSp>
      <p:cxnSp>
        <p:nvCxnSpPr>
          <p:cNvPr id="496" name="Straight Connector 495"/>
          <p:cNvCxnSpPr/>
          <p:nvPr/>
        </p:nvCxnSpPr>
        <p:spPr>
          <a:xfrm>
            <a:off x="5387958" y="2062768"/>
            <a:ext cx="226397" cy="132971"/>
          </a:xfrm>
          <a:prstGeom prst="line">
            <a:avLst/>
          </a:prstGeom>
          <a:noFill/>
          <a:ln w="6350" cap="flat" cmpd="sng" algn="ctr">
            <a:noFill/>
            <a:prstDash val="solid"/>
            <a:miter lim="800000"/>
          </a:ln>
          <a:effectLst/>
        </p:spPr>
      </p:cxnSp>
      <p:cxnSp>
        <p:nvCxnSpPr>
          <p:cNvPr id="497" name="Straight Connector 496"/>
          <p:cNvCxnSpPr/>
          <p:nvPr/>
        </p:nvCxnSpPr>
        <p:spPr>
          <a:xfrm flipH="1">
            <a:off x="5387958" y="2201445"/>
            <a:ext cx="226397" cy="132971"/>
          </a:xfrm>
          <a:prstGeom prst="line">
            <a:avLst/>
          </a:prstGeom>
          <a:noFill/>
          <a:ln w="6350" cap="flat" cmpd="sng" algn="ctr">
            <a:noFill/>
            <a:prstDash val="solid"/>
            <a:miter lim="800000"/>
          </a:ln>
          <a:effectLst/>
        </p:spPr>
      </p:cxnSp>
      <p:cxnSp>
        <p:nvCxnSpPr>
          <p:cNvPr id="498" name="Straight Connector 497"/>
          <p:cNvCxnSpPr/>
          <p:nvPr/>
        </p:nvCxnSpPr>
        <p:spPr>
          <a:xfrm>
            <a:off x="5392034" y="2074180"/>
            <a:ext cx="32" cy="263319"/>
          </a:xfrm>
          <a:prstGeom prst="line">
            <a:avLst/>
          </a:prstGeom>
          <a:noFill/>
          <a:ln w="6350" cap="flat" cmpd="sng" algn="ctr">
            <a:noFill/>
            <a:prstDash val="solid"/>
            <a:miter lim="800000"/>
          </a:ln>
          <a:effectLst/>
        </p:spPr>
      </p:cxnSp>
      <p:cxnSp>
        <p:nvCxnSpPr>
          <p:cNvPr id="499" name="Straight Connector 498"/>
          <p:cNvCxnSpPr/>
          <p:nvPr/>
        </p:nvCxnSpPr>
        <p:spPr>
          <a:xfrm flipV="1">
            <a:off x="5165669" y="2068474"/>
            <a:ext cx="226364" cy="127265"/>
          </a:xfrm>
          <a:prstGeom prst="line">
            <a:avLst/>
          </a:prstGeom>
          <a:noFill/>
          <a:ln w="6350" cap="flat" cmpd="sng" algn="ctr">
            <a:noFill/>
            <a:prstDash val="solid"/>
            <a:miter lim="800000"/>
          </a:ln>
          <a:effectLst/>
        </p:spPr>
      </p:cxnSp>
      <p:cxnSp>
        <p:nvCxnSpPr>
          <p:cNvPr id="500" name="Straight Connector 499"/>
          <p:cNvCxnSpPr/>
          <p:nvPr/>
        </p:nvCxnSpPr>
        <p:spPr>
          <a:xfrm flipV="1">
            <a:off x="5387958" y="1929796"/>
            <a:ext cx="226397" cy="144383"/>
          </a:xfrm>
          <a:prstGeom prst="line">
            <a:avLst/>
          </a:prstGeom>
          <a:noFill/>
          <a:ln w="6350" cap="flat" cmpd="sng" algn="ctr">
            <a:noFill/>
            <a:prstDash val="solid"/>
            <a:miter lim="800000"/>
          </a:ln>
          <a:effectLst/>
        </p:spPr>
      </p:cxnSp>
      <p:cxnSp>
        <p:nvCxnSpPr>
          <p:cNvPr id="501" name="Straight Connector 500"/>
          <p:cNvCxnSpPr/>
          <p:nvPr/>
        </p:nvCxnSpPr>
        <p:spPr>
          <a:xfrm>
            <a:off x="5169302" y="1959639"/>
            <a:ext cx="32" cy="263319"/>
          </a:xfrm>
          <a:prstGeom prst="line">
            <a:avLst/>
          </a:prstGeom>
          <a:noFill/>
          <a:ln w="6350" cap="flat" cmpd="sng" algn="ctr">
            <a:noFill/>
            <a:prstDash val="solid"/>
            <a:miter lim="800000"/>
          </a:ln>
          <a:effectLst/>
        </p:spPr>
      </p:cxnSp>
      <p:sp>
        <p:nvSpPr>
          <p:cNvPr id="502" name="Hexagon 501"/>
          <p:cNvSpPr/>
          <p:nvPr/>
        </p:nvSpPr>
        <p:spPr>
          <a:xfrm>
            <a:off x="5485034" y="1813947"/>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03" name="Hexagon 502"/>
          <p:cNvSpPr/>
          <p:nvPr/>
        </p:nvSpPr>
        <p:spPr>
          <a:xfrm>
            <a:off x="5711431" y="1946917"/>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04" name="Hexagon 503"/>
          <p:cNvSpPr/>
          <p:nvPr/>
        </p:nvSpPr>
        <p:spPr>
          <a:xfrm>
            <a:off x="5485034" y="207988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05" name="Hexagon 504"/>
          <p:cNvSpPr/>
          <p:nvPr/>
        </p:nvSpPr>
        <p:spPr>
          <a:xfrm>
            <a:off x="5711431" y="220839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06" name="Straight Connector 505"/>
          <p:cNvCxnSpPr/>
          <p:nvPr/>
        </p:nvCxnSpPr>
        <p:spPr>
          <a:xfrm>
            <a:off x="5619790" y="2201445"/>
            <a:ext cx="226397" cy="132971"/>
          </a:xfrm>
          <a:prstGeom prst="line">
            <a:avLst/>
          </a:prstGeom>
          <a:noFill/>
          <a:ln w="6350" cap="flat" cmpd="sng" algn="ctr">
            <a:noFill/>
            <a:prstDash val="solid"/>
            <a:miter lim="800000"/>
          </a:ln>
          <a:effectLst/>
        </p:spPr>
      </p:cxnSp>
      <p:cxnSp>
        <p:nvCxnSpPr>
          <p:cNvPr id="507" name="Straight Connector 506"/>
          <p:cNvCxnSpPr/>
          <p:nvPr/>
        </p:nvCxnSpPr>
        <p:spPr>
          <a:xfrm>
            <a:off x="5619790" y="1935503"/>
            <a:ext cx="226397" cy="132971"/>
          </a:xfrm>
          <a:prstGeom prst="line">
            <a:avLst/>
          </a:prstGeom>
          <a:noFill/>
          <a:ln w="6350" cap="flat" cmpd="sng" algn="ctr">
            <a:noFill/>
            <a:prstDash val="solid"/>
            <a:miter lim="800000"/>
          </a:ln>
          <a:effectLst/>
        </p:spPr>
      </p:cxnSp>
      <p:cxnSp>
        <p:nvCxnSpPr>
          <p:cNvPr id="508" name="Straight Connector 507"/>
          <p:cNvCxnSpPr/>
          <p:nvPr/>
        </p:nvCxnSpPr>
        <p:spPr>
          <a:xfrm>
            <a:off x="5842504" y="2062768"/>
            <a:ext cx="226397" cy="132971"/>
          </a:xfrm>
          <a:prstGeom prst="line">
            <a:avLst/>
          </a:prstGeom>
          <a:noFill/>
          <a:ln w="6350" cap="flat" cmpd="sng" algn="ctr">
            <a:noFill/>
            <a:prstDash val="solid"/>
            <a:miter lim="800000"/>
          </a:ln>
          <a:effectLst/>
        </p:spPr>
      </p:cxnSp>
      <p:cxnSp>
        <p:nvCxnSpPr>
          <p:cNvPr id="509" name="Straight Connector 508"/>
          <p:cNvCxnSpPr/>
          <p:nvPr/>
        </p:nvCxnSpPr>
        <p:spPr>
          <a:xfrm flipH="1">
            <a:off x="5842504" y="2201445"/>
            <a:ext cx="226397" cy="132971"/>
          </a:xfrm>
          <a:prstGeom prst="line">
            <a:avLst/>
          </a:prstGeom>
          <a:noFill/>
          <a:ln w="6350" cap="flat" cmpd="sng" algn="ctr">
            <a:noFill/>
            <a:prstDash val="solid"/>
            <a:miter lim="800000"/>
          </a:ln>
          <a:effectLst/>
        </p:spPr>
      </p:cxnSp>
      <p:cxnSp>
        <p:nvCxnSpPr>
          <p:cNvPr id="510" name="Straight Connector 509"/>
          <p:cNvCxnSpPr/>
          <p:nvPr/>
        </p:nvCxnSpPr>
        <p:spPr>
          <a:xfrm>
            <a:off x="5842505" y="2074180"/>
            <a:ext cx="32" cy="263319"/>
          </a:xfrm>
          <a:prstGeom prst="line">
            <a:avLst/>
          </a:prstGeom>
          <a:noFill/>
          <a:ln w="6350" cap="flat" cmpd="sng" algn="ctr">
            <a:noFill/>
            <a:prstDash val="solid"/>
            <a:miter lim="800000"/>
          </a:ln>
          <a:effectLst/>
        </p:spPr>
      </p:cxnSp>
      <p:cxnSp>
        <p:nvCxnSpPr>
          <p:cNvPr id="511" name="Straight Connector 510"/>
          <p:cNvCxnSpPr/>
          <p:nvPr/>
        </p:nvCxnSpPr>
        <p:spPr>
          <a:xfrm flipV="1">
            <a:off x="5616140" y="2068474"/>
            <a:ext cx="226364" cy="127265"/>
          </a:xfrm>
          <a:prstGeom prst="line">
            <a:avLst/>
          </a:prstGeom>
          <a:noFill/>
          <a:ln w="6350" cap="flat" cmpd="sng" algn="ctr">
            <a:noFill/>
            <a:prstDash val="solid"/>
            <a:miter lim="800000"/>
          </a:ln>
          <a:effectLst/>
        </p:spPr>
      </p:cxnSp>
      <p:cxnSp>
        <p:nvCxnSpPr>
          <p:cNvPr id="512" name="Straight Connector 511"/>
          <p:cNvCxnSpPr/>
          <p:nvPr/>
        </p:nvCxnSpPr>
        <p:spPr>
          <a:xfrm flipV="1">
            <a:off x="5842504" y="1929796"/>
            <a:ext cx="226397" cy="144383"/>
          </a:xfrm>
          <a:prstGeom prst="line">
            <a:avLst/>
          </a:prstGeom>
          <a:noFill/>
          <a:ln w="6350" cap="flat" cmpd="sng" algn="ctr">
            <a:noFill/>
            <a:prstDash val="solid"/>
            <a:miter lim="800000"/>
          </a:ln>
          <a:effectLst/>
        </p:spPr>
      </p:cxnSp>
      <p:cxnSp>
        <p:nvCxnSpPr>
          <p:cNvPr id="513" name="Straight Connector 512"/>
          <p:cNvCxnSpPr/>
          <p:nvPr/>
        </p:nvCxnSpPr>
        <p:spPr>
          <a:xfrm>
            <a:off x="5619773" y="1959639"/>
            <a:ext cx="32" cy="263319"/>
          </a:xfrm>
          <a:prstGeom prst="line">
            <a:avLst/>
          </a:prstGeom>
          <a:noFill/>
          <a:ln w="6350" cap="flat" cmpd="sng" algn="ctr">
            <a:noFill/>
            <a:prstDash val="solid"/>
            <a:miter lim="800000"/>
          </a:ln>
          <a:effectLst/>
        </p:spPr>
      </p:cxnSp>
      <p:sp>
        <p:nvSpPr>
          <p:cNvPr id="514" name="Hexagon 513"/>
          <p:cNvSpPr/>
          <p:nvPr/>
        </p:nvSpPr>
        <p:spPr>
          <a:xfrm>
            <a:off x="5935031" y="181840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15" name="Hexagon 514"/>
          <p:cNvSpPr/>
          <p:nvPr/>
        </p:nvSpPr>
        <p:spPr>
          <a:xfrm>
            <a:off x="6161428" y="1946917"/>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16" name="Hexagon 515"/>
          <p:cNvSpPr/>
          <p:nvPr/>
        </p:nvSpPr>
        <p:spPr>
          <a:xfrm>
            <a:off x="5935031" y="207988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17" name="Hexagon 516"/>
          <p:cNvSpPr/>
          <p:nvPr/>
        </p:nvSpPr>
        <p:spPr>
          <a:xfrm>
            <a:off x="6161428" y="220839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18" name="Straight Connector 517"/>
          <p:cNvCxnSpPr/>
          <p:nvPr/>
        </p:nvCxnSpPr>
        <p:spPr>
          <a:xfrm>
            <a:off x="6069786" y="2201445"/>
            <a:ext cx="226397" cy="132971"/>
          </a:xfrm>
          <a:prstGeom prst="line">
            <a:avLst/>
          </a:prstGeom>
          <a:noFill/>
          <a:ln w="6350" cap="flat" cmpd="sng" algn="ctr">
            <a:noFill/>
            <a:prstDash val="solid"/>
            <a:miter lim="800000"/>
          </a:ln>
          <a:effectLst/>
        </p:spPr>
      </p:cxnSp>
      <p:cxnSp>
        <p:nvCxnSpPr>
          <p:cNvPr id="519" name="Straight Connector 518"/>
          <p:cNvCxnSpPr/>
          <p:nvPr/>
        </p:nvCxnSpPr>
        <p:spPr>
          <a:xfrm>
            <a:off x="6069786" y="1939963"/>
            <a:ext cx="226397" cy="132971"/>
          </a:xfrm>
          <a:prstGeom prst="line">
            <a:avLst/>
          </a:prstGeom>
          <a:noFill/>
          <a:ln w="6350" cap="flat" cmpd="sng" algn="ctr">
            <a:noFill/>
            <a:prstDash val="solid"/>
            <a:miter lim="800000"/>
          </a:ln>
          <a:effectLst/>
        </p:spPr>
      </p:cxnSp>
      <p:cxnSp>
        <p:nvCxnSpPr>
          <p:cNvPr id="520" name="Straight Connector 519"/>
          <p:cNvCxnSpPr/>
          <p:nvPr/>
        </p:nvCxnSpPr>
        <p:spPr>
          <a:xfrm>
            <a:off x="6292500" y="2062768"/>
            <a:ext cx="226397" cy="132971"/>
          </a:xfrm>
          <a:prstGeom prst="line">
            <a:avLst/>
          </a:prstGeom>
          <a:noFill/>
          <a:ln w="6350" cap="flat" cmpd="sng" algn="ctr">
            <a:noFill/>
            <a:prstDash val="solid"/>
            <a:miter lim="800000"/>
          </a:ln>
          <a:effectLst/>
        </p:spPr>
      </p:cxnSp>
      <p:cxnSp>
        <p:nvCxnSpPr>
          <p:cNvPr id="521" name="Straight Connector 520"/>
          <p:cNvCxnSpPr/>
          <p:nvPr/>
        </p:nvCxnSpPr>
        <p:spPr>
          <a:xfrm flipH="1">
            <a:off x="6292500" y="2201445"/>
            <a:ext cx="226397" cy="132971"/>
          </a:xfrm>
          <a:prstGeom prst="line">
            <a:avLst/>
          </a:prstGeom>
          <a:noFill/>
          <a:ln w="6350" cap="flat" cmpd="sng" algn="ctr">
            <a:noFill/>
            <a:prstDash val="solid"/>
            <a:miter lim="800000"/>
          </a:ln>
          <a:effectLst/>
        </p:spPr>
      </p:cxnSp>
      <p:cxnSp>
        <p:nvCxnSpPr>
          <p:cNvPr id="522" name="Straight Connector 521"/>
          <p:cNvCxnSpPr/>
          <p:nvPr/>
        </p:nvCxnSpPr>
        <p:spPr>
          <a:xfrm>
            <a:off x="6292501" y="2074180"/>
            <a:ext cx="32" cy="263319"/>
          </a:xfrm>
          <a:prstGeom prst="line">
            <a:avLst/>
          </a:prstGeom>
          <a:noFill/>
          <a:ln w="6350" cap="flat" cmpd="sng" algn="ctr">
            <a:noFill/>
            <a:prstDash val="solid"/>
            <a:miter lim="800000"/>
          </a:ln>
          <a:effectLst/>
        </p:spPr>
      </p:cxnSp>
      <p:cxnSp>
        <p:nvCxnSpPr>
          <p:cNvPr id="523" name="Straight Connector 522"/>
          <p:cNvCxnSpPr/>
          <p:nvPr/>
        </p:nvCxnSpPr>
        <p:spPr>
          <a:xfrm flipV="1">
            <a:off x="6066136" y="2068474"/>
            <a:ext cx="226364" cy="127265"/>
          </a:xfrm>
          <a:prstGeom prst="line">
            <a:avLst/>
          </a:prstGeom>
          <a:noFill/>
          <a:ln w="6350" cap="flat" cmpd="sng" algn="ctr">
            <a:noFill/>
            <a:prstDash val="solid"/>
            <a:miter lim="800000"/>
          </a:ln>
          <a:effectLst/>
        </p:spPr>
      </p:cxnSp>
      <p:cxnSp>
        <p:nvCxnSpPr>
          <p:cNvPr id="524" name="Straight Connector 523"/>
          <p:cNvCxnSpPr/>
          <p:nvPr/>
        </p:nvCxnSpPr>
        <p:spPr>
          <a:xfrm flipV="1">
            <a:off x="6292500" y="1929796"/>
            <a:ext cx="226397" cy="144383"/>
          </a:xfrm>
          <a:prstGeom prst="line">
            <a:avLst/>
          </a:prstGeom>
          <a:noFill/>
          <a:ln w="6350" cap="flat" cmpd="sng" algn="ctr">
            <a:noFill/>
            <a:prstDash val="solid"/>
            <a:miter lim="800000"/>
          </a:ln>
          <a:effectLst/>
        </p:spPr>
      </p:cxnSp>
      <p:cxnSp>
        <p:nvCxnSpPr>
          <p:cNvPr id="525" name="Straight Connector 524"/>
          <p:cNvCxnSpPr/>
          <p:nvPr/>
        </p:nvCxnSpPr>
        <p:spPr>
          <a:xfrm>
            <a:off x="6069770" y="1959639"/>
            <a:ext cx="32" cy="263319"/>
          </a:xfrm>
          <a:prstGeom prst="line">
            <a:avLst/>
          </a:prstGeom>
          <a:noFill/>
          <a:ln w="6350" cap="flat" cmpd="sng" algn="ctr">
            <a:noFill/>
            <a:prstDash val="solid"/>
            <a:miter lim="800000"/>
          </a:ln>
          <a:effectLst/>
        </p:spPr>
      </p:cxnSp>
      <p:sp>
        <p:nvSpPr>
          <p:cNvPr id="526" name="Hexagon 525"/>
          <p:cNvSpPr/>
          <p:nvPr/>
        </p:nvSpPr>
        <p:spPr>
          <a:xfrm>
            <a:off x="6389102" y="181840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27" name="Hexagon 526"/>
          <p:cNvSpPr/>
          <p:nvPr/>
        </p:nvSpPr>
        <p:spPr>
          <a:xfrm>
            <a:off x="6615499" y="1946917"/>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28" name="Hexagon 527"/>
          <p:cNvSpPr/>
          <p:nvPr/>
        </p:nvSpPr>
        <p:spPr>
          <a:xfrm>
            <a:off x="6389102" y="207988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29" name="Hexagon 528"/>
          <p:cNvSpPr/>
          <p:nvPr/>
        </p:nvSpPr>
        <p:spPr>
          <a:xfrm>
            <a:off x="6615499" y="220839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30" name="Straight Connector 529"/>
          <p:cNvCxnSpPr/>
          <p:nvPr/>
        </p:nvCxnSpPr>
        <p:spPr>
          <a:xfrm>
            <a:off x="6523857" y="2201445"/>
            <a:ext cx="226397" cy="132971"/>
          </a:xfrm>
          <a:prstGeom prst="line">
            <a:avLst/>
          </a:prstGeom>
          <a:noFill/>
          <a:ln w="6350" cap="flat" cmpd="sng" algn="ctr">
            <a:noFill/>
            <a:prstDash val="solid"/>
            <a:miter lim="800000"/>
          </a:ln>
          <a:effectLst/>
        </p:spPr>
      </p:cxnSp>
      <p:cxnSp>
        <p:nvCxnSpPr>
          <p:cNvPr id="531" name="Straight Connector 530"/>
          <p:cNvCxnSpPr/>
          <p:nvPr/>
        </p:nvCxnSpPr>
        <p:spPr>
          <a:xfrm>
            <a:off x="6523857" y="1935503"/>
            <a:ext cx="226397" cy="132971"/>
          </a:xfrm>
          <a:prstGeom prst="line">
            <a:avLst/>
          </a:prstGeom>
          <a:noFill/>
          <a:ln w="6350" cap="flat" cmpd="sng" algn="ctr">
            <a:noFill/>
            <a:prstDash val="solid"/>
            <a:miter lim="800000"/>
          </a:ln>
          <a:effectLst/>
        </p:spPr>
      </p:cxnSp>
      <p:cxnSp>
        <p:nvCxnSpPr>
          <p:cNvPr id="532" name="Straight Connector 531"/>
          <p:cNvCxnSpPr/>
          <p:nvPr/>
        </p:nvCxnSpPr>
        <p:spPr>
          <a:xfrm>
            <a:off x="6746571" y="2062768"/>
            <a:ext cx="226397" cy="132971"/>
          </a:xfrm>
          <a:prstGeom prst="line">
            <a:avLst/>
          </a:prstGeom>
          <a:noFill/>
          <a:ln w="6350" cap="flat" cmpd="sng" algn="ctr">
            <a:noFill/>
            <a:prstDash val="solid"/>
            <a:miter lim="800000"/>
          </a:ln>
          <a:effectLst/>
        </p:spPr>
      </p:cxnSp>
      <p:cxnSp>
        <p:nvCxnSpPr>
          <p:cNvPr id="533" name="Straight Connector 532"/>
          <p:cNvCxnSpPr/>
          <p:nvPr/>
        </p:nvCxnSpPr>
        <p:spPr>
          <a:xfrm flipH="1">
            <a:off x="6746571" y="2201445"/>
            <a:ext cx="226397" cy="132971"/>
          </a:xfrm>
          <a:prstGeom prst="line">
            <a:avLst/>
          </a:prstGeom>
          <a:noFill/>
          <a:ln w="6350" cap="flat" cmpd="sng" algn="ctr">
            <a:noFill/>
            <a:prstDash val="solid"/>
            <a:miter lim="800000"/>
          </a:ln>
          <a:effectLst/>
        </p:spPr>
      </p:cxnSp>
      <p:cxnSp>
        <p:nvCxnSpPr>
          <p:cNvPr id="534" name="Straight Connector 533"/>
          <p:cNvCxnSpPr/>
          <p:nvPr/>
        </p:nvCxnSpPr>
        <p:spPr>
          <a:xfrm>
            <a:off x="6746572" y="2074180"/>
            <a:ext cx="32" cy="263319"/>
          </a:xfrm>
          <a:prstGeom prst="line">
            <a:avLst/>
          </a:prstGeom>
          <a:noFill/>
          <a:ln w="6350" cap="flat" cmpd="sng" algn="ctr">
            <a:noFill/>
            <a:prstDash val="solid"/>
            <a:miter lim="800000"/>
          </a:ln>
          <a:effectLst/>
        </p:spPr>
      </p:cxnSp>
      <p:cxnSp>
        <p:nvCxnSpPr>
          <p:cNvPr id="535" name="Straight Connector 534"/>
          <p:cNvCxnSpPr/>
          <p:nvPr/>
        </p:nvCxnSpPr>
        <p:spPr>
          <a:xfrm flipV="1">
            <a:off x="6520207" y="2068474"/>
            <a:ext cx="226364" cy="127265"/>
          </a:xfrm>
          <a:prstGeom prst="line">
            <a:avLst/>
          </a:prstGeom>
          <a:noFill/>
          <a:ln w="6350" cap="flat" cmpd="sng" algn="ctr">
            <a:noFill/>
            <a:prstDash val="solid"/>
            <a:miter lim="800000"/>
          </a:ln>
          <a:effectLst/>
        </p:spPr>
      </p:cxnSp>
      <p:cxnSp>
        <p:nvCxnSpPr>
          <p:cNvPr id="536" name="Straight Connector 535"/>
          <p:cNvCxnSpPr/>
          <p:nvPr/>
        </p:nvCxnSpPr>
        <p:spPr>
          <a:xfrm flipV="1">
            <a:off x="6746571" y="1929796"/>
            <a:ext cx="226397" cy="144383"/>
          </a:xfrm>
          <a:prstGeom prst="line">
            <a:avLst/>
          </a:prstGeom>
          <a:noFill/>
          <a:ln w="6350" cap="flat" cmpd="sng" algn="ctr">
            <a:noFill/>
            <a:prstDash val="solid"/>
            <a:miter lim="800000"/>
          </a:ln>
          <a:effectLst/>
        </p:spPr>
      </p:cxnSp>
      <p:cxnSp>
        <p:nvCxnSpPr>
          <p:cNvPr id="537" name="Straight Connector 536"/>
          <p:cNvCxnSpPr/>
          <p:nvPr/>
        </p:nvCxnSpPr>
        <p:spPr>
          <a:xfrm>
            <a:off x="6531989" y="1959639"/>
            <a:ext cx="32" cy="263319"/>
          </a:xfrm>
          <a:prstGeom prst="line">
            <a:avLst/>
          </a:prstGeom>
          <a:noFill/>
          <a:ln w="6350" cap="flat" cmpd="sng" algn="ctr">
            <a:noFill/>
            <a:prstDash val="solid"/>
            <a:miter lim="800000"/>
          </a:ln>
          <a:effectLst/>
        </p:spPr>
      </p:cxnSp>
      <p:sp>
        <p:nvSpPr>
          <p:cNvPr id="538" name="Hexagon 537"/>
          <p:cNvSpPr/>
          <p:nvPr/>
        </p:nvSpPr>
        <p:spPr>
          <a:xfrm>
            <a:off x="6841535" y="181840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39" name="Hexagon 538"/>
          <p:cNvSpPr/>
          <p:nvPr/>
        </p:nvSpPr>
        <p:spPr>
          <a:xfrm>
            <a:off x="7067933" y="1946917"/>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40" name="Hexagon 539"/>
          <p:cNvSpPr/>
          <p:nvPr/>
        </p:nvSpPr>
        <p:spPr>
          <a:xfrm>
            <a:off x="6841535" y="207988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41" name="Hexagon 540"/>
          <p:cNvSpPr/>
          <p:nvPr/>
        </p:nvSpPr>
        <p:spPr>
          <a:xfrm>
            <a:off x="7067933" y="220839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42" name="Straight Connector 541"/>
          <p:cNvCxnSpPr/>
          <p:nvPr/>
        </p:nvCxnSpPr>
        <p:spPr>
          <a:xfrm>
            <a:off x="6976291" y="2201445"/>
            <a:ext cx="226397" cy="132971"/>
          </a:xfrm>
          <a:prstGeom prst="line">
            <a:avLst/>
          </a:prstGeom>
          <a:noFill/>
          <a:ln w="6350" cap="flat" cmpd="sng" algn="ctr">
            <a:noFill/>
            <a:prstDash val="solid"/>
            <a:miter lim="800000"/>
          </a:ln>
          <a:effectLst/>
        </p:spPr>
      </p:cxnSp>
      <p:cxnSp>
        <p:nvCxnSpPr>
          <p:cNvPr id="543" name="Straight Connector 542"/>
          <p:cNvCxnSpPr/>
          <p:nvPr/>
        </p:nvCxnSpPr>
        <p:spPr>
          <a:xfrm>
            <a:off x="6976291" y="1935503"/>
            <a:ext cx="226397" cy="132971"/>
          </a:xfrm>
          <a:prstGeom prst="line">
            <a:avLst/>
          </a:prstGeom>
          <a:noFill/>
          <a:ln w="6350" cap="flat" cmpd="sng" algn="ctr">
            <a:noFill/>
            <a:prstDash val="solid"/>
            <a:miter lim="800000"/>
          </a:ln>
          <a:effectLst/>
        </p:spPr>
      </p:cxnSp>
      <p:cxnSp>
        <p:nvCxnSpPr>
          <p:cNvPr id="544" name="Straight Connector 543"/>
          <p:cNvCxnSpPr/>
          <p:nvPr/>
        </p:nvCxnSpPr>
        <p:spPr>
          <a:xfrm>
            <a:off x="7202605" y="2062768"/>
            <a:ext cx="226397" cy="132971"/>
          </a:xfrm>
          <a:prstGeom prst="line">
            <a:avLst/>
          </a:prstGeom>
          <a:noFill/>
          <a:ln w="6350" cap="flat" cmpd="sng" algn="ctr">
            <a:noFill/>
            <a:prstDash val="solid"/>
            <a:miter lim="800000"/>
          </a:ln>
          <a:effectLst/>
        </p:spPr>
      </p:cxnSp>
      <p:cxnSp>
        <p:nvCxnSpPr>
          <p:cNvPr id="545" name="Straight Connector 544"/>
          <p:cNvCxnSpPr/>
          <p:nvPr/>
        </p:nvCxnSpPr>
        <p:spPr>
          <a:xfrm flipH="1">
            <a:off x="7202605" y="2201445"/>
            <a:ext cx="226397" cy="132971"/>
          </a:xfrm>
          <a:prstGeom prst="line">
            <a:avLst/>
          </a:prstGeom>
          <a:noFill/>
          <a:ln w="6350" cap="flat" cmpd="sng" algn="ctr">
            <a:noFill/>
            <a:prstDash val="solid"/>
            <a:miter lim="800000"/>
          </a:ln>
          <a:effectLst/>
        </p:spPr>
      </p:cxnSp>
      <p:cxnSp>
        <p:nvCxnSpPr>
          <p:cNvPr id="546" name="Straight Connector 545"/>
          <p:cNvCxnSpPr/>
          <p:nvPr/>
        </p:nvCxnSpPr>
        <p:spPr>
          <a:xfrm>
            <a:off x="7199006" y="2074180"/>
            <a:ext cx="32" cy="263319"/>
          </a:xfrm>
          <a:prstGeom prst="line">
            <a:avLst/>
          </a:prstGeom>
          <a:noFill/>
          <a:ln w="6350" cap="flat" cmpd="sng" algn="ctr">
            <a:noFill/>
            <a:prstDash val="solid"/>
            <a:miter lim="800000"/>
          </a:ln>
          <a:effectLst/>
        </p:spPr>
      </p:cxnSp>
      <p:cxnSp>
        <p:nvCxnSpPr>
          <p:cNvPr id="547" name="Straight Connector 546"/>
          <p:cNvCxnSpPr/>
          <p:nvPr/>
        </p:nvCxnSpPr>
        <p:spPr>
          <a:xfrm flipV="1">
            <a:off x="6972641" y="2068474"/>
            <a:ext cx="226364" cy="127265"/>
          </a:xfrm>
          <a:prstGeom prst="line">
            <a:avLst/>
          </a:prstGeom>
          <a:noFill/>
          <a:ln w="6350" cap="flat" cmpd="sng" algn="ctr">
            <a:noFill/>
            <a:prstDash val="solid"/>
            <a:miter lim="800000"/>
          </a:ln>
          <a:effectLst/>
        </p:spPr>
      </p:cxnSp>
      <p:cxnSp>
        <p:nvCxnSpPr>
          <p:cNvPr id="548" name="Straight Connector 547"/>
          <p:cNvCxnSpPr/>
          <p:nvPr/>
        </p:nvCxnSpPr>
        <p:spPr>
          <a:xfrm flipV="1">
            <a:off x="7202605" y="1929796"/>
            <a:ext cx="226397" cy="144383"/>
          </a:xfrm>
          <a:prstGeom prst="line">
            <a:avLst/>
          </a:prstGeom>
          <a:noFill/>
          <a:ln w="6350" cap="flat" cmpd="sng" algn="ctr">
            <a:noFill/>
            <a:prstDash val="solid"/>
            <a:miter lim="800000"/>
          </a:ln>
          <a:effectLst/>
        </p:spPr>
      </p:cxnSp>
      <p:cxnSp>
        <p:nvCxnSpPr>
          <p:cNvPr id="549" name="Straight Connector 548"/>
          <p:cNvCxnSpPr/>
          <p:nvPr/>
        </p:nvCxnSpPr>
        <p:spPr>
          <a:xfrm>
            <a:off x="6976274" y="1959639"/>
            <a:ext cx="32" cy="263319"/>
          </a:xfrm>
          <a:prstGeom prst="line">
            <a:avLst/>
          </a:prstGeom>
          <a:noFill/>
          <a:ln w="6350" cap="flat" cmpd="sng" algn="ctr">
            <a:noFill/>
            <a:prstDash val="solid"/>
            <a:miter lim="800000"/>
          </a:ln>
          <a:effectLst/>
        </p:spPr>
      </p:cxnSp>
      <p:sp>
        <p:nvSpPr>
          <p:cNvPr id="550" name="Hexagon 549"/>
          <p:cNvSpPr/>
          <p:nvPr/>
        </p:nvSpPr>
        <p:spPr>
          <a:xfrm>
            <a:off x="7295132" y="181840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51" name="Hexagon 550"/>
          <p:cNvSpPr/>
          <p:nvPr/>
        </p:nvSpPr>
        <p:spPr>
          <a:xfrm>
            <a:off x="7521529" y="1946917"/>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52" name="Hexagon 551"/>
          <p:cNvSpPr/>
          <p:nvPr/>
        </p:nvSpPr>
        <p:spPr>
          <a:xfrm>
            <a:off x="7295132" y="207988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53" name="Hexagon 552"/>
          <p:cNvSpPr/>
          <p:nvPr/>
        </p:nvSpPr>
        <p:spPr>
          <a:xfrm>
            <a:off x="7521529" y="220839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54" name="Straight Connector 553"/>
          <p:cNvCxnSpPr/>
          <p:nvPr/>
        </p:nvCxnSpPr>
        <p:spPr>
          <a:xfrm>
            <a:off x="7429887" y="2201445"/>
            <a:ext cx="226397" cy="132971"/>
          </a:xfrm>
          <a:prstGeom prst="line">
            <a:avLst/>
          </a:prstGeom>
          <a:noFill/>
          <a:ln w="6350" cap="flat" cmpd="sng" algn="ctr">
            <a:noFill/>
            <a:prstDash val="solid"/>
            <a:miter lim="800000"/>
          </a:ln>
          <a:effectLst/>
        </p:spPr>
      </p:cxnSp>
      <p:cxnSp>
        <p:nvCxnSpPr>
          <p:cNvPr id="555" name="Straight Connector 554"/>
          <p:cNvCxnSpPr/>
          <p:nvPr/>
        </p:nvCxnSpPr>
        <p:spPr>
          <a:xfrm>
            <a:off x="7429887" y="1935503"/>
            <a:ext cx="226397" cy="132971"/>
          </a:xfrm>
          <a:prstGeom prst="line">
            <a:avLst/>
          </a:prstGeom>
          <a:noFill/>
          <a:ln w="6350" cap="flat" cmpd="sng" algn="ctr">
            <a:noFill/>
            <a:prstDash val="solid"/>
            <a:miter lim="800000"/>
          </a:ln>
          <a:effectLst/>
        </p:spPr>
      </p:cxnSp>
      <p:cxnSp>
        <p:nvCxnSpPr>
          <p:cNvPr id="556" name="Straight Connector 555"/>
          <p:cNvCxnSpPr/>
          <p:nvPr/>
        </p:nvCxnSpPr>
        <p:spPr>
          <a:xfrm>
            <a:off x="7649002" y="2062768"/>
            <a:ext cx="226397" cy="132971"/>
          </a:xfrm>
          <a:prstGeom prst="line">
            <a:avLst/>
          </a:prstGeom>
          <a:noFill/>
          <a:ln w="6350" cap="flat" cmpd="sng" algn="ctr">
            <a:noFill/>
            <a:prstDash val="solid"/>
            <a:miter lim="800000"/>
          </a:ln>
          <a:effectLst/>
        </p:spPr>
      </p:cxnSp>
      <p:cxnSp>
        <p:nvCxnSpPr>
          <p:cNvPr id="557" name="Straight Connector 556"/>
          <p:cNvCxnSpPr/>
          <p:nvPr/>
        </p:nvCxnSpPr>
        <p:spPr>
          <a:xfrm flipH="1">
            <a:off x="7649002" y="2201445"/>
            <a:ext cx="226397" cy="132971"/>
          </a:xfrm>
          <a:prstGeom prst="line">
            <a:avLst/>
          </a:prstGeom>
          <a:noFill/>
          <a:ln w="6350" cap="flat" cmpd="sng" algn="ctr">
            <a:noFill/>
            <a:prstDash val="solid"/>
            <a:miter lim="800000"/>
          </a:ln>
          <a:effectLst/>
        </p:spPr>
      </p:cxnSp>
      <p:cxnSp>
        <p:nvCxnSpPr>
          <p:cNvPr id="558" name="Straight Connector 557"/>
          <p:cNvCxnSpPr/>
          <p:nvPr/>
        </p:nvCxnSpPr>
        <p:spPr>
          <a:xfrm>
            <a:off x="7649003" y="2074180"/>
            <a:ext cx="32" cy="263319"/>
          </a:xfrm>
          <a:prstGeom prst="line">
            <a:avLst/>
          </a:prstGeom>
          <a:noFill/>
          <a:ln w="6350" cap="flat" cmpd="sng" algn="ctr">
            <a:noFill/>
            <a:prstDash val="solid"/>
            <a:miter lim="800000"/>
          </a:ln>
          <a:effectLst/>
        </p:spPr>
      </p:cxnSp>
      <p:cxnSp>
        <p:nvCxnSpPr>
          <p:cNvPr id="559" name="Straight Connector 558"/>
          <p:cNvCxnSpPr/>
          <p:nvPr/>
        </p:nvCxnSpPr>
        <p:spPr>
          <a:xfrm flipV="1">
            <a:off x="7426237" y="2068474"/>
            <a:ext cx="226364" cy="127265"/>
          </a:xfrm>
          <a:prstGeom prst="line">
            <a:avLst/>
          </a:prstGeom>
          <a:noFill/>
          <a:ln w="6350" cap="flat" cmpd="sng" algn="ctr">
            <a:noFill/>
            <a:prstDash val="solid"/>
            <a:miter lim="800000"/>
          </a:ln>
          <a:effectLst/>
        </p:spPr>
      </p:cxnSp>
      <p:cxnSp>
        <p:nvCxnSpPr>
          <p:cNvPr id="560" name="Straight Connector 559"/>
          <p:cNvCxnSpPr/>
          <p:nvPr/>
        </p:nvCxnSpPr>
        <p:spPr>
          <a:xfrm flipV="1">
            <a:off x="7649002" y="1929796"/>
            <a:ext cx="226397" cy="144383"/>
          </a:xfrm>
          <a:prstGeom prst="line">
            <a:avLst/>
          </a:prstGeom>
          <a:noFill/>
          <a:ln w="6350" cap="flat" cmpd="sng" algn="ctr">
            <a:noFill/>
            <a:prstDash val="solid"/>
            <a:miter lim="800000"/>
          </a:ln>
          <a:effectLst/>
        </p:spPr>
      </p:cxnSp>
      <p:cxnSp>
        <p:nvCxnSpPr>
          <p:cNvPr id="561" name="Straight Connector 560"/>
          <p:cNvCxnSpPr/>
          <p:nvPr/>
        </p:nvCxnSpPr>
        <p:spPr>
          <a:xfrm>
            <a:off x="7429871" y="1959639"/>
            <a:ext cx="32" cy="263319"/>
          </a:xfrm>
          <a:prstGeom prst="line">
            <a:avLst/>
          </a:prstGeom>
          <a:noFill/>
          <a:ln w="6350" cap="flat" cmpd="sng" algn="ctr">
            <a:noFill/>
            <a:prstDash val="solid"/>
            <a:miter lim="800000"/>
          </a:ln>
          <a:effectLst/>
        </p:spPr>
      </p:cxnSp>
      <p:sp>
        <p:nvSpPr>
          <p:cNvPr id="562" name="Hexagon 561"/>
          <p:cNvSpPr/>
          <p:nvPr/>
        </p:nvSpPr>
        <p:spPr>
          <a:xfrm>
            <a:off x="7746703" y="182188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63" name="Hexagon 562"/>
          <p:cNvSpPr/>
          <p:nvPr/>
        </p:nvSpPr>
        <p:spPr>
          <a:xfrm>
            <a:off x="7973100" y="195039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64" name="Hexagon 563"/>
          <p:cNvSpPr/>
          <p:nvPr/>
        </p:nvSpPr>
        <p:spPr>
          <a:xfrm>
            <a:off x="7746703" y="208336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65" name="Hexagon 564"/>
          <p:cNvSpPr/>
          <p:nvPr/>
        </p:nvSpPr>
        <p:spPr>
          <a:xfrm>
            <a:off x="7973100" y="221187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66" name="Straight Connector 565"/>
          <p:cNvCxnSpPr/>
          <p:nvPr/>
        </p:nvCxnSpPr>
        <p:spPr>
          <a:xfrm>
            <a:off x="7881458" y="2204920"/>
            <a:ext cx="226397" cy="132971"/>
          </a:xfrm>
          <a:prstGeom prst="line">
            <a:avLst/>
          </a:prstGeom>
          <a:noFill/>
          <a:ln w="6350" cap="flat" cmpd="sng" algn="ctr">
            <a:noFill/>
            <a:prstDash val="solid"/>
            <a:miter lim="800000"/>
          </a:ln>
          <a:effectLst/>
        </p:spPr>
      </p:cxnSp>
      <p:cxnSp>
        <p:nvCxnSpPr>
          <p:cNvPr id="567" name="Straight Connector 566"/>
          <p:cNvCxnSpPr/>
          <p:nvPr/>
        </p:nvCxnSpPr>
        <p:spPr>
          <a:xfrm>
            <a:off x="7881458" y="1938977"/>
            <a:ext cx="226397" cy="132971"/>
          </a:xfrm>
          <a:prstGeom prst="line">
            <a:avLst/>
          </a:prstGeom>
          <a:noFill/>
          <a:ln w="6350" cap="flat" cmpd="sng" algn="ctr">
            <a:noFill/>
            <a:prstDash val="solid"/>
            <a:miter lim="800000"/>
          </a:ln>
          <a:effectLst/>
        </p:spPr>
      </p:cxnSp>
      <p:cxnSp>
        <p:nvCxnSpPr>
          <p:cNvPr id="568" name="Straight Connector 567"/>
          <p:cNvCxnSpPr/>
          <p:nvPr/>
        </p:nvCxnSpPr>
        <p:spPr>
          <a:xfrm>
            <a:off x="8104173" y="2066242"/>
            <a:ext cx="226397" cy="132971"/>
          </a:xfrm>
          <a:prstGeom prst="line">
            <a:avLst/>
          </a:prstGeom>
          <a:noFill/>
          <a:ln w="6350" cap="flat" cmpd="sng" algn="ctr">
            <a:noFill/>
            <a:prstDash val="solid"/>
            <a:miter lim="800000"/>
          </a:ln>
          <a:effectLst/>
        </p:spPr>
      </p:cxnSp>
      <p:cxnSp>
        <p:nvCxnSpPr>
          <p:cNvPr id="569" name="Straight Connector 568"/>
          <p:cNvCxnSpPr/>
          <p:nvPr/>
        </p:nvCxnSpPr>
        <p:spPr>
          <a:xfrm flipH="1">
            <a:off x="8104173" y="2204920"/>
            <a:ext cx="226397" cy="132971"/>
          </a:xfrm>
          <a:prstGeom prst="line">
            <a:avLst/>
          </a:prstGeom>
          <a:noFill/>
          <a:ln w="6350" cap="flat" cmpd="sng" algn="ctr">
            <a:noFill/>
            <a:prstDash val="solid"/>
            <a:miter lim="800000"/>
          </a:ln>
          <a:effectLst/>
        </p:spPr>
      </p:cxnSp>
      <p:cxnSp>
        <p:nvCxnSpPr>
          <p:cNvPr id="570" name="Straight Connector 569"/>
          <p:cNvCxnSpPr/>
          <p:nvPr/>
        </p:nvCxnSpPr>
        <p:spPr>
          <a:xfrm>
            <a:off x="8104174" y="2077655"/>
            <a:ext cx="32" cy="263319"/>
          </a:xfrm>
          <a:prstGeom prst="line">
            <a:avLst/>
          </a:prstGeom>
          <a:noFill/>
          <a:ln w="6350" cap="flat" cmpd="sng" algn="ctr">
            <a:noFill/>
            <a:prstDash val="solid"/>
            <a:miter lim="800000"/>
          </a:ln>
          <a:effectLst/>
        </p:spPr>
      </p:cxnSp>
      <p:cxnSp>
        <p:nvCxnSpPr>
          <p:cNvPr id="571" name="Straight Connector 570"/>
          <p:cNvCxnSpPr/>
          <p:nvPr/>
        </p:nvCxnSpPr>
        <p:spPr>
          <a:xfrm flipV="1">
            <a:off x="7877808" y="2071948"/>
            <a:ext cx="226364" cy="127265"/>
          </a:xfrm>
          <a:prstGeom prst="line">
            <a:avLst/>
          </a:prstGeom>
          <a:noFill/>
          <a:ln w="6350" cap="flat" cmpd="sng" algn="ctr">
            <a:noFill/>
            <a:prstDash val="solid"/>
            <a:miter lim="800000"/>
          </a:ln>
          <a:effectLst/>
        </p:spPr>
      </p:cxnSp>
      <p:cxnSp>
        <p:nvCxnSpPr>
          <p:cNvPr id="572" name="Straight Connector 571"/>
          <p:cNvCxnSpPr/>
          <p:nvPr/>
        </p:nvCxnSpPr>
        <p:spPr>
          <a:xfrm flipV="1">
            <a:off x="8104173" y="1933270"/>
            <a:ext cx="226397" cy="144383"/>
          </a:xfrm>
          <a:prstGeom prst="line">
            <a:avLst/>
          </a:prstGeom>
          <a:noFill/>
          <a:ln w="6350" cap="flat" cmpd="sng" algn="ctr">
            <a:noFill/>
            <a:prstDash val="solid"/>
            <a:miter lim="800000"/>
          </a:ln>
          <a:effectLst/>
        </p:spPr>
      </p:cxnSp>
      <p:cxnSp>
        <p:nvCxnSpPr>
          <p:cNvPr id="573" name="Straight Connector 572"/>
          <p:cNvCxnSpPr/>
          <p:nvPr/>
        </p:nvCxnSpPr>
        <p:spPr>
          <a:xfrm>
            <a:off x="7881442" y="1967573"/>
            <a:ext cx="32" cy="263319"/>
          </a:xfrm>
          <a:prstGeom prst="line">
            <a:avLst/>
          </a:prstGeom>
          <a:noFill/>
          <a:ln w="6350" cap="flat" cmpd="sng" algn="ctr">
            <a:noFill/>
            <a:prstDash val="solid"/>
            <a:miter lim="800000"/>
          </a:ln>
          <a:effectLst/>
        </p:spPr>
      </p:cxnSp>
      <p:sp>
        <p:nvSpPr>
          <p:cNvPr id="574" name="Hexagon 573"/>
          <p:cNvSpPr/>
          <p:nvPr/>
        </p:nvSpPr>
        <p:spPr>
          <a:xfrm>
            <a:off x="8196699" y="182188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5" name="Hexagon 574"/>
          <p:cNvSpPr/>
          <p:nvPr/>
        </p:nvSpPr>
        <p:spPr>
          <a:xfrm>
            <a:off x="8419497" y="195039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6" name="Hexagon 575"/>
          <p:cNvSpPr/>
          <p:nvPr/>
        </p:nvSpPr>
        <p:spPr>
          <a:xfrm>
            <a:off x="8196699" y="208336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7" name="Hexagon 576"/>
          <p:cNvSpPr/>
          <p:nvPr/>
        </p:nvSpPr>
        <p:spPr>
          <a:xfrm>
            <a:off x="8419497" y="221187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78" name="Straight Connector 577"/>
          <p:cNvCxnSpPr/>
          <p:nvPr/>
        </p:nvCxnSpPr>
        <p:spPr>
          <a:xfrm>
            <a:off x="8331455" y="2204920"/>
            <a:ext cx="226397" cy="132971"/>
          </a:xfrm>
          <a:prstGeom prst="line">
            <a:avLst/>
          </a:prstGeom>
          <a:noFill/>
          <a:ln w="6350" cap="flat" cmpd="sng" algn="ctr">
            <a:noFill/>
            <a:prstDash val="solid"/>
            <a:miter lim="800000"/>
          </a:ln>
          <a:effectLst/>
        </p:spPr>
      </p:cxnSp>
      <p:cxnSp>
        <p:nvCxnSpPr>
          <p:cNvPr id="579" name="Straight Connector 578"/>
          <p:cNvCxnSpPr/>
          <p:nvPr/>
        </p:nvCxnSpPr>
        <p:spPr>
          <a:xfrm>
            <a:off x="8331455" y="1938977"/>
            <a:ext cx="226397" cy="132971"/>
          </a:xfrm>
          <a:prstGeom prst="line">
            <a:avLst/>
          </a:prstGeom>
          <a:noFill/>
          <a:ln w="6350" cap="flat" cmpd="sng" algn="ctr">
            <a:noFill/>
            <a:prstDash val="solid"/>
            <a:miter lim="800000"/>
          </a:ln>
          <a:effectLst/>
        </p:spPr>
      </p:cxnSp>
      <p:cxnSp>
        <p:nvCxnSpPr>
          <p:cNvPr id="580" name="Straight Connector 579"/>
          <p:cNvCxnSpPr/>
          <p:nvPr/>
        </p:nvCxnSpPr>
        <p:spPr>
          <a:xfrm>
            <a:off x="8550569" y="2066242"/>
            <a:ext cx="226397" cy="132971"/>
          </a:xfrm>
          <a:prstGeom prst="line">
            <a:avLst/>
          </a:prstGeom>
          <a:noFill/>
          <a:ln w="6350" cap="flat" cmpd="sng" algn="ctr">
            <a:noFill/>
            <a:prstDash val="solid"/>
            <a:miter lim="800000"/>
          </a:ln>
          <a:effectLst/>
        </p:spPr>
      </p:cxnSp>
      <p:cxnSp>
        <p:nvCxnSpPr>
          <p:cNvPr id="581" name="Straight Connector 580"/>
          <p:cNvCxnSpPr/>
          <p:nvPr/>
        </p:nvCxnSpPr>
        <p:spPr>
          <a:xfrm flipH="1">
            <a:off x="8550569" y="2204920"/>
            <a:ext cx="226397" cy="132971"/>
          </a:xfrm>
          <a:prstGeom prst="line">
            <a:avLst/>
          </a:prstGeom>
          <a:noFill/>
          <a:ln w="6350" cap="flat" cmpd="sng" algn="ctr">
            <a:noFill/>
            <a:prstDash val="solid"/>
            <a:miter lim="800000"/>
          </a:ln>
          <a:effectLst/>
        </p:spPr>
      </p:cxnSp>
      <p:cxnSp>
        <p:nvCxnSpPr>
          <p:cNvPr id="582" name="Straight Connector 581"/>
          <p:cNvCxnSpPr/>
          <p:nvPr/>
        </p:nvCxnSpPr>
        <p:spPr>
          <a:xfrm>
            <a:off x="8550570" y="2077655"/>
            <a:ext cx="32" cy="263319"/>
          </a:xfrm>
          <a:prstGeom prst="line">
            <a:avLst/>
          </a:prstGeom>
          <a:noFill/>
          <a:ln w="6350" cap="flat" cmpd="sng" algn="ctr">
            <a:noFill/>
            <a:prstDash val="solid"/>
            <a:miter lim="800000"/>
          </a:ln>
          <a:effectLst/>
        </p:spPr>
      </p:cxnSp>
      <p:cxnSp>
        <p:nvCxnSpPr>
          <p:cNvPr id="583" name="Straight Connector 582"/>
          <p:cNvCxnSpPr/>
          <p:nvPr/>
        </p:nvCxnSpPr>
        <p:spPr>
          <a:xfrm flipV="1">
            <a:off x="8327805" y="2071948"/>
            <a:ext cx="226364" cy="127265"/>
          </a:xfrm>
          <a:prstGeom prst="line">
            <a:avLst/>
          </a:prstGeom>
          <a:noFill/>
          <a:ln w="6350" cap="flat" cmpd="sng" algn="ctr">
            <a:noFill/>
            <a:prstDash val="solid"/>
            <a:miter lim="800000"/>
          </a:ln>
          <a:effectLst/>
        </p:spPr>
      </p:cxnSp>
      <p:cxnSp>
        <p:nvCxnSpPr>
          <p:cNvPr id="584" name="Straight Connector 583"/>
          <p:cNvCxnSpPr/>
          <p:nvPr/>
        </p:nvCxnSpPr>
        <p:spPr>
          <a:xfrm flipV="1">
            <a:off x="8550569" y="1933270"/>
            <a:ext cx="226397" cy="144383"/>
          </a:xfrm>
          <a:prstGeom prst="line">
            <a:avLst/>
          </a:prstGeom>
          <a:noFill/>
          <a:ln w="6350" cap="flat" cmpd="sng" algn="ctr">
            <a:noFill/>
            <a:prstDash val="solid"/>
            <a:miter lim="800000"/>
          </a:ln>
          <a:effectLst/>
        </p:spPr>
      </p:cxnSp>
      <p:cxnSp>
        <p:nvCxnSpPr>
          <p:cNvPr id="585" name="Straight Connector 584"/>
          <p:cNvCxnSpPr/>
          <p:nvPr/>
        </p:nvCxnSpPr>
        <p:spPr>
          <a:xfrm>
            <a:off x="8331438" y="1963114"/>
            <a:ext cx="32" cy="263319"/>
          </a:xfrm>
          <a:prstGeom prst="line">
            <a:avLst/>
          </a:prstGeom>
          <a:noFill/>
          <a:ln w="6350" cap="flat" cmpd="sng" algn="ctr">
            <a:noFill/>
            <a:prstDash val="solid"/>
            <a:miter lim="800000"/>
          </a:ln>
          <a:effectLst/>
        </p:spPr>
      </p:cxnSp>
      <p:sp>
        <p:nvSpPr>
          <p:cNvPr id="586" name="Hexagon 585"/>
          <p:cNvSpPr/>
          <p:nvPr/>
        </p:nvSpPr>
        <p:spPr>
          <a:xfrm>
            <a:off x="8645533" y="182188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7" name="Hexagon 586"/>
          <p:cNvSpPr/>
          <p:nvPr/>
        </p:nvSpPr>
        <p:spPr>
          <a:xfrm>
            <a:off x="8868331" y="195039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8" name="Hexagon 587"/>
          <p:cNvSpPr/>
          <p:nvPr/>
        </p:nvSpPr>
        <p:spPr>
          <a:xfrm>
            <a:off x="8645533" y="208336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9" name="Hexagon 588"/>
          <p:cNvSpPr/>
          <p:nvPr/>
        </p:nvSpPr>
        <p:spPr>
          <a:xfrm>
            <a:off x="8868331" y="221187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90" name="Straight Connector 589"/>
          <p:cNvCxnSpPr/>
          <p:nvPr/>
        </p:nvCxnSpPr>
        <p:spPr>
          <a:xfrm>
            <a:off x="8780289" y="2204920"/>
            <a:ext cx="226397" cy="132971"/>
          </a:xfrm>
          <a:prstGeom prst="line">
            <a:avLst/>
          </a:prstGeom>
          <a:noFill/>
          <a:ln w="6350" cap="flat" cmpd="sng" algn="ctr">
            <a:noFill/>
            <a:prstDash val="solid"/>
            <a:miter lim="800000"/>
          </a:ln>
          <a:effectLst/>
        </p:spPr>
      </p:cxnSp>
      <p:cxnSp>
        <p:nvCxnSpPr>
          <p:cNvPr id="591" name="Straight Connector 590"/>
          <p:cNvCxnSpPr/>
          <p:nvPr/>
        </p:nvCxnSpPr>
        <p:spPr>
          <a:xfrm>
            <a:off x="8780289" y="1938977"/>
            <a:ext cx="226397" cy="132971"/>
          </a:xfrm>
          <a:prstGeom prst="line">
            <a:avLst/>
          </a:prstGeom>
          <a:noFill/>
          <a:ln w="6350" cap="flat" cmpd="sng" algn="ctr">
            <a:noFill/>
            <a:prstDash val="solid"/>
            <a:miter lim="800000"/>
          </a:ln>
          <a:effectLst/>
        </p:spPr>
      </p:cxnSp>
      <p:cxnSp>
        <p:nvCxnSpPr>
          <p:cNvPr id="592" name="Straight Connector 591"/>
          <p:cNvCxnSpPr/>
          <p:nvPr/>
        </p:nvCxnSpPr>
        <p:spPr>
          <a:xfrm>
            <a:off x="8987180" y="2066242"/>
            <a:ext cx="226397" cy="132971"/>
          </a:xfrm>
          <a:prstGeom prst="line">
            <a:avLst/>
          </a:prstGeom>
          <a:noFill/>
          <a:ln w="6350" cap="flat" cmpd="sng" algn="ctr">
            <a:noFill/>
            <a:prstDash val="solid"/>
            <a:miter lim="800000"/>
          </a:ln>
          <a:effectLst/>
        </p:spPr>
      </p:cxnSp>
      <p:cxnSp>
        <p:nvCxnSpPr>
          <p:cNvPr id="593" name="Straight Connector 592"/>
          <p:cNvCxnSpPr/>
          <p:nvPr/>
        </p:nvCxnSpPr>
        <p:spPr>
          <a:xfrm flipH="1">
            <a:off x="8987180" y="2204920"/>
            <a:ext cx="226397" cy="132971"/>
          </a:xfrm>
          <a:prstGeom prst="line">
            <a:avLst/>
          </a:prstGeom>
          <a:noFill/>
          <a:ln w="6350" cap="flat" cmpd="sng" algn="ctr">
            <a:noFill/>
            <a:prstDash val="solid"/>
            <a:miter lim="800000"/>
          </a:ln>
          <a:effectLst/>
        </p:spPr>
      </p:cxnSp>
      <p:cxnSp>
        <p:nvCxnSpPr>
          <p:cNvPr id="594" name="Straight Connector 593"/>
          <p:cNvCxnSpPr/>
          <p:nvPr/>
        </p:nvCxnSpPr>
        <p:spPr>
          <a:xfrm>
            <a:off x="8999404" y="2077655"/>
            <a:ext cx="32" cy="263319"/>
          </a:xfrm>
          <a:prstGeom prst="line">
            <a:avLst/>
          </a:prstGeom>
          <a:noFill/>
          <a:ln w="6350" cap="flat" cmpd="sng" algn="ctr">
            <a:noFill/>
            <a:prstDash val="solid"/>
            <a:miter lim="800000"/>
          </a:ln>
          <a:effectLst/>
        </p:spPr>
      </p:cxnSp>
      <p:cxnSp>
        <p:nvCxnSpPr>
          <p:cNvPr id="595" name="Straight Connector 594"/>
          <p:cNvCxnSpPr/>
          <p:nvPr/>
        </p:nvCxnSpPr>
        <p:spPr>
          <a:xfrm flipV="1">
            <a:off x="8776639" y="2071948"/>
            <a:ext cx="226364" cy="127265"/>
          </a:xfrm>
          <a:prstGeom prst="line">
            <a:avLst/>
          </a:prstGeom>
          <a:noFill/>
          <a:ln w="6350" cap="flat" cmpd="sng" algn="ctr">
            <a:noFill/>
            <a:prstDash val="solid"/>
            <a:miter lim="800000"/>
          </a:ln>
          <a:effectLst/>
        </p:spPr>
      </p:cxnSp>
      <p:cxnSp>
        <p:nvCxnSpPr>
          <p:cNvPr id="596" name="Straight Connector 595"/>
          <p:cNvCxnSpPr/>
          <p:nvPr/>
        </p:nvCxnSpPr>
        <p:spPr>
          <a:xfrm flipV="1">
            <a:off x="8987180" y="1933270"/>
            <a:ext cx="226397" cy="144383"/>
          </a:xfrm>
          <a:prstGeom prst="line">
            <a:avLst/>
          </a:prstGeom>
          <a:noFill/>
          <a:ln w="6350" cap="flat" cmpd="sng" algn="ctr">
            <a:noFill/>
            <a:prstDash val="solid"/>
            <a:miter lim="800000"/>
          </a:ln>
          <a:effectLst/>
        </p:spPr>
      </p:cxnSp>
      <p:cxnSp>
        <p:nvCxnSpPr>
          <p:cNvPr id="597" name="Straight Connector 596"/>
          <p:cNvCxnSpPr/>
          <p:nvPr/>
        </p:nvCxnSpPr>
        <p:spPr>
          <a:xfrm>
            <a:off x="8780272" y="1963114"/>
            <a:ext cx="32" cy="263319"/>
          </a:xfrm>
          <a:prstGeom prst="line">
            <a:avLst/>
          </a:prstGeom>
          <a:noFill/>
          <a:ln w="6350" cap="flat" cmpd="sng" algn="ctr">
            <a:noFill/>
            <a:prstDash val="solid"/>
            <a:miter lim="800000"/>
          </a:ln>
          <a:effectLst/>
        </p:spPr>
      </p:cxnSp>
      <p:sp>
        <p:nvSpPr>
          <p:cNvPr id="598" name="Hexagon 597"/>
          <p:cNvSpPr/>
          <p:nvPr/>
        </p:nvSpPr>
        <p:spPr>
          <a:xfrm>
            <a:off x="9089279" y="182188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99" name="Hexagon 598"/>
          <p:cNvSpPr/>
          <p:nvPr/>
        </p:nvSpPr>
        <p:spPr>
          <a:xfrm>
            <a:off x="9315677" y="195039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0" name="Hexagon 599"/>
          <p:cNvSpPr/>
          <p:nvPr/>
        </p:nvSpPr>
        <p:spPr>
          <a:xfrm>
            <a:off x="9089279" y="208336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1" name="Hexagon 600"/>
          <p:cNvSpPr/>
          <p:nvPr/>
        </p:nvSpPr>
        <p:spPr>
          <a:xfrm>
            <a:off x="9315677" y="221187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602" name="Straight Connector 601"/>
          <p:cNvCxnSpPr/>
          <p:nvPr/>
        </p:nvCxnSpPr>
        <p:spPr>
          <a:xfrm>
            <a:off x="9224035" y="2204920"/>
            <a:ext cx="226397" cy="132971"/>
          </a:xfrm>
          <a:prstGeom prst="line">
            <a:avLst/>
          </a:prstGeom>
          <a:noFill/>
          <a:ln w="6350" cap="flat" cmpd="sng" algn="ctr">
            <a:noFill/>
            <a:prstDash val="solid"/>
            <a:miter lim="800000"/>
          </a:ln>
          <a:effectLst/>
        </p:spPr>
      </p:cxnSp>
      <p:cxnSp>
        <p:nvCxnSpPr>
          <p:cNvPr id="603" name="Straight Connector 602"/>
          <p:cNvCxnSpPr/>
          <p:nvPr/>
        </p:nvCxnSpPr>
        <p:spPr>
          <a:xfrm>
            <a:off x="9224035" y="1938977"/>
            <a:ext cx="226397" cy="132971"/>
          </a:xfrm>
          <a:prstGeom prst="line">
            <a:avLst/>
          </a:prstGeom>
          <a:noFill/>
          <a:ln w="6350" cap="flat" cmpd="sng" algn="ctr">
            <a:noFill/>
            <a:prstDash val="solid"/>
            <a:miter lim="800000"/>
          </a:ln>
          <a:effectLst/>
        </p:spPr>
      </p:cxnSp>
      <p:cxnSp>
        <p:nvCxnSpPr>
          <p:cNvPr id="604" name="Straight Connector 603"/>
          <p:cNvCxnSpPr/>
          <p:nvPr/>
        </p:nvCxnSpPr>
        <p:spPr>
          <a:xfrm>
            <a:off x="9446749" y="2066242"/>
            <a:ext cx="226397" cy="132971"/>
          </a:xfrm>
          <a:prstGeom prst="line">
            <a:avLst/>
          </a:prstGeom>
          <a:noFill/>
          <a:ln w="6350" cap="flat" cmpd="sng" algn="ctr">
            <a:noFill/>
            <a:prstDash val="solid"/>
            <a:miter lim="800000"/>
          </a:ln>
          <a:effectLst/>
        </p:spPr>
      </p:cxnSp>
      <p:cxnSp>
        <p:nvCxnSpPr>
          <p:cNvPr id="605" name="Straight Connector 604"/>
          <p:cNvCxnSpPr/>
          <p:nvPr/>
        </p:nvCxnSpPr>
        <p:spPr>
          <a:xfrm flipH="1">
            <a:off x="9446749" y="2204920"/>
            <a:ext cx="226397" cy="132971"/>
          </a:xfrm>
          <a:prstGeom prst="line">
            <a:avLst/>
          </a:prstGeom>
          <a:noFill/>
          <a:ln w="6350" cap="flat" cmpd="sng" algn="ctr">
            <a:noFill/>
            <a:prstDash val="solid"/>
            <a:miter lim="800000"/>
          </a:ln>
          <a:effectLst/>
        </p:spPr>
      </p:cxnSp>
      <p:cxnSp>
        <p:nvCxnSpPr>
          <p:cNvPr id="606" name="Straight Connector 605"/>
          <p:cNvCxnSpPr/>
          <p:nvPr/>
        </p:nvCxnSpPr>
        <p:spPr>
          <a:xfrm>
            <a:off x="9446750" y="2077655"/>
            <a:ext cx="32" cy="263319"/>
          </a:xfrm>
          <a:prstGeom prst="line">
            <a:avLst/>
          </a:prstGeom>
          <a:noFill/>
          <a:ln w="6350" cap="flat" cmpd="sng" algn="ctr">
            <a:noFill/>
            <a:prstDash val="solid"/>
            <a:miter lim="800000"/>
          </a:ln>
          <a:effectLst/>
        </p:spPr>
      </p:cxnSp>
      <p:cxnSp>
        <p:nvCxnSpPr>
          <p:cNvPr id="607" name="Straight Connector 606"/>
          <p:cNvCxnSpPr/>
          <p:nvPr/>
        </p:nvCxnSpPr>
        <p:spPr>
          <a:xfrm flipV="1">
            <a:off x="9220385" y="2071948"/>
            <a:ext cx="226364" cy="127265"/>
          </a:xfrm>
          <a:prstGeom prst="line">
            <a:avLst/>
          </a:prstGeom>
          <a:noFill/>
          <a:ln w="6350" cap="flat" cmpd="sng" algn="ctr">
            <a:noFill/>
            <a:prstDash val="solid"/>
            <a:miter lim="800000"/>
          </a:ln>
          <a:effectLst/>
        </p:spPr>
      </p:cxnSp>
      <p:cxnSp>
        <p:nvCxnSpPr>
          <p:cNvPr id="608" name="Straight Connector 607"/>
          <p:cNvCxnSpPr/>
          <p:nvPr/>
        </p:nvCxnSpPr>
        <p:spPr>
          <a:xfrm flipV="1">
            <a:off x="9446749" y="1933270"/>
            <a:ext cx="226397" cy="144383"/>
          </a:xfrm>
          <a:prstGeom prst="line">
            <a:avLst/>
          </a:prstGeom>
          <a:noFill/>
          <a:ln w="6350" cap="flat" cmpd="sng" algn="ctr">
            <a:noFill/>
            <a:prstDash val="solid"/>
            <a:miter lim="800000"/>
          </a:ln>
          <a:effectLst/>
        </p:spPr>
      </p:cxnSp>
      <p:cxnSp>
        <p:nvCxnSpPr>
          <p:cNvPr id="609" name="Straight Connector 608"/>
          <p:cNvCxnSpPr/>
          <p:nvPr/>
        </p:nvCxnSpPr>
        <p:spPr>
          <a:xfrm>
            <a:off x="9224018" y="1963114"/>
            <a:ext cx="32" cy="263319"/>
          </a:xfrm>
          <a:prstGeom prst="line">
            <a:avLst/>
          </a:prstGeom>
          <a:noFill/>
          <a:ln w="6350" cap="flat" cmpd="sng" algn="ctr">
            <a:noFill/>
            <a:prstDash val="solid"/>
            <a:miter lim="800000"/>
          </a:ln>
          <a:effectLst/>
        </p:spPr>
      </p:cxnSp>
      <p:sp>
        <p:nvSpPr>
          <p:cNvPr id="610" name="Hexagon 609"/>
          <p:cNvSpPr/>
          <p:nvPr/>
        </p:nvSpPr>
        <p:spPr>
          <a:xfrm>
            <a:off x="9539276" y="182188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1" name="Hexagon 610"/>
          <p:cNvSpPr/>
          <p:nvPr/>
        </p:nvSpPr>
        <p:spPr>
          <a:xfrm>
            <a:off x="9765673" y="195039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2" name="Hexagon 611"/>
          <p:cNvSpPr/>
          <p:nvPr/>
        </p:nvSpPr>
        <p:spPr>
          <a:xfrm>
            <a:off x="9539276" y="208336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3" name="Hexagon 612"/>
          <p:cNvSpPr/>
          <p:nvPr/>
        </p:nvSpPr>
        <p:spPr>
          <a:xfrm>
            <a:off x="9765673" y="221187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614" name="Straight Connector 613"/>
          <p:cNvCxnSpPr/>
          <p:nvPr/>
        </p:nvCxnSpPr>
        <p:spPr>
          <a:xfrm>
            <a:off x="9674032" y="2204920"/>
            <a:ext cx="226397" cy="132971"/>
          </a:xfrm>
          <a:prstGeom prst="line">
            <a:avLst/>
          </a:prstGeom>
          <a:noFill/>
          <a:ln w="6350" cap="flat" cmpd="sng" algn="ctr">
            <a:noFill/>
            <a:prstDash val="solid"/>
            <a:miter lim="800000"/>
          </a:ln>
          <a:effectLst/>
        </p:spPr>
      </p:cxnSp>
      <p:cxnSp>
        <p:nvCxnSpPr>
          <p:cNvPr id="615" name="Straight Connector 614"/>
          <p:cNvCxnSpPr/>
          <p:nvPr/>
        </p:nvCxnSpPr>
        <p:spPr>
          <a:xfrm>
            <a:off x="9674032" y="1938977"/>
            <a:ext cx="226397" cy="132971"/>
          </a:xfrm>
          <a:prstGeom prst="line">
            <a:avLst/>
          </a:prstGeom>
          <a:noFill/>
          <a:ln w="6350" cap="flat" cmpd="sng" algn="ctr">
            <a:noFill/>
            <a:prstDash val="solid"/>
            <a:miter lim="800000"/>
          </a:ln>
          <a:effectLst/>
        </p:spPr>
      </p:cxnSp>
      <p:cxnSp>
        <p:nvCxnSpPr>
          <p:cNvPr id="616" name="Straight Connector 615"/>
          <p:cNvCxnSpPr/>
          <p:nvPr/>
        </p:nvCxnSpPr>
        <p:spPr>
          <a:xfrm>
            <a:off x="9896746" y="2066242"/>
            <a:ext cx="226397" cy="132971"/>
          </a:xfrm>
          <a:prstGeom prst="line">
            <a:avLst/>
          </a:prstGeom>
          <a:noFill/>
          <a:ln w="6350" cap="flat" cmpd="sng" algn="ctr">
            <a:noFill/>
            <a:prstDash val="solid"/>
            <a:miter lim="800000"/>
          </a:ln>
          <a:effectLst/>
        </p:spPr>
      </p:cxnSp>
      <p:cxnSp>
        <p:nvCxnSpPr>
          <p:cNvPr id="617" name="Straight Connector 616"/>
          <p:cNvCxnSpPr/>
          <p:nvPr/>
        </p:nvCxnSpPr>
        <p:spPr>
          <a:xfrm flipH="1">
            <a:off x="9896746" y="2204920"/>
            <a:ext cx="226397" cy="132971"/>
          </a:xfrm>
          <a:prstGeom prst="line">
            <a:avLst/>
          </a:prstGeom>
          <a:noFill/>
          <a:ln w="6350" cap="flat" cmpd="sng" algn="ctr">
            <a:noFill/>
            <a:prstDash val="solid"/>
            <a:miter lim="800000"/>
          </a:ln>
          <a:effectLst/>
        </p:spPr>
      </p:cxnSp>
      <p:cxnSp>
        <p:nvCxnSpPr>
          <p:cNvPr id="618" name="Straight Connector 617"/>
          <p:cNvCxnSpPr/>
          <p:nvPr/>
        </p:nvCxnSpPr>
        <p:spPr>
          <a:xfrm>
            <a:off x="9896747" y="2077655"/>
            <a:ext cx="32" cy="263319"/>
          </a:xfrm>
          <a:prstGeom prst="line">
            <a:avLst/>
          </a:prstGeom>
          <a:noFill/>
          <a:ln w="6350" cap="flat" cmpd="sng" algn="ctr">
            <a:noFill/>
            <a:prstDash val="solid"/>
            <a:miter lim="800000"/>
          </a:ln>
          <a:effectLst/>
        </p:spPr>
      </p:cxnSp>
      <p:cxnSp>
        <p:nvCxnSpPr>
          <p:cNvPr id="619" name="Straight Connector 618"/>
          <p:cNvCxnSpPr/>
          <p:nvPr/>
        </p:nvCxnSpPr>
        <p:spPr>
          <a:xfrm flipV="1">
            <a:off x="9670382" y="2071948"/>
            <a:ext cx="226364" cy="127265"/>
          </a:xfrm>
          <a:prstGeom prst="line">
            <a:avLst/>
          </a:prstGeom>
          <a:noFill/>
          <a:ln w="6350" cap="flat" cmpd="sng" algn="ctr">
            <a:noFill/>
            <a:prstDash val="solid"/>
            <a:miter lim="800000"/>
          </a:ln>
          <a:effectLst/>
        </p:spPr>
      </p:cxnSp>
      <p:cxnSp>
        <p:nvCxnSpPr>
          <p:cNvPr id="620" name="Straight Connector 619"/>
          <p:cNvCxnSpPr/>
          <p:nvPr/>
        </p:nvCxnSpPr>
        <p:spPr>
          <a:xfrm flipV="1">
            <a:off x="9896746" y="1933270"/>
            <a:ext cx="226397" cy="144383"/>
          </a:xfrm>
          <a:prstGeom prst="line">
            <a:avLst/>
          </a:prstGeom>
          <a:noFill/>
          <a:ln w="6350" cap="flat" cmpd="sng" algn="ctr">
            <a:noFill/>
            <a:prstDash val="solid"/>
            <a:miter lim="800000"/>
          </a:ln>
          <a:effectLst/>
        </p:spPr>
      </p:cxnSp>
      <p:cxnSp>
        <p:nvCxnSpPr>
          <p:cNvPr id="621" name="Straight Connector 620"/>
          <p:cNvCxnSpPr/>
          <p:nvPr/>
        </p:nvCxnSpPr>
        <p:spPr>
          <a:xfrm>
            <a:off x="9674015" y="1967573"/>
            <a:ext cx="32" cy="263319"/>
          </a:xfrm>
          <a:prstGeom prst="line">
            <a:avLst/>
          </a:prstGeom>
          <a:noFill/>
          <a:ln w="6350" cap="flat" cmpd="sng" algn="ctr">
            <a:noFill/>
            <a:prstDash val="solid"/>
            <a:miter lim="800000"/>
          </a:ln>
          <a:effectLst/>
        </p:spPr>
      </p:cxnSp>
      <p:sp>
        <p:nvSpPr>
          <p:cNvPr id="622" name="Hexagon 621"/>
          <p:cNvSpPr/>
          <p:nvPr/>
        </p:nvSpPr>
        <p:spPr>
          <a:xfrm>
            <a:off x="9993347" y="182188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3" name="Hexagon 622"/>
          <p:cNvSpPr/>
          <p:nvPr/>
        </p:nvSpPr>
        <p:spPr>
          <a:xfrm>
            <a:off x="10219744" y="195039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4" name="Hexagon 623"/>
          <p:cNvSpPr/>
          <p:nvPr/>
        </p:nvSpPr>
        <p:spPr>
          <a:xfrm>
            <a:off x="9993347" y="208336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5" name="Hexagon 624"/>
          <p:cNvSpPr/>
          <p:nvPr/>
        </p:nvSpPr>
        <p:spPr>
          <a:xfrm>
            <a:off x="10219744" y="221187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626" name="Straight Connector 625"/>
          <p:cNvCxnSpPr/>
          <p:nvPr/>
        </p:nvCxnSpPr>
        <p:spPr>
          <a:xfrm>
            <a:off x="10128103" y="2204920"/>
            <a:ext cx="226397" cy="132971"/>
          </a:xfrm>
          <a:prstGeom prst="line">
            <a:avLst/>
          </a:prstGeom>
          <a:noFill/>
          <a:ln w="6350" cap="flat" cmpd="sng" algn="ctr">
            <a:noFill/>
            <a:prstDash val="solid"/>
            <a:miter lim="800000"/>
          </a:ln>
          <a:effectLst/>
        </p:spPr>
      </p:cxnSp>
      <p:cxnSp>
        <p:nvCxnSpPr>
          <p:cNvPr id="627" name="Straight Connector 626"/>
          <p:cNvCxnSpPr/>
          <p:nvPr/>
        </p:nvCxnSpPr>
        <p:spPr>
          <a:xfrm>
            <a:off x="10128103" y="1938977"/>
            <a:ext cx="226397" cy="132971"/>
          </a:xfrm>
          <a:prstGeom prst="line">
            <a:avLst/>
          </a:prstGeom>
          <a:noFill/>
          <a:ln w="6350" cap="flat" cmpd="sng" algn="ctr">
            <a:noFill/>
            <a:prstDash val="solid"/>
            <a:miter lim="800000"/>
          </a:ln>
          <a:effectLst/>
        </p:spPr>
      </p:cxnSp>
      <p:cxnSp>
        <p:nvCxnSpPr>
          <p:cNvPr id="628" name="Straight Connector 627"/>
          <p:cNvCxnSpPr/>
          <p:nvPr/>
        </p:nvCxnSpPr>
        <p:spPr>
          <a:xfrm>
            <a:off x="10350817" y="2066242"/>
            <a:ext cx="226397" cy="132971"/>
          </a:xfrm>
          <a:prstGeom prst="line">
            <a:avLst/>
          </a:prstGeom>
          <a:noFill/>
          <a:ln w="6350" cap="flat" cmpd="sng" algn="ctr">
            <a:noFill/>
            <a:prstDash val="solid"/>
            <a:miter lim="800000"/>
          </a:ln>
          <a:effectLst/>
        </p:spPr>
      </p:cxnSp>
      <p:cxnSp>
        <p:nvCxnSpPr>
          <p:cNvPr id="629" name="Straight Connector 628"/>
          <p:cNvCxnSpPr/>
          <p:nvPr/>
        </p:nvCxnSpPr>
        <p:spPr>
          <a:xfrm flipH="1">
            <a:off x="10350817" y="2204920"/>
            <a:ext cx="226397" cy="132971"/>
          </a:xfrm>
          <a:prstGeom prst="line">
            <a:avLst/>
          </a:prstGeom>
          <a:noFill/>
          <a:ln w="6350" cap="flat" cmpd="sng" algn="ctr">
            <a:noFill/>
            <a:prstDash val="solid"/>
            <a:miter lim="800000"/>
          </a:ln>
          <a:effectLst/>
        </p:spPr>
      </p:cxnSp>
      <p:cxnSp>
        <p:nvCxnSpPr>
          <p:cNvPr id="630" name="Straight Connector 629"/>
          <p:cNvCxnSpPr/>
          <p:nvPr/>
        </p:nvCxnSpPr>
        <p:spPr>
          <a:xfrm>
            <a:off x="10350818" y="2077655"/>
            <a:ext cx="32" cy="263319"/>
          </a:xfrm>
          <a:prstGeom prst="line">
            <a:avLst/>
          </a:prstGeom>
          <a:noFill/>
          <a:ln w="6350" cap="flat" cmpd="sng" algn="ctr">
            <a:noFill/>
            <a:prstDash val="solid"/>
            <a:miter lim="800000"/>
          </a:ln>
          <a:effectLst/>
        </p:spPr>
      </p:cxnSp>
      <p:cxnSp>
        <p:nvCxnSpPr>
          <p:cNvPr id="631" name="Straight Connector 630"/>
          <p:cNvCxnSpPr/>
          <p:nvPr/>
        </p:nvCxnSpPr>
        <p:spPr>
          <a:xfrm flipV="1">
            <a:off x="10124453" y="2071948"/>
            <a:ext cx="226364" cy="127265"/>
          </a:xfrm>
          <a:prstGeom prst="line">
            <a:avLst/>
          </a:prstGeom>
          <a:noFill/>
          <a:ln w="6350" cap="flat" cmpd="sng" algn="ctr">
            <a:noFill/>
            <a:prstDash val="solid"/>
            <a:miter lim="800000"/>
          </a:ln>
          <a:effectLst/>
        </p:spPr>
      </p:cxnSp>
      <p:cxnSp>
        <p:nvCxnSpPr>
          <p:cNvPr id="632" name="Straight Connector 631"/>
          <p:cNvCxnSpPr/>
          <p:nvPr/>
        </p:nvCxnSpPr>
        <p:spPr>
          <a:xfrm flipV="1">
            <a:off x="10350817" y="1933270"/>
            <a:ext cx="226397" cy="144383"/>
          </a:xfrm>
          <a:prstGeom prst="line">
            <a:avLst/>
          </a:prstGeom>
          <a:noFill/>
          <a:ln w="6350" cap="flat" cmpd="sng" algn="ctr">
            <a:noFill/>
            <a:prstDash val="solid"/>
            <a:miter lim="800000"/>
          </a:ln>
          <a:effectLst/>
        </p:spPr>
      </p:cxnSp>
      <p:cxnSp>
        <p:nvCxnSpPr>
          <p:cNvPr id="633" name="Straight Connector 632"/>
          <p:cNvCxnSpPr/>
          <p:nvPr/>
        </p:nvCxnSpPr>
        <p:spPr>
          <a:xfrm>
            <a:off x="10128086" y="1967573"/>
            <a:ext cx="32" cy="263319"/>
          </a:xfrm>
          <a:prstGeom prst="line">
            <a:avLst/>
          </a:prstGeom>
          <a:noFill/>
          <a:ln w="6350" cap="flat" cmpd="sng" algn="ctr">
            <a:noFill/>
            <a:prstDash val="solid"/>
            <a:miter lim="800000"/>
          </a:ln>
          <a:effectLst/>
        </p:spPr>
      </p:cxnSp>
      <p:sp>
        <p:nvSpPr>
          <p:cNvPr id="634" name="Hexagon 633"/>
          <p:cNvSpPr/>
          <p:nvPr/>
        </p:nvSpPr>
        <p:spPr>
          <a:xfrm>
            <a:off x="10445781" y="182188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35" name="Hexagon 634"/>
          <p:cNvSpPr/>
          <p:nvPr/>
        </p:nvSpPr>
        <p:spPr>
          <a:xfrm>
            <a:off x="10672178" y="195039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36" name="Hexagon 635"/>
          <p:cNvSpPr/>
          <p:nvPr/>
        </p:nvSpPr>
        <p:spPr>
          <a:xfrm>
            <a:off x="10445781" y="208336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37" name="Hexagon 636"/>
          <p:cNvSpPr/>
          <p:nvPr/>
        </p:nvSpPr>
        <p:spPr>
          <a:xfrm>
            <a:off x="10672178" y="221187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638" name="Straight Connector 637"/>
          <p:cNvCxnSpPr/>
          <p:nvPr/>
        </p:nvCxnSpPr>
        <p:spPr>
          <a:xfrm>
            <a:off x="10580536" y="2204920"/>
            <a:ext cx="226397" cy="132971"/>
          </a:xfrm>
          <a:prstGeom prst="line">
            <a:avLst/>
          </a:prstGeom>
          <a:noFill/>
          <a:ln w="6350" cap="flat" cmpd="sng" algn="ctr">
            <a:noFill/>
            <a:prstDash val="solid"/>
            <a:miter lim="800000"/>
          </a:ln>
          <a:effectLst/>
        </p:spPr>
      </p:cxnSp>
      <p:cxnSp>
        <p:nvCxnSpPr>
          <p:cNvPr id="639" name="Straight Connector 638"/>
          <p:cNvCxnSpPr/>
          <p:nvPr/>
        </p:nvCxnSpPr>
        <p:spPr>
          <a:xfrm>
            <a:off x="10580536" y="1938977"/>
            <a:ext cx="226397" cy="132971"/>
          </a:xfrm>
          <a:prstGeom prst="line">
            <a:avLst/>
          </a:prstGeom>
          <a:noFill/>
          <a:ln w="6350" cap="flat" cmpd="sng" algn="ctr">
            <a:noFill/>
            <a:prstDash val="solid"/>
            <a:miter lim="800000"/>
          </a:ln>
          <a:effectLst/>
        </p:spPr>
      </p:cxnSp>
      <p:cxnSp>
        <p:nvCxnSpPr>
          <p:cNvPr id="640" name="Straight Connector 639"/>
          <p:cNvCxnSpPr/>
          <p:nvPr/>
        </p:nvCxnSpPr>
        <p:spPr>
          <a:xfrm>
            <a:off x="10803250" y="2066242"/>
            <a:ext cx="226397" cy="132971"/>
          </a:xfrm>
          <a:prstGeom prst="line">
            <a:avLst/>
          </a:prstGeom>
          <a:noFill/>
          <a:ln w="6350" cap="flat" cmpd="sng" algn="ctr">
            <a:noFill/>
            <a:prstDash val="solid"/>
            <a:miter lim="800000"/>
          </a:ln>
          <a:effectLst/>
        </p:spPr>
      </p:cxnSp>
      <p:cxnSp>
        <p:nvCxnSpPr>
          <p:cNvPr id="641" name="Straight Connector 640"/>
          <p:cNvCxnSpPr/>
          <p:nvPr/>
        </p:nvCxnSpPr>
        <p:spPr>
          <a:xfrm flipH="1">
            <a:off x="10803250" y="2204920"/>
            <a:ext cx="226397" cy="132971"/>
          </a:xfrm>
          <a:prstGeom prst="line">
            <a:avLst/>
          </a:prstGeom>
          <a:noFill/>
          <a:ln w="6350" cap="flat" cmpd="sng" algn="ctr">
            <a:noFill/>
            <a:prstDash val="solid"/>
            <a:miter lim="800000"/>
          </a:ln>
          <a:effectLst/>
        </p:spPr>
      </p:cxnSp>
      <p:cxnSp>
        <p:nvCxnSpPr>
          <p:cNvPr id="642" name="Straight Connector 641"/>
          <p:cNvCxnSpPr/>
          <p:nvPr/>
        </p:nvCxnSpPr>
        <p:spPr>
          <a:xfrm>
            <a:off x="10803251" y="2077655"/>
            <a:ext cx="32" cy="263319"/>
          </a:xfrm>
          <a:prstGeom prst="line">
            <a:avLst/>
          </a:prstGeom>
          <a:noFill/>
          <a:ln w="6350" cap="flat" cmpd="sng" algn="ctr">
            <a:noFill/>
            <a:prstDash val="solid"/>
            <a:miter lim="800000"/>
          </a:ln>
          <a:effectLst/>
        </p:spPr>
      </p:cxnSp>
      <p:cxnSp>
        <p:nvCxnSpPr>
          <p:cNvPr id="643" name="Straight Connector 642"/>
          <p:cNvCxnSpPr/>
          <p:nvPr/>
        </p:nvCxnSpPr>
        <p:spPr>
          <a:xfrm flipV="1">
            <a:off x="10576886" y="2071948"/>
            <a:ext cx="226364" cy="127265"/>
          </a:xfrm>
          <a:prstGeom prst="line">
            <a:avLst/>
          </a:prstGeom>
          <a:noFill/>
          <a:ln w="6350" cap="flat" cmpd="sng" algn="ctr">
            <a:noFill/>
            <a:prstDash val="solid"/>
            <a:miter lim="800000"/>
          </a:ln>
          <a:effectLst/>
        </p:spPr>
      </p:cxnSp>
      <p:cxnSp>
        <p:nvCxnSpPr>
          <p:cNvPr id="644" name="Straight Connector 643"/>
          <p:cNvCxnSpPr/>
          <p:nvPr/>
        </p:nvCxnSpPr>
        <p:spPr>
          <a:xfrm flipV="1">
            <a:off x="10803250" y="1933270"/>
            <a:ext cx="226397" cy="144383"/>
          </a:xfrm>
          <a:prstGeom prst="line">
            <a:avLst/>
          </a:prstGeom>
          <a:noFill/>
          <a:ln w="6350" cap="flat" cmpd="sng" algn="ctr">
            <a:noFill/>
            <a:prstDash val="solid"/>
            <a:miter lim="800000"/>
          </a:ln>
          <a:effectLst/>
        </p:spPr>
      </p:cxnSp>
      <p:cxnSp>
        <p:nvCxnSpPr>
          <p:cNvPr id="645" name="Straight Connector 644"/>
          <p:cNvCxnSpPr/>
          <p:nvPr/>
        </p:nvCxnSpPr>
        <p:spPr>
          <a:xfrm>
            <a:off x="10580520" y="1963114"/>
            <a:ext cx="32" cy="263319"/>
          </a:xfrm>
          <a:prstGeom prst="line">
            <a:avLst/>
          </a:prstGeom>
          <a:noFill/>
          <a:ln w="6350" cap="flat" cmpd="sng" algn="ctr">
            <a:noFill/>
            <a:prstDash val="solid"/>
            <a:miter lim="800000"/>
          </a:ln>
          <a:effectLst/>
        </p:spPr>
      </p:cxnSp>
      <p:sp>
        <p:nvSpPr>
          <p:cNvPr id="646" name="Hexagon 645"/>
          <p:cNvSpPr/>
          <p:nvPr/>
        </p:nvSpPr>
        <p:spPr>
          <a:xfrm>
            <a:off x="10895777" y="182188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47" name="Hexagon 646"/>
          <p:cNvSpPr/>
          <p:nvPr/>
        </p:nvSpPr>
        <p:spPr>
          <a:xfrm>
            <a:off x="11122175" y="195039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48" name="Hexagon 647"/>
          <p:cNvSpPr/>
          <p:nvPr/>
        </p:nvSpPr>
        <p:spPr>
          <a:xfrm>
            <a:off x="10895777" y="2083362"/>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49" name="Hexagon 648"/>
          <p:cNvSpPr/>
          <p:nvPr/>
        </p:nvSpPr>
        <p:spPr>
          <a:xfrm>
            <a:off x="11122175" y="221187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650" name="Straight Connector 649"/>
          <p:cNvCxnSpPr/>
          <p:nvPr/>
        </p:nvCxnSpPr>
        <p:spPr>
          <a:xfrm>
            <a:off x="11030533" y="2204920"/>
            <a:ext cx="226397" cy="132971"/>
          </a:xfrm>
          <a:prstGeom prst="line">
            <a:avLst/>
          </a:prstGeom>
          <a:noFill/>
          <a:ln w="6350" cap="flat" cmpd="sng" algn="ctr">
            <a:noFill/>
            <a:prstDash val="solid"/>
            <a:miter lim="800000"/>
          </a:ln>
          <a:effectLst/>
        </p:spPr>
      </p:cxnSp>
      <p:cxnSp>
        <p:nvCxnSpPr>
          <p:cNvPr id="651" name="Straight Connector 650"/>
          <p:cNvCxnSpPr/>
          <p:nvPr/>
        </p:nvCxnSpPr>
        <p:spPr>
          <a:xfrm>
            <a:off x="11030533" y="1938977"/>
            <a:ext cx="226397" cy="132971"/>
          </a:xfrm>
          <a:prstGeom prst="line">
            <a:avLst/>
          </a:prstGeom>
          <a:noFill/>
          <a:ln w="6350" cap="flat" cmpd="sng" algn="ctr">
            <a:noFill/>
            <a:prstDash val="solid"/>
            <a:miter lim="800000"/>
          </a:ln>
          <a:effectLst/>
        </p:spPr>
      </p:cxnSp>
      <p:cxnSp>
        <p:nvCxnSpPr>
          <p:cNvPr id="652" name="Straight Connector 651"/>
          <p:cNvCxnSpPr/>
          <p:nvPr/>
        </p:nvCxnSpPr>
        <p:spPr>
          <a:xfrm>
            <a:off x="11253248" y="2077655"/>
            <a:ext cx="32" cy="263319"/>
          </a:xfrm>
          <a:prstGeom prst="line">
            <a:avLst/>
          </a:prstGeom>
          <a:noFill/>
          <a:ln w="6350" cap="flat" cmpd="sng" algn="ctr">
            <a:noFill/>
            <a:prstDash val="solid"/>
            <a:miter lim="800000"/>
          </a:ln>
          <a:effectLst/>
        </p:spPr>
      </p:cxnSp>
      <p:cxnSp>
        <p:nvCxnSpPr>
          <p:cNvPr id="653" name="Straight Connector 652"/>
          <p:cNvCxnSpPr/>
          <p:nvPr/>
        </p:nvCxnSpPr>
        <p:spPr>
          <a:xfrm flipV="1">
            <a:off x="11026883" y="2071948"/>
            <a:ext cx="226364" cy="127265"/>
          </a:xfrm>
          <a:prstGeom prst="line">
            <a:avLst/>
          </a:prstGeom>
          <a:noFill/>
          <a:ln w="6350" cap="flat" cmpd="sng" algn="ctr">
            <a:noFill/>
            <a:prstDash val="solid"/>
            <a:miter lim="800000"/>
          </a:ln>
          <a:effectLst/>
        </p:spPr>
      </p:cxnSp>
      <p:cxnSp>
        <p:nvCxnSpPr>
          <p:cNvPr id="654" name="Straight Connector 653"/>
          <p:cNvCxnSpPr/>
          <p:nvPr/>
        </p:nvCxnSpPr>
        <p:spPr>
          <a:xfrm>
            <a:off x="11030516" y="1963114"/>
            <a:ext cx="32" cy="263319"/>
          </a:xfrm>
          <a:prstGeom prst="line">
            <a:avLst/>
          </a:prstGeom>
          <a:noFill/>
          <a:ln w="6350" cap="flat" cmpd="sng" algn="ctr">
            <a:noFill/>
            <a:prstDash val="solid"/>
            <a:miter lim="800000"/>
          </a:ln>
          <a:effectLst/>
        </p:spPr>
      </p:cxnSp>
      <p:sp>
        <p:nvSpPr>
          <p:cNvPr id="655" name="Hexagon 654"/>
          <p:cNvSpPr/>
          <p:nvPr/>
        </p:nvSpPr>
        <p:spPr>
          <a:xfrm>
            <a:off x="523385" y="2372338"/>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56" name="Hexagon 655"/>
          <p:cNvSpPr/>
          <p:nvPr/>
        </p:nvSpPr>
        <p:spPr>
          <a:xfrm>
            <a:off x="973382" y="2372338"/>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57" name="Hexagon 656"/>
          <p:cNvSpPr/>
          <p:nvPr/>
        </p:nvSpPr>
        <p:spPr>
          <a:xfrm>
            <a:off x="1425816" y="2372338"/>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58" name="Hexagon 657"/>
          <p:cNvSpPr/>
          <p:nvPr/>
        </p:nvSpPr>
        <p:spPr>
          <a:xfrm>
            <a:off x="1875812" y="2372338"/>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59" name="Hexagon 658"/>
          <p:cNvSpPr/>
          <p:nvPr/>
        </p:nvSpPr>
        <p:spPr>
          <a:xfrm>
            <a:off x="2329409" y="2372338"/>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60" name="Hexagon 659"/>
          <p:cNvSpPr/>
          <p:nvPr/>
        </p:nvSpPr>
        <p:spPr>
          <a:xfrm>
            <a:off x="2775806" y="2372338"/>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61" name="Hexagon 660"/>
          <p:cNvSpPr/>
          <p:nvPr/>
        </p:nvSpPr>
        <p:spPr>
          <a:xfrm>
            <a:off x="3224640" y="2372338"/>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62" name="Hexagon 661"/>
          <p:cNvSpPr/>
          <p:nvPr/>
        </p:nvSpPr>
        <p:spPr>
          <a:xfrm>
            <a:off x="3683448" y="2372338"/>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63" name="Hexagon 662"/>
          <p:cNvSpPr/>
          <p:nvPr/>
        </p:nvSpPr>
        <p:spPr>
          <a:xfrm>
            <a:off x="4136226" y="2373633"/>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64" name="Hexagon 663"/>
          <p:cNvSpPr/>
          <p:nvPr/>
        </p:nvSpPr>
        <p:spPr>
          <a:xfrm>
            <a:off x="4586223" y="2373633"/>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65" name="Hexagon 664"/>
          <p:cNvSpPr/>
          <p:nvPr/>
        </p:nvSpPr>
        <p:spPr>
          <a:xfrm>
            <a:off x="5038657" y="2373633"/>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66" name="Hexagon 665"/>
          <p:cNvSpPr/>
          <p:nvPr/>
        </p:nvSpPr>
        <p:spPr>
          <a:xfrm>
            <a:off x="5488653" y="2373633"/>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67" name="Hexagon 666"/>
          <p:cNvSpPr/>
          <p:nvPr/>
        </p:nvSpPr>
        <p:spPr>
          <a:xfrm>
            <a:off x="5938650" y="2373633"/>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68" name="Hexagon 667"/>
          <p:cNvSpPr/>
          <p:nvPr/>
        </p:nvSpPr>
        <p:spPr>
          <a:xfrm>
            <a:off x="6391484" y="2373633"/>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69" name="Hexagon 668"/>
          <p:cNvSpPr/>
          <p:nvPr/>
        </p:nvSpPr>
        <p:spPr>
          <a:xfrm>
            <a:off x="6843918" y="2373633"/>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70" name="Hexagon 669"/>
          <p:cNvSpPr/>
          <p:nvPr/>
        </p:nvSpPr>
        <p:spPr>
          <a:xfrm>
            <a:off x="7293914" y="2373633"/>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71" name="Hexagon 670"/>
          <p:cNvSpPr/>
          <p:nvPr/>
        </p:nvSpPr>
        <p:spPr>
          <a:xfrm>
            <a:off x="7749085" y="2377107"/>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72" name="Hexagon 671"/>
          <p:cNvSpPr/>
          <p:nvPr/>
        </p:nvSpPr>
        <p:spPr>
          <a:xfrm>
            <a:off x="8199544" y="2377107"/>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73" name="Hexagon 672"/>
          <p:cNvSpPr/>
          <p:nvPr/>
        </p:nvSpPr>
        <p:spPr>
          <a:xfrm>
            <a:off x="8644016" y="2377107"/>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74" name="Hexagon 673"/>
          <p:cNvSpPr/>
          <p:nvPr/>
        </p:nvSpPr>
        <p:spPr>
          <a:xfrm>
            <a:off x="9094012" y="2377107"/>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75" name="Hexagon 674"/>
          <p:cNvSpPr/>
          <p:nvPr/>
        </p:nvSpPr>
        <p:spPr>
          <a:xfrm>
            <a:off x="9545321" y="2377107"/>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76" name="Hexagon 675"/>
          <p:cNvSpPr/>
          <p:nvPr/>
        </p:nvSpPr>
        <p:spPr>
          <a:xfrm>
            <a:off x="9998155" y="2377107"/>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77" name="Hexagon 676"/>
          <p:cNvSpPr/>
          <p:nvPr/>
        </p:nvSpPr>
        <p:spPr>
          <a:xfrm>
            <a:off x="10446988" y="2377107"/>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78" name="Hexagon 677"/>
          <p:cNvSpPr/>
          <p:nvPr/>
        </p:nvSpPr>
        <p:spPr>
          <a:xfrm>
            <a:off x="10899822" y="2377107"/>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79" name="Rectangle 678"/>
          <p:cNvSpPr/>
          <p:nvPr/>
        </p:nvSpPr>
        <p:spPr>
          <a:xfrm>
            <a:off x="507142" y="2491737"/>
            <a:ext cx="10884543" cy="1024642"/>
          </a:xfrm>
          <a:prstGeom prst="rect">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Light"/>
              </a:rPr>
              <a:t>Service Fabric</a:t>
            </a:r>
          </a:p>
        </p:txBody>
      </p:sp>
      <p:grpSp>
        <p:nvGrpSpPr>
          <p:cNvPr id="682" name="Group 681"/>
          <p:cNvGrpSpPr/>
          <p:nvPr/>
        </p:nvGrpSpPr>
        <p:grpSpPr>
          <a:xfrm>
            <a:off x="3619241" y="3753758"/>
            <a:ext cx="4761422" cy="2765376"/>
            <a:chOff x="3570769" y="4054765"/>
            <a:chExt cx="4856898" cy="2820828"/>
          </a:xfrm>
        </p:grpSpPr>
        <p:pic>
          <p:nvPicPr>
            <p:cNvPr id="684" name="Picture 683"/>
            <p:cNvPicPr>
              <a:picLocks noChangeAspect="1"/>
            </p:cNvPicPr>
            <p:nvPr/>
          </p:nvPicPr>
          <p:blipFill>
            <a:blip r:embed="rId4"/>
            <a:stretch>
              <a:fillRect/>
            </a:stretch>
          </p:blipFill>
          <p:spPr>
            <a:xfrm>
              <a:off x="3570769" y="4054765"/>
              <a:ext cx="4856898" cy="2820828"/>
            </a:xfrm>
            <a:prstGeom prst="rect">
              <a:avLst/>
            </a:prstGeom>
          </p:spPr>
        </p:pic>
        <p:grpSp>
          <p:nvGrpSpPr>
            <p:cNvPr id="685" name="Group 684"/>
            <p:cNvGrpSpPr/>
            <p:nvPr/>
          </p:nvGrpSpPr>
          <p:grpSpPr>
            <a:xfrm>
              <a:off x="4864258" y="5403511"/>
              <a:ext cx="2479440" cy="1186831"/>
              <a:chOff x="4962229" y="5403511"/>
              <a:chExt cx="2479440" cy="1186831"/>
            </a:xfrm>
          </p:grpSpPr>
          <p:sp>
            <p:nvSpPr>
              <p:cNvPr id="686" name="Rectangle 685"/>
              <p:cNvSpPr/>
              <p:nvPr/>
            </p:nvSpPr>
            <p:spPr>
              <a:xfrm>
                <a:off x="4962229" y="5898967"/>
                <a:ext cx="2479439" cy="691375"/>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dirty="0">
                    <a:ln>
                      <a:noFill/>
                    </a:ln>
                    <a:solidFill>
                      <a:srgbClr val="000000"/>
                    </a:solidFill>
                    <a:effectLst/>
                    <a:uLnTx/>
                    <a:uFillTx/>
                    <a:latin typeface="Segoe UI Light"/>
                  </a:rPr>
                  <a:t>Private Clouds</a:t>
                </a:r>
                <a:endParaRPr kumimoji="0" lang="en-US" sz="1372" b="0" i="0" u="none" strike="noStrike" kern="0" cap="none" spc="0" normalizeH="0" baseline="0" noProof="0" dirty="0">
                  <a:ln>
                    <a:noFill/>
                  </a:ln>
                  <a:solidFill>
                    <a:srgbClr val="000000"/>
                  </a:solidFill>
                  <a:effectLst/>
                  <a:uLnTx/>
                  <a:uFillTx/>
                  <a:latin typeface="Segoe UI Light"/>
                </a:endParaRPr>
              </a:p>
            </p:txBody>
          </p:sp>
          <p:sp>
            <p:nvSpPr>
              <p:cNvPr id="687" name="Rectangle 686"/>
              <p:cNvSpPr/>
              <p:nvPr/>
            </p:nvSpPr>
            <p:spPr>
              <a:xfrm>
                <a:off x="4962230" y="5403511"/>
                <a:ext cx="1222090" cy="457200"/>
              </a:xfrm>
              <a:prstGeom prst="rect">
                <a:avLst/>
              </a:prstGeom>
              <a:solidFill>
                <a:schemeClr val="accent5"/>
              </a:solidFill>
              <a:ln w="12700" cap="flat" cmpd="sng" algn="ctr">
                <a:noFill/>
                <a:prstDash val="solid"/>
                <a:miter lim="800000"/>
              </a:ln>
              <a:effectLst/>
            </p:spPr>
            <p:txBody>
              <a:bodyPr lIns="0" tIns="0" rIns="0" bIns="0"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Calibri" panose="020F0502020204030204"/>
                  </a:rPr>
                  <a:t>Windows</a:t>
                </a:r>
              </a:p>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Calibri" panose="020F0502020204030204"/>
                  </a:rPr>
                  <a:t>Server</a:t>
                </a:r>
              </a:p>
            </p:txBody>
          </p:sp>
          <p:sp>
            <p:nvSpPr>
              <p:cNvPr id="688" name="Rectangle 687"/>
              <p:cNvSpPr/>
              <p:nvPr/>
            </p:nvSpPr>
            <p:spPr>
              <a:xfrm>
                <a:off x="6228297" y="5403511"/>
                <a:ext cx="1213372" cy="457200"/>
              </a:xfrm>
              <a:prstGeom prst="rect">
                <a:avLst/>
              </a:prstGeom>
              <a:solidFill>
                <a:schemeClr val="accent5"/>
              </a:solidFill>
              <a:ln w="12700" cap="flat" cmpd="sng" algn="ctr">
                <a:noFill/>
                <a:prstDash val="solid"/>
                <a:miter lim="800000"/>
              </a:ln>
              <a:effectLst/>
            </p:spPr>
            <p:txBody>
              <a:bodyPr lIns="0" tIns="0" rIns="0" bIns="0"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Calibri" panose="020F0502020204030204"/>
                  </a:rPr>
                  <a:t>Linux</a:t>
                </a:r>
              </a:p>
            </p:txBody>
          </p:sp>
        </p:grpSp>
      </p:grpSp>
      <p:sp>
        <p:nvSpPr>
          <p:cNvPr id="689" name="TextBox 688"/>
          <p:cNvSpPr txBox="1"/>
          <p:nvPr/>
        </p:nvSpPr>
        <p:spPr>
          <a:xfrm>
            <a:off x="589548" y="2606886"/>
            <a:ext cx="1204105" cy="27155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High Density</a:t>
            </a:r>
          </a:p>
        </p:txBody>
      </p:sp>
      <p:sp>
        <p:nvSpPr>
          <p:cNvPr id="693" name="TextBox 692"/>
          <p:cNvSpPr txBox="1"/>
          <p:nvPr/>
        </p:nvSpPr>
        <p:spPr>
          <a:xfrm>
            <a:off x="4919540" y="1859402"/>
            <a:ext cx="2729494" cy="512935"/>
          </a:xfrm>
          <a:prstGeom prst="rect">
            <a:avLst/>
          </a:prstGeom>
          <a:noFill/>
          <a:ln>
            <a:noFill/>
          </a:ln>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err="1">
                <a:ln>
                  <a:noFill/>
                </a:ln>
                <a:solidFill>
                  <a:srgbClr val="47D8FF"/>
                </a:solidFill>
                <a:effectLst>
                  <a:glow rad="266700">
                    <a:srgbClr val="FFFFFF"/>
                  </a:glow>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0" cap="none" spc="0" normalizeH="0" baseline="0" noProof="0" dirty="0">
              <a:ln>
                <a:noFill/>
              </a:ln>
              <a:solidFill>
                <a:srgbClr val="47D8FF"/>
              </a:solidFill>
              <a:effectLst>
                <a:glow rad="266700">
                  <a:srgbClr val="FFFFFF"/>
                </a:glow>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94" name="TextBox 693"/>
          <p:cNvSpPr txBox="1"/>
          <p:nvPr/>
        </p:nvSpPr>
        <p:spPr>
          <a:xfrm>
            <a:off x="3879052" y="2906381"/>
            <a:ext cx="1312906" cy="27155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err="1">
                <a:ln>
                  <a:noFill/>
                </a:ln>
                <a:solidFill>
                  <a:srgbClr val="000000"/>
                </a:solidFill>
                <a:effectLst/>
                <a:uLnTx/>
                <a:uFillTx/>
                <a:latin typeface="Segoe UI Light"/>
              </a:rPr>
              <a:t>Stateful</a:t>
            </a:r>
            <a:r>
              <a:rPr kumimoji="0" lang="en-US" sz="1176" b="1" i="0" u="none" strike="noStrike" kern="0" cap="none" spc="0" normalizeH="0" baseline="0" noProof="0" dirty="0">
                <a:ln>
                  <a:noFill/>
                </a:ln>
                <a:solidFill>
                  <a:srgbClr val="000000"/>
                </a:solidFill>
                <a:effectLst/>
                <a:uLnTx/>
                <a:uFillTx/>
                <a:latin typeface="Segoe UI Light"/>
              </a:rPr>
              <a:t>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Container Orchestration &amp; lifecycle management</a:t>
            </a:r>
          </a:p>
        </p:txBody>
      </p:sp>
      <p:sp>
        <p:nvSpPr>
          <p:cNvPr id="699" name="TextBox 698"/>
          <p:cNvSpPr txBox="1"/>
          <p:nvPr/>
        </p:nvSpPr>
        <p:spPr>
          <a:xfrm>
            <a:off x="9849819" y="2987343"/>
            <a:ext cx="1526624" cy="454227"/>
          </a:xfrm>
          <a:prstGeom prst="rect">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Simple programming models</a:t>
            </a:r>
          </a:p>
        </p:txBody>
      </p:sp>
      <p:sp>
        <p:nvSpPr>
          <p:cNvPr id="701" name="TextBox 700"/>
          <p:cNvSpPr txBox="1"/>
          <p:nvPr/>
        </p:nvSpPr>
        <p:spPr>
          <a:xfrm>
            <a:off x="8776639" y="3091189"/>
            <a:ext cx="1312906" cy="27155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Load balancing</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Health</a:t>
            </a:r>
            <a:r>
              <a:rPr kumimoji="0" lang="en-US" sz="1176" b="1" i="0" u="none" strike="noStrike" kern="0" cap="none" spc="0" normalizeH="0" baseline="0" noProof="0" dirty="0">
                <a:ln>
                  <a:noFill/>
                </a:ln>
                <a:solidFill>
                  <a:srgbClr val="FFFFFF"/>
                </a:solidFill>
                <a:effectLst/>
                <a:uLnTx/>
                <a:uFillTx/>
                <a:latin typeface="Segoe UI Light"/>
              </a:rPr>
              <a:t> </a:t>
            </a:r>
            <a:r>
              <a:rPr kumimoji="0" lang="en-US" sz="1176" b="1" i="0" u="none" strike="noStrike" kern="0" cap="none" spc="0" normalizeH="0" baseline="0" noProof="0" dirty="0">
                <a:ln>
                  <a:noFill/>
                </a:ln>
                <a:solidFill>
                  <a:srgbClr val="000000"/>
                </a:solidFill>
                <a:effectLst/>
                <a:uLnTx/>
                <a:uFillTx/>
                <a:latin typeface="Segoe UI Light"/>
              </a:rPr>
              <a:t>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000000"/>
                </a:solidFill>
                <a:effectLst/>
                <a:uLnTx/>
                <a:uFillTx/>
                <a:latin typeface="Segoe UI Light"/>
              </a:rPr>
              <a:t>Placement Constraints</a:t>
            </a:r>
          </a:p>
        </p:txBody>
      </p:sp>
    </p:spTree>
    <p:extLst>
      <p:ext uri="{BB962C8B-B14F-4D97-AF65-F5344CB8AC3E}">
        <p14:creationId xmlns:p14="http://schemas.microsoft.com/office/powerpoint/2010/main" val="14347579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par>
                                <p:cTn id="8" presetID="10" presetClass="entr" presetSubtype="0" fill="hold" nodeType="withEffect">
                                  <p:stCondLst>
                                    <p:cond delay="40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500"/>
                                        <p:tgtEl>
                                          <p:spTgt spid="365"/>
                                        </p:tgtEl>
                                      </p:cBhvr>
                                    </p:animEffect>
                                  </p:childTnLst>
                                </p:cTn>
                              </p:par>
                              <p:par>
                                <p:cTn id="11" presetID="12" presetClass="entr" presetSubtype="1" fill="hold" grpId="0" nodeType="withEffect">
                                  <p:stCondLst>
                                    <p:cond delay="800"/>
                                  </p:stCondLst>
                                  <p:childTnLst>
                                    <p:set>
                                      <p:cBhvr>
                                        <p:cTn id="12" dur="1" fill="hold">
                                          <p:stCondLst>
                                            <p:cond delay="0"/>
                                          </p:stCondLst>
                                        </p:cTn>
                                        <p:tgtEl>
                                          <p:spTgt spid="356"/>
                                        </p:tgtEl>
                                        <p:attrNameLst>
                                          <p:attrName>style.visibility</p:attrName>
                                        </p:attrNameLst>
                                      </p:cBhvr>
                                      <p:to>
                                        <p:strVal val="visible"/>
                                      </p:to>
                                    </p:set>
                                    <p:anim calcmode="lin" valueType="num">
                                      <p:cBhvr additive="base">
                                        <p:cTn id="13" dur="500"/>
                                        <p:tgtEl>
                                          <p:spTgt spid="356"/>
                                        </p:tgtEl>
                                        <p:attrNameLst>
                                          <p:attrName>ppt_y</p:attrName>
                                        </p:attrNameLst>
                                      </p:cBhvr>
                                      <p:tavLst>
                                        <p:tav tm="0">
                                          <p:val>
                                            <p:strVal val="#ppt_y-#ppt_h*1.125000"/>
                                          </p:val>
                                        </p:tav>
                                        <p:tav tm="100000">
                                          <p:val>
                                            <p:strVal val="#ppt_y"/>
                                          </p:val>
                                        </p:tav>
                                      </p:tavLst>
                                    </p:anim>
                                    <p:animEffect transition="in" filter="wipe(down)">
                                      <p:cBhvr>
                                        <p:cTn id="14" dur="500"/>
                                        <p:tgtEl>
                                          <p:spTgt spid="356"/>
                                        </p:tgtEl>
                                      </p:cBhvr>
                                    </p:animEffect>
                                  </p:childTnLst>
                                </p:cTn>
                              </p:par>
                              <p:par>
                                <p:cTn id="15" presetID="12" presetClass="entr" presetSubtype="1" fill="hold" grpId="0" nodeType="withEffect">
                                  <p:stCondLst>
                                    <p:cond delay="800"/>
                                  </p:stCondLst>
                                  <p:childTnLst>
                                    <p:set>
                                      <p:cBhvr>
                                        <p:cTn id="16" dur="1" fill="hold">
                                          <p:stCondLst>
                                            <p:cond delay="0"/>
                                          </p:stCondLst>
                                        </p:cTn>
                                        <p:tgtEl>
                                          <p:spTgt spid="357"/>
                                        </p:tgtEl>
                                        <p:attrNameLst>
                                          <p:attrName>style.visibility</p:attrName>
                                        </p:attrNameLst>
                                      </p:cBhvr>
                                      <p:to>
                                        <p:strVal val="visible"/>
                                      </p:to>
                                    </p:set>
                                    <p:anim calcmode="lin" valueType="num">
                                      <p:cBhvr additive="base">
                                        <p:cTn id="17" dur="500"/>
                                        <p:tgtEl>
                                          <p:spTgt spid="357"/>
                                        </p:tgtEl>
                                        <p:attrNameLst>
                                          <p:attrName>ppt_y</p:attrName>
                                        </p:attrNameLst>
                                      </p:cBhvr>
                                      <p:tavLst>
                                        <p:tav tm="0">
                                          <p:val>
                                            <p:strVal val="#ppt_y-#ppt_h*1.125000"/>
                                          </p:val>
                                        </p:tav>
                                        <p:tav tm="100000">
                                          <p:val>
                                            <p:strVal val="#ppt_y"/>
                                          </p:val>
                                        </p:tav>
                                      </p:tavLst>
                                    </p:anim>
                                    <p:animEffect transition="in" filter="wipe(down)">
                                      <p:cBhvr>
                                        <p:cTn id="18" dur="500"/>
                                        <p:tgtEl>
                                          <p:spTgt spid="357"/>
                                        </p:tgtEl>
                                      </p:cBhvr>
                                    </p:animEffect>
                                  </p:childTnLst>
                                </p:cTn>
                              </p:par>
                              <p:par>
                                <p:cTn id="19" presetID="12" presetClass="entr" presetSubtype="1" fill="hold" grpId="0" nodeType="withEffect">
                                  <p:stCondLst>
                                    <p:cond delay="800"/>
                                  </p:stCondLst>
                                  <p:childTnLst>
                                    <p:set>
                                      <p:cBhvr>
                                        <p:cTn id="20" dur="1" fill="hold">
                                          <p:stCondLst>
                                            <p:cond delay="0"/>
                                          </p:stCondLst>
                                        </p:cTn>
                                        <p:tgtEl>
                                          <p:spTgt spid="358"/>
                                        </p:tgtEl>
                                        <p:attrNameLst>
                                          <p:attrName>style.visibility</p:attrName>
                                        </p:attrNameLst>
                                      </p:cBhvr>
                                      <p:to>
                                        <p:strVal val="visible"/>
                                      </p:to>
                                    </p:set>
                                    <p:anim calcmode="lin" valueType="num">
                                      <p:cBhvr additive="base">
                                        <p:cTn id="21" dur="500"/>
                                        <p:tgtEl>
                                          <p:spTgt spid="358"/>
                                        </p:tgtEl>
                                        <p:attrNameLst>
                                          <p:attrName>ppt_y</p:attrName>
                                        </p:attrNameLst>
                                      </p:cBhvr>
                                      <p:tavLst>
                                        <p:tav tm="0">
                                          <p:val>
                                            <p:strVal val="#ppt_y-#ppt_h*1.125000"/>
                                          </p:val>
                                        </p:tav>
                                        <p:tav tm="100000">
                                          <p:val>
                                            <p:strVal val="#ppt_y"/>
                                          </p:val>
                                        </p:tav>
                                      </p:tavLst>
                                    </p:anim>
                                    <p:animEffect transition="in" filter="wipe(down)">
                                      <p:cBhvr>
                                        <p:cTn id="22"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tx1">
                <a:lumMod val="75000"/>
              </a:schemeClr>
            </a:gs>
            <a:gs pos="83000">
              <a:schemeClr val="tx1">
                <a:lumMod val="75000"/>
              </a:schemeClr>
            </a:gs>
            <a:gs pos="100000">
              <a:schemeClr val="tx1">
                <a:lumMod val="75000"/>
              </a:schemeClr>
            </a:gs>
          </a:gsLst>
          <a:lin ang="5400000" scaled="1"/>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Service Fabric Subsystems</a:t>
            </a:r>
          </a:p>
        </p:txBody>
      </p:sp>
      <p:sp>
        <p:nvSpPr>
          <p:cNvPr id="289" name="Hexagon 288"/>
          <p:cNvSpPr/>
          <p:nvPr/>
        </p:nvSpPr>
        <p:spPr>
          <a:xfrm>
            <a:off x="680952" y="1754080"/>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290" name="Hexagon 289"/>
          <p:cNvSpPr/>
          <p:nvPr/>
        </p:nvSpPr>
        <p:spPr>
          <a:xfrm>
            <a:off x="1130949" y="1754080"/>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291" name="Hexagon 290"/>
          <p:cNvSpPr/>
          <p:nvPr/>
        </p:nvSpPr>
        <p:spPr>
          <a:xfrm>
            <a:off x="1583382" y="1754080"/>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292" name="Hexagon 291"/>
          <p:cNvSpPr/>
          <p:nvPr/>
        </p:nvSpPr>
        <p:spPr>
          <a:xfrm>
            <a:off x="2033379" y="1754080"/>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293" name="Hexagon 292"/>
          <p:cNvSpPr/>
          <p:nvPr/>
        </p:nvSpPr>
        <p:spPr>
          <a:xfrm>
            <a:off x="2486975" y="1754080"/>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294" name="Hexagon 293"/>
          <p:cNvSpPr/>
          <p:nvPr/>
        </p:nvSpPr>
        <p:spPr>
          <a:xfrm>
            <a:off x="2933372" y="1754080"/>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295" name="Hexagon 294"/>
          <p:cNvSpPr/>
          <p:nvPr/>
        </p:nvSpPr>
        <p:spPr>
          <a:xfrm>
            <a:off x="3382206" y="1754080"/>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296" name="Hexagon 295"/>
          <p:cNvSpPr/>
          <p:nvPr/>
        </p:nvSpPr>
        <p:spPr>
          <a:xfrm>
            <a:off x="3841014" y="1754080"/>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297" name="Hexagon 296"/>
          <p:cNvSpPr/>
          <p:nvPr/>
        </p:nvSpPr>
        <p:spPr>
          <a:xfrm>
            <a:off x="4293793" y="1755375"/>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298" name="Hexagon 297"/>
          <p:cNvSpPr/>
          <p:nvPr/>
        </p:nvSpPr>
        <p:spPr>
          <a:xfrm>
            <a:off x="4743790" y="1755375"/>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299" name="Hexagon 298"/>
          <p:cNvSpPr/>
          <p:nvPr/>
        </p:nvSpPr>
        <p:spPr>
          <a:xfrm>
            <a:off x="5196223" y="1755375"/>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00" name="Hexagon 299"/>
          <p:cNvSpPr/>
          <p:nvPr/>
        </p:nvSpPr>
        <p:spPr>
          <a:xfrm>
            <a:off x="5646220" y="1755375"/>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01" name="Hexagon 300"/>
          <p:cNvSpPr/>
          <p:nvPr/>
        </p:nvSpPr>
        <p:spPr>
          <a:xfrm>
            <a:off x="6096217" y="1755375"/>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02" name="Hexagon 301"/>
          <p:cNvSpPr/>
          <p:nvPr/>
        </p:nvSpPr>
        <p:spPr>
          <a:xfrm>
            <a:off x="6549050" y="1755375"/>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03" name="Hexagon 302"/>
          <p:cNvSpPr/>
          <p:nvPr/>
        </p:nvSpPr>
        <p:spPr>
          <a:xfrm>
            <a:off x="7001484" y="1755375"/>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04" name="Hexagon 303"/>
          <p:cNvSpPr/>
          <p:nvPr/>
        </p:nvSpPr>
        <p:spPr>
          <a:xfrm>
            <a:off x="7451481" y="1755375"/>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05" name="Hexagon 304"/>
          <p:cNvSpPr/>
          <p:nvPr/>
        </p:nvSpPr>
        <p:spPr>
          <a:xfrm>
            <a:off x="7906652" y="1758849"/>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06" name="Hexagon 305"/>
          <p:cNvSpPr/>
          <p:nvPr/>
        </p:nvSpPr>
        <p:spPr>
          <a:xfrm>
            <a:off x="8357111" y="1758849"/>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07" name="Hexagon 306"/>
          <p:cNvSpPr/>
          <p:nvPr/>
        </p:nvSpPr>
        <p:spPr>
          <a:xfrm>
            <a:off x="8801582" y="1758849"/>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08" name="Hexagon 307"/>
          <p:cNvSpPr/>
          <p:nvPr/>
        </p:nvSpPr>
        <p:spPr>
          <a:xfrm>
            <a:off x="9251579" y="1758849"/>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09" name="Hexagon 308"/>
          <p:cNvSpPr/>
          <p:nvPr/>
        </p:nvSpPr>
        <p:spPr>
          <a:xfrm>
            <a:off x="9702887" y="1758849"/>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10" name="Hexagon 309"/>
          <p:cNvSpPr/>
          <p:nvPr/>
        </p:nvSpPr>
        <p:spPr>
          <a:xfrm>
            <a:off x="10155721" y="1758849"/>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11" name="Hexagon 310"/>
          <p:cNvSpPr/>
          <p:nvPr/>
        </p:nvSpPr>
        <p:spPr>
          <a:xfrm>
            <a:off x="10604555" y="1758849"/>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12" name="Hexagon 311"/>
          <p:cNvSpPr/>
          <p:nvPr/>
        </p:nvSpPr>
        <p:spPr>
          <a:xfrm>
            <a:off x="11057389" y="1758849"/>
            <a:ext cx="269510" cy="243116"/>
          </a:xfrm>
          <a:prstGeom prst="hexagon">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14" name="Rectangle 313"/>
          <p:cNvSpPr/>
          <p:nvPr/>
        </p:nvSpPr>
        <p:spPr>
          <a:xfrm>
            <a:off x="664708" y="1883536"/>
            <a:ext cx="10884543" cy="4654560"/>
          </a:xfrm>
          <a:prstGeom prst="rect">
            <a:avLst/>
          </a:prstGeom>
          <a:solidFill>
            <a:schemeClr val="tx2"/>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15" name="Rectangle 314"/>
          <p:cNvSpPr/>
          <p:nvPr/>
        </p:nvSpPr>
        <p:spPr bwMode="auto">
          <a:xfrm>
            <a:off x="2860625" y="2832209"/>
            <a:ext cx="2100878" cy="16239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Communication</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Subsystem</a:t>
            </a:r>
            <a:b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4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Service discovery</a:t>
            </a:r>
            <a:endParaRPr kumimoji="0" lang="en-US" sz="1765"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endParaRPr>
          </a:p>
        </p:txBody>
      </p:sp>
      <p:sp>
        <p:nvSpPr>
          <p:cNvPr id="318" name="Rectangle 317"/>
          <p:cNvSpPr/>
          <p:nvPr/>
        </p:nvSpPr>
        <p:spPr bwMode="auto">
          <a:xfrm>
            <a:off x="5056541" y="2832209"/>
            <a:ext cx="2100878" cy="16239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Reliability</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Subsystem</a:t>
            </a:r>
            <a:b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4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Reliability, Availability, Replication, Service Orchestration</a:t>
            </a:r>
          </a:p>
        </p:txBody>
      </p:sp>
      <p:sp>
        <p:nvSpPr>
          <p:cNvPr id="319" name="Rectangle 318"/>
          <p:cNvSpPr/>
          <p:nvPr/>
        </p:nvSpPr>
        <p:spPr bwMode="auto">
          <a:xfrm>
            <a:off x="7252457" y="2832209"/>
            <a:ext cx="2100878" cy="162396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Hosting &amp; Activation</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Subsystem</a:t>
            </a:r>
            <a:b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4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Application lifecycle</a:t>
            </a:r>
          </a:p>
        </p:txBody>
      </p:sp>
      <p:sp>
        <p:nvSpPr>
          <p:cNvPr id="320" name="Rectangle 319"/>
          <p:cNvSpPr/>
          <p:nvPr/>
        </p:nvSpPr>
        <p:spPr bwMode="auto">
          <a:xfrm>
            <a:off x="9448374" y="2832209"/>
            <a:ext cx="2034338" cy="358297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Testability</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Subsystem</a:t>
            </a:r>
            <a:b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4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Fault Inject,</a:t>
            </a:r>
            <a:br>
              <a:rPr kumimoji="0" lang="en-US" sz="14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br>
            <a:r>
              <a:rPr kumimoji="0" lang="en-US" sz="14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Test in production</a:t>
            </a:r>
          </a:p>
        </p:txBody>
      </p:sp>
      <p:sp>
        <p:nvSpPr>
          <p:cNvPr id="322" name="Rectangle 321"/>
          <p:cNvSpPr/>
          <p:nvPr/>
        </p:nvSpPr>
        <p:spPr bwMode="auto">
          <a:xfrm>
            <a:off x="2860623" y="4530874"/>
            <a:ext cx="6492713" cy="8866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Federation</a:t>
            </a:r>
            <a:b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4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Federates a set of nodes to form a consistent scalable fabric</a:t>
            </a: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a:t>
            </a:r>
          </a:p>
        </p:txBody>
      </p:sp>
      <p:sp>
        <p:nvSpPr>
          <p:cNvPr id="324" name="Rectangle 323"/>
          <p:cNvSpPr/>
          <p:nvPr/>
        </p:nvSpPr>
        <p:spPr bwMode="auto">
          <a:xfrm>
            <a:off x="2860623" y="5492266"/>
            <a:ext cx="6482902" cy="9229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Transport</a:t>
            </a:r>
            <a:b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4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Secure point-to-point communication</a:t>
            </a:r>
            <a:endParaRPr kumimoji="0" lang="en-US" sz="1765"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endParaRPr>
          </a:p>
        </p:txBody>
      </p:sp>
      <p:sp>
        <p:nvSpPr>
          <p:cNvPr id="328" name="Freeform 17"/>
          <p:cNvSpPr>
            <a:spLocks noChangeAspect="1" noEditPoints="1"/>
          </p:cNvSpPr>
          <p:nvPr/>
        </p:nvSpPr>
        <p:spPr bwMode="black">
          <a:xfrm>
            <a:off x="3766328" y="2915880"/>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9" name="Freeform 15"/>
          <p:cNvSpPr>
            <a:spLocks noChangeAspect="1" noEditPoints="1"/>
          </p:cNvSpPr>
          <p:nvPr/>
        </p:nvSpPr>
        <p:spPr bwMode="black">
          <a:xfrm>
            <a:off x="8164551" y="2915880"/>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32" name="Group 331"/>
          <p:cNvGrpSpPr/>
          <p:nvPr/>
        </p:nvGrpSpPr>
        <p:grpSpPr>
          <a:xfrm>
            <a:off x="5959792" y="4594454"/>
            <a:ext cx="291896" cy="293228"/>
            <a:chOff x="513213" y="1516062"/>
            <a:chExt cx="4163327" cy="4158599"/>
          </a:xfrm>
          <a:solidFill>
            <a:schemeClr val="tx1"/>
          </a:solidFill>
        </p:grpSpPr>
        <p:sp>
          <p:nvSpPr>
            <p:cNvPr id="334" name="Oval 333"/>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5" name="Oval 334"/>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6" name="Oval 335"/>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7" name="Oval 336"/>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8" name="Oval 337"/>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9" name="Rectangle 338"/>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0" name="Rectangle 339"/>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1" name="Rectangle 340"/>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2" name="Rectangle 341"/>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3" name="Rectangle 342"/>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45"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7" name="Rectangle 346"/>
          <p:cNvSpPr/>
          <p:nvPr/>
        </p:nvSpPr>
        <p:spPr bwMode="auto">
          <a:xfrm>
            <a:off x="735170" y="1966188"/>
            <a:ext cx="10747541" cy="79186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Programming Models </a:t>
            </a:r>
          </a:p>
        </p:txBody>
      </p:sp>
      <p:sp>
        <p:nvSpPr>
          <p:cNvPr id="348" name="Freeform 5"/>
          <p:cNvSpPr>
            <a:spLocks noEditPoints="1"/>
          </p:cNvSpPr>
          <p:nvPr/>
        </p:nvSpPr>
        <p:spPr bwMode="black">
          <a:xfrm>
            <a:off x="5931806" y="201741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49" name="Freeform 115"/>
          <p:cNvSpPr>
            <a:spLocks noChangeAspect="1" noEditPoints="1"/>
          </p:cNvSpPr>
          <p:nvPr/>
        </p:nvSpPr>
        <p:spPr bwMode="black">
          <a:xfrm>
            <a:off x="10328842" y="3919737"/>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cxnSp>
        <p:nvCxnSpPr>
          <p:cNvPr id="350" name="Straight Connector 349"/>
          <p:cNvCxnSpPr/>
          <p:nvPr/>
        </p:nvCxnSpPr>
        <p:spPr>
          <a:xfrm>
            <a:off x="1039065" y="1443215"/>
            <a:ext cx="226397" cy="132971"/>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812701" y="1448921"/>
            <a:ext cx="226364" cy="127265"/>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489061" y="1443215"/>
            <a:ext cx="226397" cy="132971"/>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flipV="1">
            <a:off x="1262697" y="1448921"/>
            <a:ext cx="226364" cy="127265"/>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1941495" y="1443215"/>
            <a:ext cx="226397" cy="132971"/>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V="1">
            <a:off x="1715131" y="1448921"/>
            <a:ext cx="226364" cy="127265"/>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2391492" y="1443215"/>
            <a:ext cx="226397" cy="132971"/>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2165128" y="1448921"/>
            <a:ext cx="226364" cy="127265"/>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a:off x="2837889" y="1443215"/>
            <a:ext cx="226397" cy="132971"/>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flipV="1">
            <a:off x="2611524" y="1448921"/>
            <a:ext cx="226364" cy="127265"/>
          </a:xfrm>
          <a:prstGeom prst="line">
            <a:avLst/>
          </a:prstGeom>
          <a:noFill/>
          <a:ln w="6350" cap="flat" cmpd="sng" algn="ctr">
            <a:solidFill>
              <a:srgbClr val="5B9BD5"/>
            </a:solidFill>
            <a:prstDash val="solid"/>
            <a:miter lim="800000"/>
          </a:ln>
          <a:effectLst/>
        </p:spPr>
      </p:cxnSp>
      <p:cxnSp>
        <p:nvCxnSpPr>
          <p:cNvPr id="360" name="Straight Connector 359"/>
          <p:cNvCxnSpPr/>
          <p:nvPr/>
        </p:nvCxnSpPr>
        <p:spPr>
          <a:xfrm>
            <a:off x="3287885" y="1443215"/>
            <a:ext cx="226397" cy="132971"/>
          </a:xfrm>
          <a:prstGeom prst="line">
            <a:avLst/>
          </a:prstGeom>
          <a:noFill/>
          <a:ln w="6350" cap="flat" cmpd="sng" algn="ctr">
            <a:solidFill>
              <a:srgbClr val="5B9BD5"/>
            </a:solidFill>
            <a:prstDash val="solid"/>
            <a:miter lim="800000"/>
          </a:ln>
          <a:effectLst/>
        </p:spPr>
      </p:cxnSp>
      <p:cxnSp>
        <p:nvCxnSpPr>
          <p:cNvPr id="361" name="Straight Connector 360"/>
          <p:cNvCxnSpPr/>
          <p:nvPr/>
        </p:nvCxnSpPr>
        <p:spPr>
          <a:xfrm flipV="1">
            <a:off x="3061521" y="1448921"/>
            <a:ext cx="226364" cy="127265"/>
          </a:xfrm>
          <a:prstGeom prst="line">
            <a:avLst/>
          </a:prstGeom>
          <a:noFill/>
          <a:ln w="6350" cap="flat" cmpd="sng" algn="ctr">
            <a:solidFill>
              <a:srgbClr val="5B9BD5"/>
            </a:solidFill>
            <a:prstDash val="solid"/>
            <a:miter lim="800000"/>
          </a:ln>
          <a:effectLst/>
        </p:spPr>
      </p:cxnSp>
      <p:cxnSp>
        <p:nvCxnSpPr>
          <p:cNvPr id="362" name="Straight Connector 361"/>
          <p:cNvCxnSpPr/>
          <p:nvPr/>
        </p:nvCxnSpPr>
        <p:spPr>
          <a:xfrm>
            <a:off x="3740319" y="1443215"/>
            <a:ext cx="226397" cy="132971"/>
          </a:xfrm>
          <a:prstGeom prst="line">
            <a:avLst/>
          </a:prstGeom>
          <a:noFill/>
          <a:ln w="6350" cap="flat" cmpd="sng" algn="ctr">
            <a:solidFill>
              <a:srgbClr val="5B9BD5"/>
            </a:solidFill>
            <a:prstDash val="solid"/>
            <a:miter lim="800000"/>
          </a:ln>
          <a:effectLst/>
        </p:spPr>
      </p:cxnSp>
      <p:cxnSp>
        <p:nvCxnSpPr>
          <p:cNvPr id="363" name="Straight Connector 362"/>
          <p:cNvCxnSpPr/>
          <p:nvPr/>
        </p:nvCxnSpPr>
        <p:spPr>
          <a:xfrm flipV="1">
            <a:off x="3513955" y="1448921"/>
            <a:ext cx="226364" cy="127265"/>
          </a:xfrm>
          <a:prstGeom prst="line">
            <a:avLst/>
          </a:prstGeom>
          <a:noFill/>
          <a:ln w="6350" cap="flat" cmpd="sng" algn="ctr">
            <a:solidFill>
              <a:srgbClr val="5B9BD5"/>
            </a:solidFill>
            <a:prstDash val="solid"/>
            <a:miter lim="800000"/>
          </a:ln>
          <a:effectLst/>
        </p:spPr>
      </p:cxnSp>
      <p:cxnSp>
        <p:nvCxnSpPr>
          <p:cNvPr id="364" name="Straight Connector 363"/>
          <p:cNvCxnSpPr/>
          <p:nvPr/>
        </p:nvCxnSpPr>
        <p:spPr>
          <a:xfrm>
            <a:off x="4184866" y="1448441"/>
            <a:ext cx="226397" cy="132971"/>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flipV="1">
            <a:off x="3968026" y="1448921"/>
            <a:ext cx="226364" cy="127265"/>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4647169" y="1444510"/>
            <a:ext cx="226397" cy="132971"/>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V="1">
            <a:off x="4420805" y="1450216"/>
            <a:ext cx="226364" cy="127265"/>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5097165" y="1444510"/>
            <a:ext cx="226397" cy="132971"/>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4870801" y="1450216"/>
            <a:ext cx="226364" cy="127265"/>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a:off x="5545525" y="1444510"/>
            <a:ext cx="226397" cy="132971"/>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flipV="1">
            <a:off x="5323235" y="1450216"/>
            <a:ext cx="226364" cy="127265"/>
          </a:xfrm>
          <a:prstGeom prst="line">
            <a:avLst/>
          </a:prstGeom>
          <a:noFill/>
          <a:ln w="6350" cap="flat" cmpd="sng" algn="ctr">
            <a:solidFill>
              <a:srgbClr val="5B9BD5"/>
            </a:solidFill>
            <a:prstDash val="solid"/>
            <a:miter lim="800000"/>
          </a:ln>
          <a:effectLst/>
        </p:spPr>
      </p:cxnSp>
      <p:cxnSp>
        <p:nvCxnSpPr>
          <p:cNvPr id="372" name="Straight Connector 371"/>
          <p:cNvCxnSpPr/>
          <p:nvPr/>
        </p:nvCxnSpPr>
        <p:spPr>
          <a:xfrm>
            <a:off x="6000070" y="1444510"/>
            <a:ext cx="226397" cy="132971"/>
          </a:xfrm>
          <a:prstGeom prst="line">
            <a:avLst/>
          </a:prstGeom>
          <a:noFill/>
          <a:ln w="6350" cap="flat" cmpd="sng" algn="ctr">
            <a:solidFill>
              <a:srgbClr val="5B9BD5"/>
            </a:solidFill>
            <a:prstDash val="solid"/>
            <a:miter lim="800000"/>
          </a:ln>
          <a:effectLst/>
        </p:spPr>
      </p:cxnSp>
      <p:cxnSp>
        <p:nvCxnSpPr>
          <p:cNvPr id="373" name="Straight Connector 372"/>
          <p:cNvCxnSpPr/>
          <p:nvPr/>
        </p:nvCxnSpPr>
        <p:spPr>
          <a:xfrm flipV="1">
            <a:off x="5773706" y="1450216"/>
            <a:ext cx="226364" cy="127265"/>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450067" y="1444510"/>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flipV="1">
            <a:off x="6223703" y="1450216"/>
            <a:ext cx="226364" cy="127265"/>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6904138" y="1444510"/>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V="1">
            <a:off x="6677774" y="1450216"/>
            <a:ext cx="226364" cy="127265"/>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7360171" y="1444510"/>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7130207" y="1450216"/>
            <a:ext cx="226364" cy="127265"/>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7806568" y="1444510"/>
            <a:ext cx="226397" cy="132971"/>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7583804" y="1450216"/>
            <a:ext cx="226364" cy="127265"/>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a:off x="8261739" y="1447985"/>
            <a:ext cx="226397" cy="132971"/>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flipV="1">
            <a:off x="8035375" y="1453690"/>
            <a:ext cx="226364" cy="127265"/>
          </a:xfrm>
          <a:prstGeom prst="line">
            <a:avLst/>
          </a:prstGeom>
          <a:noFill/>
          <a:ln w="6350" cap="flat" cmpd="sng" algn="ctr">
            <a:solidFill>
              <a:srgbClr val="5B9BD5"/>
            </a:solidFill>
            <a:prstDash val="solid"/>
            <a:miter lim="800000"/>
          </a:ln>
          <a:effectLst/>
        </p:spPr>
      </p:cxnSp>
      <p:cxnSp>
        <p:nvCxnSpPr>
          <p:cNvPr id="384" name="Straight Connector 383"/>
          <p:cNvCxnSpPr/>
          <p:nvPr/>
        </p:nvCxnSpPr>
        <p:spPr>
          <a:xfrm>
            <a:off x="8708136" y="1447985"/>
            <a:ext cx="226397" cy="132971"/>
          </a:xfrm>
          <a:prstGeom prst="line">
            <a:avLst/>
          </a:prstGeom>
          <a:noFill/>
          <a:ln w="6350" cap="flat" cmpd="sng" algn="ctr">
            <a:solidFill>
              <a:srgbClr val="5B9BD5"/>
            </a:solidFill>
            <a:prstDash val="solid"/>
            <a:miter lim="800000"/>
          </a:ln>
          <a:effectLst/>
        </p:spPr>
      </p:cxnSp>
      <p:cxnSp>
        <p:nvCxnSpPr>
          <p:cNvPr id="385" name="Straight Connector 384"/>
          <p:cNvCxnSpPr/>
          <p:nvPr/>
        </p:nvCxnSpPr>
        <p:spPr>
          <a:xfrm flipV="1">
            <a:off x="8485372" y="1453690"/>
            <a:ext cx="226364" cy="127265"/>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144747" y="1447985"/>
            <a:ext cx="226397" cy="132971"/>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flipV="1">
            <a:off x="8934206" y="1453690"/>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9604316" y="144798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V="1">
            <a:off x="9377952" y="1453690"/>
            <a:ext cx="226364" cy="127265"/>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0054312" y="1447985"/>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827948" y="1453690"/>
            <a:ext cx="226364" cy="127265"/>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10508383" y="1447985"/>
            <a:ext cx="226397" cy="132971"/>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10282019" y="1453690"/>
            <a:ext cx="226364" cy="127265"/>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10960817" y="1447985"/>
            <a:ext cx="226397" cy="132971"/>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flipV="1">
            <a:off x="10734453" y="1453690"/>
            <a:ext cx="226364" cy="127265"/>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V="1">
            <a:off x="11184449" y="1453690"/>
            <a:ext cx="226364" cy="127265"/>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039008" y="1349315"/>
            <a:ext cx="32" cy="26331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9831581" y="1349315"/>
            <a:ext cx="32" cy="263319"/>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0285652" y="1349315"/>
            <a:ext cx="32" cy="263319"/>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816334" y="1340086"/>
            <a:ext cx="32" cy="263319"/>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1266331" y="1340086"/>
            <a:ext cx="32" cy="263319"/>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718764" y="1344546"/>
            <a:ext cx="32" cy="26331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a:off x="2168761" y="1344546"/>
            <a:ext cx="32" cy="263319"/>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18758" y="1340086"/>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3065154" y="1340086"/>
            <a:ext cx="32" cy="263319"/>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3517588" y="1340086"/>
            <a:ext cx="32" cy="263319"/>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3971659" y="1340086"/>
            <a:ext cx="32" cy="263319"/>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a:off x="4424438" y="1341381"/>
            <a:ext cx="32" cy="263319"/>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4874435" y="1341381"/>
            <a:ext cx="32" cy="26331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5326868" y="1341381"/>
            <a:ext cx="32" cy="263319"/>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5777339" y="1341381"/>
            <a:ext cx="32" cy="263319"/>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6227336" y="1341381"/>
            <a:ext cx="32" cy="263319"/>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6689556" y="1341381"/>
            <a:ext cx="32" cy="263319"/>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7133841" y="1341381"/>
            <a:ext cx="32" cy="26331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a:off x="7587437" y="1341381"/>
            <a:ext cx="32" cy="263319"/>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8489005" y="1344856"/>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8937839" y="1344856"/>
            <a:ext cx="32" cy="263319"/>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9381585" y="1344856"/>
            <a:ext cx="32" cy="263319"/>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0738086" y="1344856"/>
            <a:ext cx="32" cy="263319"/>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a:off x="11188083" y="1344856"/>
            <a:ext cx="32" cy="263319"/>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7587454" y="1583187"/>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H="1">
            <a:off x="7806568" y="1583187"/>
            <a:ext cx="226397" cy="132971"/>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8039025" y="1586662"/>
            <a:ext cx="226397" cy="132971"/>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flipH="1">
            <a:off x="8261739" y="1586662"/>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8489022" y="1586662"/>
            <a:ext cx="226397" cy="132971"/>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flipH="1">
            <a:off x="8708136" y="1586662"/>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a:off x="8937856" y="158666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H="1">
            <a:off x="9144747" y="1586662"/>
            <a:ext cx="226397" cy="132971"/>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9381601" y="1586662"/>
            <a:ext cx="226397" cy="132971"/>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H="1">
            <a:off x="9604316" y="1586662"/>
            <a:ext cx="226397" cy="132971"/>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9831598" y="1586662"/>
            <a:ext cx="226397" cy="132971"/>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10054312" y="1586662"/>
            <a:ext cx="226397" cy="132971"/>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10285669" y="1586662"/>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H="1">
            <a:off x="10508383" y="1586662"/>
            <a:ext cx="226397" cy="132971"/>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10738103" y="1586662"/>
            <a:ext cx="226397" cy="132971"/>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flipH="1">
            <a:off x="10960817" y="1586662"/>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11188099" y="1586662"/>
            <a:ext cx="226397" cy="132971"/>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816351" y="1315950"/>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1039065" y="1310243"/>
            <a:ext cx="226397" cy="144383"/>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1266347" y="1320410"/>
            <a:ext cx="226397" cy="132971"/>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1489061" y="1310243"/>
            <a:ext cx="226397" cy="144383"/>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1718781" y="1315950"/>
            <a:ext cx="226397" cy="132971"/>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flipV="1">
            <a:off x="1941495" y="1310243"/>
            <a:ext cx="226397" cy="144383"/>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a:off x="2168778" y="1315950"/>
            <a:ext cx="226397" cy="132971"/>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flipV="1">
            <a:off x="2391492" y="1310243"/>
            <a:ext cx="226397" cy="144383"/>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15174" y="1315950"/>
            <a:ext cx="226397" cy="132971"/>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837889" y="1310243"/>
            <a:ext cx="226397" cy="144383"/>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065171" y="1315950"/>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V="1">
            <a:off x="3287885" y="1310243"/>
            <a:ext cx="226397" cy="144383"/>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517605" y="1315950"/>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740319" y="1310243"/>
            <a:ext cx="226397" cy="144383"/>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3971676" y="1315950"/>
            <a:ext cx="226397" cy="132971"/>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184866" y="1315469"/>
            <a:ext cx="226397" cy="144383"/>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4424455" y="1317245"/>
            <a:ext cx="226397" cy="132971"/>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flipV="1">
            <a:off x="4647169" y="1311538"/>
            <a:ext cx="226397" cy="144383"/>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a:off x="4874451" y="1317245"/>
            <a:ext cx="226397" cy="132971"/>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flipV="1">
            <a:off x="5097165" y="1311538"/>
            <a:ext cx="226397" cy="144383"/>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5326885" y="1317245"/>
            <a:ext cx="226397" cy="132971"/>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5545525" y="1311538"/>
            <a:ext cx="226397" cy="144383"/>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5777356" y="1317245"/>
            <a:ext cx="226397" cy="132971"/>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V="1">
            <a:off x="6000070" y="1311538"/>
            <a:ext cx="226397" cy="144383"/>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6227353" y="1321705"/>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6450067" y="1311538"/>
            <a:ext cx="226397" cy="144383"/>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6681424" y="1317245"/>
            <a:ext cx="226397" cy="132971"/>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6904138" y="1311538"/>
            <a:ext cx="226397" cy="144383"/>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7133857" y="1317245"/>
            <a:ext cx="226397" cy="132971"/>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flipV="1">
            <a:off x="7360171" y="1311538"/>
            <a:ext cx="226397" cy="144383"/>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a:off x="7587454" y="1317245"/>
            <a:ext cx="226397" cy="132971"/>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flipV="1">
            <a:off x="7806568" y="1311538"/>
            <a:ext cx="226397" cy="144383"/>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8039025" y="1320719"/>
            <a:ext cx="226397" cy="132971"/>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8261739" y="1315013"/>
            <a:ext cx="226397" cy="144383"/>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8489022" y="1320719"/>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V="1">
            <a:off x="8708136" y="1315013"/>
            <a:ext cx="226397" cy="144383"/>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8937856" y="1320719"/>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9144747" y="1315013"/>
            <a:ext cx="226397" cy="144383"/>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9381601" y="1320719"/>
            <a:ext cx="226397" cy="132971"/>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9604316" y="1315013"/>
            <a:ext cx="226397" cy="144383"/>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9831598" y="1320719"/>
            <a:ext cx="226397" cy="132971"/>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flipV="1">
            <a:off x="10054312" y="1315013"/>
            <a:ext cx="226397" cy="144383"/>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a:off x="10285669" y="1320719"/>
            <a:ext cx="226397" cy="132971"/>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flipV="1">
            <a:off x="10508383" y="1315013"/>
            <a:ext cx="226397" cy="144383"/>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10738103" y="1320719"/>
            <a:ext cx="226397" cy="132971"/>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10960817" y="1315013"/>
            <a:ext cx="226397" cy="144383"/>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11188099" y="1320719"/>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816351" y="1581892"/>
            <a:ext cx="226397" cy="132971"/>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flipH="1">
            <a:off x="1039065" y="158189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a:off x="1266347" y="1581892"/>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H="1">
            <a:off x="1489061" y="1581892"/>
            <a:ext cx="226397" cy="132971"/>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1718781" y="1581892"/>
            <a:ext cx="226397" cy="132971"/>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H="1">
            <a:off x="1941495" y="1581892"/>
            <a:ext cx="226397" cy="132971"/>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2168778" y="1581892"/>
            <a:ext cx="226397" cy="132971"/>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2391492" y="1581892"/>
            <a:ext cx="226397" cy="132971"/>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2615174" y="1581892"/>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H="1">
            <a:off x="2837889" y="1581892"/>
            <a:ext cx="226397" cy="132971"/>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065171" y="1581892"/>
            <a:ext cx="226397" cy="132971"/>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flipH="1">
            <a:off x="3287885" y="1581892"/>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3517605" y="1581892"/>
            <a:ext cx="226397" cy="132971"/>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flipH="1">
            <a:off x="3740319" y="158189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a:off x="3971676" y="1581892"/>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4424455" y="1583187"/>
            <a:ext cx="226397" cy="132971"/>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H="1">
            <a:off x="4647169" y="1583187"/>
            <a:ext cx="226397" cy="132971"/>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74451" y="1583187"/>
            <a:ext cx="226397" cy="132971"/>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flipH="1">
            <a:off x="5097165" y="1583187"/>
            <a:ext cx="226397" cy="132971"/>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a:off x="5326885" y="1583187"/>
            <a:ext cx="226397" cy="132971"/>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flipH="1">
            <a:off x="5545525" y="1583187"/>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583187"/>
            <a:ext cx="226397" cy="132971"/>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H="1">
            <a:off x="6000070" y="1583187"/>
            <a:ext cx="226397" cy="132971"/>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227353" y="1583187"/>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450067" y="1583187"/>
            <a:ext cx="226397" cy="132971"/>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681424" y="1583187"/>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904138" y="158318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7133857" y="1583187"/>
            <a:ext cx="226397" cy="132971"/>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H="1">
            <a:off x="7360171" y="1583187"/>
            <a:ext cx="226397" cy="132971"/>
          </a:xfrm>
          <a:prstGeom prst="line">
            <a:avLst/>
          </a:prstGeom>
          <a:noFill/>
          <a:ln w="6350" cap="flat" cmpd="sng" algn="ctr">
            <a:solidFill>
              <a:srgbClr val="5B9BD5"/>
            </a:solidFill>
            <a:prstDash val="solid"/>
            <a:miter lim="800000"/>
          </a:ln>
          <a:effectLst/>
        </p:spPr>
      </p:cxnSp>
      <p:sp>
        <p:nvSpPr>
          <p:cNvPr id="514" name="Hexagon 513"/>
          <p:cNvSpPr/>
          <p:nvPr/>
        </p:nvSpPr>
        <p:spPr>
          <a:xfrm>
            <a:off x="681595" y="1460335"/>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15" name="Straight Connector 514"/>
          <p:cNvCxnSpPr/>
          <p:nvPr/>
        </p:nvCxnSpPr>
        <p:spPr>
          <a:xfrm>
            <a:off x="1039066" y="1454627"/>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1131592" y="1460335"/>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17" name="Straight Connector 516"/>
          <p:cNvCxnSpPr/>
          <p:nvPr/>
        </p:nvCxnSpPr>
        <p:spPr>
          <a:xfrm>
            <a:off x="1489062" y="1454627"/>
            <a:ext cx="32" cy="263319"/>
          </a:xfrm>
          <a:prstGeom prst="line">
            <a:avLst/>
          </a:prstGeom>
          <a:noFill/>
          <a:ln w="6350" cap="flat" cmpd="sng" algn="ctr">
            <a:solidFill>
              <a:srgbClr val="5B9BD5"/>
            </a:solidFill>
            <a:prstDash val="solid"/>
            <a:miter lim="800000"/>
          </a:ln>
          <a:effectLst/>
        </p:spPr>
      </p:cxnSp>
      <p:sp>
        <p:nvSpPr>
          <p:cNvPr id="518" name="Hexagon 517"/>
          <p:cNvSpPr/>
          <p:nvPr/>
        </p:nvSpPr>
        <p:spPr>
          <a:xfrm>
            <a:off x="1584025" y="1460335"/>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19" name="Straight Connector 518"/>
          <p:cNvCxnSpPr/>
          <p:nvPr/>
        </p:nvCxnSpPr>
        <p:spPr>
          <a:xfrm>
            <a:off x="1941496" y="1454627"/>
            <a:ext cx="32" cy="263319"/>
          </a:xfrm>
          <a:prstGeom prst="line">
            <a:avLst/>
          </a:prstGeom>
          <a:noFill/>
          <a:ln w="6350" cap="flat" cmpd="sng" algn="ctr">
            <a:solidFill>
              <a:srgbClr val="5B9BD5"/>
            </a:solidFill>
            <a:prstDash val="solid"/>
            <a:miter lim="800000"/>
          </a:ln>
          <a:effectLst/>
        </p:spPr>
      </p:cxnSp>
      <p:sp>
        <p:nvSpPr>
          <p:cNvPr id="520" name="Hexagon 519"/>
          <p:cNvSpPr/>
          <p:nvPr/>
        </p:nvSpPr>
        <p:spPr>
          <a:xfrm>
            <a:off x="2034022" y="1460335"/>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21" name="Straight Connector 520"/>
          <p:cNvCxnSpPr/>
          <p:nvPr/>
        </p:nvCxnSpPr>
        <p:spPr>
          <a:xfrm>
            <a:off x="2391493" y="1450168"/>
            <a:ext cx="32" cy="263319"/>
          </a:xfrm>
          <a:prstGeom prst="line">
            <a:avLst/>
          </a:prstGeom>
          <a:noFill/>
          <a:ln w="6350" cap="flat" cmpd="sng" algn="ctr">
            <a:solidFill>
              <a:srgbClr val="5B9BD5"/>
            </a:solidFill>
            <a:prstDash val="solid"/>
            <a:miter lim="800000"/>
          </a:ln>
          <a:effectLst/>
        </p:spPr>
      </p:cxnSp>
      <p:sp>
        <p:nvSpPr>
          <p:cNvPr id="522" name="Hexagon 521"/>
          <p:cNvSpPr/>
          <p:nvPr/>
        </p:nvSpPr>
        <p:spPr>
          <a:xfrm>
            <a:off x="2484019" y="1460335"/>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23" name="Straight Connector 522"/>
          <p:cNvCxnSpPr/>
          <p:nvPr/>
        </p:nvCxnSpPr>
        <p:spPr>
          <a:xfrm>
            <a:off x="2837890" y="1454627"/>
            <a:ext cx="32" cy="263319"/>
          </a:xfrm>
          <a:prstGeom prst="line">
            <a:avLst/>
          </a:prstGeom>
          <a:noFill/>
          <a:ln w="6350" cap="flat" cmpd="sng" algn="ctr">
            <a:solidFill>
              <a:srgbClr val="5B9BD5"/>
            </a:solidFill>
            <a:prstDash val="solid"/>
            <a:miter lim="800000"/>
          </a:ln>
          <a:effectLst/>
        </p:spPr>
      </p:cxnSp>
      <p:sp>
        <p:nvSpPr>
          <p:cNvPr id="524" name="Hexagon 523"/>
          <p:cNvSpPr/>
          <p:nvPr/>
        </p:nvSpPr>
        <p:spPr>
          <a:xfrm>
            <a:off x="2930415" y="1460335"/>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25" name="Straight Connector 524"/>
          <p:cNvCxnSpPr/>
          <p:nvPr/>
        </p:nvCxnSpPr>
        <p:spPr>
          <a:xfrm>
            <a:off x="3287886" y="1454627"/>
            <a:ext cx="32" cy="263319"/>
          </a:xfrm>
          <a:prstGeom prst="line">
            <a:avLst/>
          </a:prstGeom>
          <a:noFill/>
          <a:ln w="6350" cap="flat" cmpd="sng" algn="ctr">
            <a:solidFill>
              <a:srgbClr val="5B9BD5"/>
            </a:solidFill>
            <a:prstDash val="solid"/>
            <a:miter lim="800000"/>
          </a:ln>
          <a:effectLst/>
        </p:spPr>
      </p:cxnSp>
      <p:sp>
        <p:nvSpPr>
          <p:cNvPr id="526" name="Hexagon 525"/>
          <p:cNvSpPr/>
          <p:nvPr/>
        </p:nvSpPr>
        <p:spPr>
          <a:xfrm>
            <a:off x="3382849" y="1460335"/>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27" name="Straight Connector 526"/>
          <p:cNvCxnSpPr/>
          <p:nvPr/>
        </p:nvCxnSpPr>
        <p:spPr>
          <a:xfrm>
            <a:off x="3740320" y="1454627"/>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3836920" y="1460335"/>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29" name="Straight Connector 528"/>
          <p:cNvCxnSpPr/>
          <p:nvPr/>
        </p:nvCxnSpPr>
        <p:spPr>
          <a:xfrm flipH="1">
            <a:off x="4184866" y="1587119"/>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4195866" y="1459854"/>
            <a:ext cx="32" cy="263319"/>
          </a:xfrm>
          <a:prstGeom prst="line">
            <a:avLst/>
          </a:prstGeom>
          <a:noFill/>
          <a:ln w="6350" cap="flat" cmpd="sng" algn="ctr">
            <a:solidFill>
              <a:srgbClr val="5B9BD5"/>
            </a:solidFill>
            <a:prstDash val="solid"/>
            <a:miter lim="800000"/>
          </a:ln>
          <a:effectLst/>
        </p:spPr>
      </p:cxnSp>
      <p:sp>
        <p:nvSpPr>
          <p:cNvPr id="531" name="Hexagon 530"/>
          <p:cNvSpPr/>
          <p:nvPr/>
        </p:nvSpPr>
        <p:spPr>
          <a:xfrm>
            <a:off x="4289699" y="1461630"/>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32" name="Straight Connector 531"/>
          <p:cNvCxnSpPr/>
          <p:nvPr/>
        </p:nvCxnSpPr>
        <p:spPr>
          <a:xfrm>
            <a:off x="4647170" y="1455923"/>
            <a:ext cx="32" cy="263319"/>
          </a:xfrm>
          <a:prstGeom prst="line">
            <a:avLst/>
          </a:prstGeom>
          <a:noFill/>
          <a:ln w="6350" cap="flat" cmpd="sng" algn="ctr">
            <a:solidFill>
              <a:srgbClr val="5B9BD5"/>
            </a:solidFill>
            <a:prstDash val="solid"/>
            <a:miter lim="800000"/>
          </a:ln>
          <a:effectLst/>
        </p:spPr>
      </p:cxnSp>
      <p:sp>
        <p:nvSpPr>
          <p:cNvPr id="533" name="Hexagon 532"/>
          <p:cNvSpPr/>
          <p:nvPr/>
        </p:nvSpPr>
        <p:spPr>
          <a:xfrm>
            <a:off x="4739696" y="1461630"/>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34" name="Straight Connector 533"/>
          <p:cNvCxnSpPr/>
          <p:nvPr/>
        </p:nvCxnSpPr>
        <p:spPr>
          <a:xfrm>
            <a:off x="5097166" y="1455923"/>
            <a:ext cx="32" cy="263319"/>
          </a:xfrm>
          <a:prstGeom prst="line">
            <a:avLst/>
          </a:prstGeom>
          <a:noFill/>
          <a:ln w="6350" cap="flat" cmpd="sng" algn="ctr">
            <a:solidFill>
              <a:srgbClr val="5B9BD5"/>
            </a:solidFill>
            <a:prstDash val="solid"/>
            <a:miter lim="800000"/>
          </a:ln>
          <a:effectLst/>
        </p:spPr>
      </p:cxnSp>
      <p:sp>
        <p:nvSpPr>
          <p:cNvPr id="535" name="Hexagon 534"/>
          <p:cNvSpPr/>
          <p:nvPr/>
        </p:nvSpPr>
        <p:spPr>
          <a:xfrm>
            <a:off x="5192129" y="1461630"/>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36" name="Straight Connector 535"/>
          <p:cNvCxnSpPr/>
          <p:nvPr/>
        </p:nvCxnSpPr>
        <p:spPr>
          <a:xfrm>
            <a:off x="5549600" y="1455923"/>
            <a:ext cx="32" cy="263319"/>
          </a:xfrm>
          <a:prstGeom prst="line">
            <a:avLst/>
          </a:prstGeom>
          <a:noFill/>
          <a:ln w="6350" cap="flat" cmpd="sng" algn="ctr">
            <a:solidFill>
              <a:srgbClr val="5B9BD5"/>
            </a:solidFill>
            <a:prstDash val="solid"/>
            <a:miter lim="800000"/>
          </a:ln>
          <a:effectLst/>
        </p:spPr>
      </p:cxnSp>
      <p:sp>
        <p:nvSpPr>
          <p:cNvPr id="537" name="Hexagon 536"/>
          <p:cNvSpPr/>
          <p:nvPr/>
        </p:nvSpPr>
        <p:spPr>
          <a:xfrm>
            <a:off x="5642600" y="1461630"/>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38" name="Straight Connector 537"/>
          <p:cNvCxnSpPr/>
          <p:nvPr/>
        </p:nvCxnSpPr>
        <p:spPr>
          <a:xfrm>
            <a:off x="6000071" y="1455923"/>
            <a:ext cx="32" cy="263319"/>
          </a:xfrm>
          <a:prstGeom prst="line">
            <a:avLst/>
          </a:prstGeom>
          <a:noFill/>
          <a:ln w="6350" cap="flat" cmpd="sng" algn="ctr">
            <a:solidFill>
              <a:srgbClr val="5B9BD5"/>
            </a:solidFill>
            <a:prstDash val="solid"/>
            <a:miter lim="800000"/>
          </a:ln>
          <a:effectLst/>
        </p:spPr>
      </p:cxnSp>
      <p:sp>
        <p:nvSpPr>
          <p:cNvPr id="539" name="Hexagon 538"/>
          <p:cNvSpPr/>
          <p:nvPr/>
        </p:nvSpPr>
        <p:spPr>
          <a:xfrm>
            <a:off x="6092597" y="1461630"/>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40" name="Straight Connector 539"/>
          <p:cNvCxnSpPr/>
          <p:nvPr/>
        </p:nvCxnSpPr>
        <p:spPr>
          <a:xfrm>
            <a:off x="6450068" y="1455923"/>
            <a:ext cx="32" cy="263319"/>
          </a:xfrm>
          <a:prstGeom prst="line">
            <a:avLst/>
          </a:prstGeom>
          <a:noFill/>
          <a:ln w="6350" cap="flat" cmpd="sng" algn="ctr">
            <a:solidFill>
              <a:srgbClr val="5B9BD5"/>
            </a:solidFill>
            <a:prstDash val="solid"/>
            <a:miter lim="800000"/>
          </a:ln>
          <a:effectLst/>
        </p:spPr>
      </p:cxnSp>
      <p:sp>
        <p:nvSpPr>
          <p:cNvPr id="541" name="Hexagon 540"/>
          <p:cNvSpPr/>
          <p:nvPr/>
        </p:nvSpPr>
        <p:spPr>
          <a:xfrm>
            <a:off x="6546668" y="1461630"/>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42" name="Straight Connector 541"/>
          <p:cNvCxnSpPr/>
          <p:nvPr/>
        </p:nvCxnSpPr>
        <p:spPr>
          <a:xfrm>
            <a:off x="6904139" y="1455923"/>
            <a:ext cx="32" cy="263319"/>
          </a:xfrm>
          <a:prstGeom prst="line">
            <a:avLst/>
          </a:prstGeom>
          <a:noFill/>
          <a:ln w="6350" cap="flat" cmpd="sng" algn="ctr">
            <a:solidFill>
              <a:srgbClr val="5B9BD5"/>
            </a:solidFill>
            <a:prstDash val="solid"/>
            <a:miter lim="800000"/>
          </a:ln>
          <a:effectLst/>
        </p:spPr>
      </p:cxnSp>
      <p:sp>
        <p:nvSpPr>
          <p:cNvPr id="543" name="Hexagon 542"/>
          <p:cNvSpPr/>
          <p:nvPr/>
        </p:nvSpPr>
        <p:spPr>
          <a:xfrm>
            <a:off x="6999102" y="1461630"/>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44" name="Straight Connector 543"/>
          <p:cNvCxnSpPr/>
          <p:nvPr/>
        </p:nvCxnSpPr>
        <p:spPr>
          <a:xfrm>
            <a:off x="7356573" y="1455923"/>
            <a:ext cx="32" cy="263319"/>
          </a:xfrm>
          <a:prstGeom prst="line">
            <a:avLst/>
          </a:prstGeom>
          <a:noFill/>
          <a:ln w="6350" cap="flat" cmpd="sng" algn="ctr">
            <a:solidFill>
              <a:srgbClr val="5B9BD5"/>
            </a:solidFill>
            <a:prstDash val="solid"/>
            <a:miter lim="800000"/>
          </a:ln>
          <a:effectLst/>
        </p:spPr>
      </p:cxnSp>
      <p:sp>
        <p:nvSpPr>
          <p:cNvPr id="545" name="Hexagon 544"/>
          <p:cNvSpPr/>
          <p:nvPr/>
        </p:nvSpPr>
        <p:spPr>
          <a:xfrm>
            <a:off x="7452698" y="1461630"/>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46" name="Straight Connector 545"/>
          <p:cNvCxnSpPr/>
          <p:nvPr/>
        </p:nvCxnSpPr>
        <p:spPr>
          <a:xfrm>
            <a:off x="7806569" y="1455923"/>
            <a:ext cx="32" cy="263319"/>
          </a:xfrm>
          <a:prstGeom prst="line">
            <a:avLst/>
          </a:prstGeom>
          <a:noFill/>
          <a:ln w="6350" cap="flat" cmpd="sng" algn="ctr">
            <a:solidFill>
              <a:srgbClr val="5B9BD5"/>
            </a:solidFill>
            <a:prstDash val="solid"/>
            <a:miter lim="800000"/>
          </a:ln>
          <a:effectLst/>
        </p:spPr>
      </p:cxnSp>
      <p:sp>
        <p:nvSpPr>
          <p:cNvPr id="547" name="Hexagon 546"/>
          <p:cNvSpPr/>
          <p:nvPr/>
        </p:nvSpPr>
        <p:spPr>
          <a:xfrm>
            <a:off x="7904269" y="1465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48" name="Straight Connector 547"/>
          <p:cNvCxnSpPr/>
          <p:nvPr/>
        </p:nvCxnSpPr>
        <p:spPr>
          <a:xfrm>
            <a:off x="8261740" y="1459397"/>
            <a:ext cx="32" cy="263319"/>
          </a:xfrm>
          <a:prstGeom prst="line">
            <a:avLst/>
          </a:prstGeom>
          <a:noFill/>
          <a:ln w="6350" cap="flat" cmpd="sng" algn="ctr">
            <a:solidFill>
              <a:srgbClr val="5B9BD5"/>
            </a:solidFill>
            <a:prstDash val="solid"/>
            <a:miter lim="800000"/>
          </a:ln>
          <a:effectLst/>
        </p:spPr>
      </p:cxnSp>
      <p:sp>
        <p:nvSpPr>
          <p:cNvPr id="549" name="Hexagon 548"/>
          <p:cNvSpPr/>
          <p:nvPr/>
        </p:nvSpPr>
        <p:spPr>
          <a:xfrm>
            <a:off x="8354266" y="1465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50" name="Straight Connector 549"/>
          <p:cNvCxnSpPr/>
          <p:nvPr/>
        </p:nvCxnSpPr>
        <p:spPr>
          <a:xfrm>
            <a:off x="8708137" y="1459397"/>
            <a:ext cx="32" cy="263319"/>
          </a:xfrm>
          <a:prstGeom prst="line">
            <a:avLst/>
          </a:prstGeom>
          <a:noFill/>
          <a:ln w="6350" cap="flat" cmpd="sng" algn="ctr">
            <a:solidFill>
              <a:srgbClr val="5B9BD5"/>
            </a:solidFill>
            <a:prstDash val="solid"/>
            <a:miter lim="800000"/>
          </a:ln>
          <a:effectLst/>
        </p:spPr>
      </p:cxnSp>
      <p:sp>
        <p:nvSpPr>
          <p:cNvPr id="551" name="Hexagon 550"/>
          <p:cNvSpPr/>
          <p:nvPr/>
        </p:nvSpPr>
        <p:spPr>
          <a:xfrm>
            <a:off x="8803100" y="1465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52" name="Straight Connector 551"/>
          <p:cNvCxnSpPr/>
          <p:nvPr/>
        </p:nvCxnSpPr>
        <p:spPr>
          <a:xfrm>
            <a:off x="9156971" y="1459397"/>
            <a:ext cx="32" cy="263319"/>
          </a:xfrm>
          <a:prstGeom prst="line">
            <a:avLst/>
          </a:prstGeom>
          <a:noFill/>
          <a:ln w="6350" cap="flat" cmpd="sng" algn="ctr">
            <a:solidFill>
              <a:srgbClr val="5B9BD5"/>
            </a:solidFill>
            <a:prstDash val="solid"/>
            <a:miter lim="800000"/>
          </a:ln>
          <a:effectLst/>
        </p:spPr>
      </p:cxnSp>
      <p:sp>
        <p:nvSpPr>
          <p:cNvPr id="553" name="Hexagon 552"/>
          <p:cNvSpPr/>
          <p:nvPr/>
        </p:nvSpPr>
        <p:spPr>
          <a:xfrm>
            <a:off x="9246846" y="1465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54" name="Straight Connector 553"/>
          <p:cNvCxnSpPr/>
          <p:nvPr/>
        </p:nvCxnSpPr>
        <p:spPr>
          <a:xfrm>
            <a:off x="9604317" y="1459397"/>
            <a:ext cx="32" cy="263319"/>
          </a:xfrm>
          <a:prstGeom prst="line">
            <a:avLst/>
          </a:prstGeom>
          <a:noFill/>
          <a:ln w="6350" cap="flat" cmpd="sng" algn="ctr">
            <a:solidFill>
              <a:srgbClr val="5B9BD5"/>
            </a:solidFill>
            <a:prstDash val="solid"/>
            <a:miter lim="800000"/>
          </a:ln>
          <a:effectLst/>
        </p:spPr>
      </p:cxnSp>
      <p:sp>
        <p:nvSpPr>
          <p:cNvPr id="555" name="Hexagon 554"/>
          <p:cNvSpPr/>
          <p:nvPr/>
        </p:nvSpPr>
        <p:spPr>
          <a:xfrm>
            <a:off x="9696842" y="1465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56" name="Straight Connector 555"/>
          <p:cNvCxnSpPr/>
          <p:nvPr/>
        </p:nvCxnSpPr>
        <p:spPr>
          <a:xfrm>
            <a:off x="10054313" y="1459397"/>
            <a:ext cx="32" cy="263319"/>
          </a:xfrm>
          <a:prstGeom prst="line">
            <a:avLst/>
          </a:prstGeom>
          <a:noFill/>
          <a:ln w="6350" cap="flat" cmpd="sng" algn="ctr">
            <a:solidFill>
              <a:srgbClr val="5B9BD5"/>
            </a:solidFill>
            <a:prstDash val="solid"/>
            <a:miter lim="800000"/>
          </a:ln>
          <a:effectLst/>
        </p:spPr>
      </p:cxnSp>
      <p:sp>
        <p:nvSpPr>
          <p:cNvPr id="557" name="Hexagon 556"/>
          <p:cNvSpPr/>
          <p:nvPr/>
        </p:nvSpPr>
        <p:spPr>
          <a:xfrm>
            <a:off x="10150913" y="1465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58" name="Straight Connector 557"/>
          <p:cNvCxnSpPr/>
          <p:nvPr/>
        </p:nvCxnSpPr>
        <p:spPr>
          <a:xfrm>
            <a:off x="10508384" y="1459397"/>
            <a:ext cx="32" cy="263319"/>
          </a:xfrm>
          <a:prstGeom prst="line">
            <a:avLst/>
          </a:prstGeom>
          <a:noFill/>
          <a:ln w="6350" cap="flat" cmpd="sng" algn="ctr">
            <a:solidFill>
              <a:srgbClr val="5B9BD5"/>
            </a:solidFill>
            <a:prstDash val="solid"/>
            <a:miter lim="800000"/>
          </a:ln>
          <a:effectLst/>
        </p:spPr>
      </p:cxnSp>
      <p:sp>
        <p:nvSpPr>
          <p:cNvPr id="559" name="Hexagon 558"/>
          <p:cNvSpPr/>
          <p:nvPr/>
        </p:nvSpPr>
        <p:spPr>
          <a:xfrm>
            <a:off x="10603347" y="1465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60" name="Straight Connector 559"/>
          <p:cNvCxnSpPr/>
          <p:nvPr/>
        </p:nvCxnSpPr>
        <p:spPr>
          <a:xfrm>
            <a:off x="10960818" y="1459397"/>
            <a:ext cx="32" cy="263319"/>
          </a:xfrm>
          <a:prstGeom prst="line">
            <a:avLst/>
          </a:prstGeom>
          <a:noFill/>
          <a:ln w="6350" cap="flat" cmpd="sng" algn="ctr">
            <a:solidFill>
              <a:srgbClr val="5B9BD5"/>
            </a:solidFill>
            <a:prstDash val="solid"/>
            <a:miter lim="800000"/>
          </a:ln>
          <a:effectLst/>
        </p:spPr>
      </p:cxnSp>
      <p:sp>
        <p:nvSpPr>
          <p:cNvPr id="561" name="Hexagon 560"/>
          <p:cNvSpPr/>
          <p:nvPr/>
        </p:nvSpPr>
        <p:spPr>
          <a:xfrm>
            <a:off x="11053344" y="146510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cxnSp>
        <p:nvCxnSpPr>
          <p:cNvPr id="562" name="Straight Connector 561"/>
          <p:cNvCxnSpPr/>
          <p:nvPr/>
        </p:nvCxnSpPr>
        <p:spPr>
          <a:xfrm>
            <a:off x="11410815" y="1459397"/>
            <a:ext cx="32" cy="263319"/>
          </a:xfrm>
          <a:prstGeom prst="line">
            <a:avLst/>
          </a:prstGeom>
          <a:noFill/>
          <a:ln w="6350" cap="flat" cmpd="sng" algn="ctr">
            <a:solidFill>
              <a:srgbClr val="5B9BD5"/>
            </a:solidFill>
            <a:prstDash val="solid"/>
            <a:miter lim="800000"/>
          </a:ln>
          <a:effectLst/>
        </p:spPr>
      </p:cxnSp>
      <p:sp>
        <p:nvSpPr>
          <p:cNvPr id="563" name="Hexagon 562"/>
          <p:cNvSpPr/>
          <p:nvPr/>
        </p:nvSpPr>
        <p:spPr>
          <a:xfrm>
            <a:off x="681595" y="119885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64" name="Hexagon 563"/>
          <p:cNvSpPr/>
          <p:nvPr/>
        </p:nvSpPr>
        <p:spPr>
          <a:xfrm>
            <a:off x="907992" y="132736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65" name="Hexagon 564"/>
          <p:cNvSpPr/>
          <p:nvPr/>
        </p:nvSpPr>
        <p:spPr>
          <a:xfrm>
            <a:off x="907992" y="158884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66" name="Hexagon 565"/>
          <p:cNvSpPr/>
          <p:nvPr/>
        </p:nvSpPr>
        <p:spPr>
          <a:xfrm>
            <a:off x="1131592" y="119885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67" name="Hexagon 566"/>
          <p:cNvSpPr/>
          <p:nvPr/>
        </p:nvSpPr>
        <p:spPr>
          <a:xfrm>
            <a:off x="1357989" y="132736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68" name="Hexagon 567"/>
          <p:cNvSpPr/>
          <p:nvPr/>
        </p:nvSpPr>
        <p:spPr>
          <a:xfrm>
            <a:off x="1357989" y="158884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69" name="Hexagon 568"/>
          <p:cNvSpPr/>
          <p:nvPr/>
        </p:nvSpPr>
        <p:spPr>
          <a:xfrm>
            <a:off x="1584025" y="119885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0" name="Hexagon 569"/>
          <p:cNvSpPr/>
          <p:nvPr/>
        </p:nvSpPr>
        <p:spPr>
          <a:xfrm>
            <a:off x="1810423" y="132736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1" name="Hexagon 570"/>
          <p:cNvSpPr/>
          <p:nvPr/>
        </p:nvSpPr>
        <p:spPr>
          <a:xfrm>
            <a:off x="1810423" y="158884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2" name="Hexagon 571"/>
          <p:cNvSpPr/>
          <p:nvPr/>
        </p:nvSpPr>
        <p:spPr>
          <a:xfrm>
            <a:off x="2034022" y="119885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3" name="Hexagon 572"/>
          <p:cNvSpPr/>
          <p:nvPr/>
        </p:nvSpPr>
        <p:spPr>
          <a:xfrm>
            <a:off x="2260419" y="132736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4" name="Hexagon 573"/>
          <p:cNvSpPr/>
          <p:nvPr/>
        </p:nvSpPr>
        <p:spPr>
          <a:xfrm>
            <a:off x="2260419" y="158884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5" name="Hexagon 574"/>
          <p:cNvSpPr/>
          <p:nvPr/>
        </p:nvSpPr>
        <p:spPr>
          <a:xfrm>
            <a:off x="2484019" y="119885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6" name="Hexagon 575"/>
          <p:cNvSpPr/>
          <p:nvPr/>
        </p:nvSpPr>
        <p:spPr>
          <a:xfrm>
            <a:off x="2706816" y="132736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7" name="Hexagon 576"/>
          <p:cNvSpPr/>
          <p:nvPr/>
        </p:nvSpPr>
        <p:spPr>
          <a:xfrm>
            <a:off x="2706816" y="158884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8" name="Hexagon 577"/>
          <p:cNvSpPr/>
          <p:nvPr/>
        </p:nvSpPr>
        <p:spPr>
          <a:xfrm>
            <a:off x="2930415" y="119885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79" name="Hexagon 578"/>
          <p:cNvSpPr/>
          <p:nvPr/>
        </p:nvSpPr>
        <p:spPr>
          <a:xfrm>
            <a:off x="3156813" y="132736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0" name="Hexagon 579"/>
          <p:cNvSpPr/>
          <p:nvPr/>
        </p:nvSpPr>
        <p:spPr>
          <a:xfrm>
            <a:off x="3156813" y="158884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1" name="Hexagon 580"/>
          <p:cNvSpPr/>
          <p:nvPr/>
        </p:nvSpPr>
        <p:spPr>
          <a:xfrm>
            <a:off x="3382849" y="119885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2" name="Hexagon 581"/>
          <p:cNvSpPr/>
          <p:nvPr/>
        </p:nvSpPr>
        <p:spPr>
          <a:xfrm>
            <a:off x="3609246" y="132736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3" name="Hexagon 582"/>
          <p:cNvSpPr/>
          <p:nvPr/>
        </p:nvSpPr>
        <p:spPr>
          <a:xfrm>
            <a:off x="3609246" y="158884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4" name="Hexagon 583"/>
          <p:cNvSpPr/>
          <p:nvPr/>
        </p:nvSpPr>
        <p:spPr>
          <a:xfrm>
            <a:off x="3836920" y="119885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5" name="Hexagon 584"/>
          <p:cNvSpPr/>
          <p:nvPr/>
        </p:nvSpPr>
        <p:spPr>
          <a:xfrm>
            <a:off x="4063317" y="132736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6" name="Hexagon 585"/>
          <p:cNvSpPr/>
          <p:nvPr/>
        </p:nvSpPr>
        <p:spPr>
          <a:xfrm>
            <a:off x="4063317" y="158884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7" name="Hexagon 586"/>
          <p:cNvSpPr/>
          <p:nvPr/>
        </p:nvSpPr>
        <p:spPr>
          <a:xfrm>
            <a:off x="4289699" y="120014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8" name="Hexagon 587"/>
          <p:cNvSpPr/>
          <p:nvPr/>
        </p:nvSpPr>
        <p:spPr>
          <a:xfrm>
            <a:off x="4516096" y="132865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89" name="Hexagon 588"/>
          <p:cNvSpPr/>
          <p:nvPr/>
        </p:nvSpPr>
        <p:spPr>
          <a:xfrm>
            <a:off x="4516096" y="159460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90" name="Hexagon 589"/>
          <p:cNvSpPr/>
          <p:nvPr/>
        </p:nvSpPr>
        <p:spPr>
          <a:xfrm>
            <a:off x="4739696" y="120014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91" name="Hexagon 590"/>
          <p:cNvSpPr/>
          <p:nvPr/>
        </p:nvSpPr>
        <p:spPr>
          <a:xfrm>
            <a:off x="4966093" y="132865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92" name="Hexagon 591"/>
          <p:cNvSpPr/>
          <p:nvPr/>
        </p:nvSpPr>
        <p:spPr>
          <a:xfrm>
            <a:off x="4966093" y="159460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93" name="Hexagon 592"/>
          <p:cNvSpPr/>
          <p:nvPr/>
        </p:nvSpPr>
        <p:spPr>
          <a:xfrm>
            <a:off x="5192129" y="120014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94" name="Hexagon 593"/>
          <p:cNvSpPr/>
          <p:nvPr/>
        </p:nvSpPr>
        <p:spPr>
          <a:xfrm>
            <a:off x="5418527" y="132865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95" name="Hexagon 594"/>
          <p:cNvSpPr/>
          <p:nvPr/>
        </p:nvSpPr>
        <p:spPr>
          <a:xfrm>
            <a:off x="5418527" y="159014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96" name="Hexagon 595"/>
          <p:cNvSpPr/>
          <p:nvPr/>
        </p:nvSpPr>
        <p:spPr>
          <a:xfrm>
            <a:off x="5642600" y="119568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97" name="Hexagon 596"/>
          <p:cNvSpPr/>
          <p:nvPr/>
        </p:nvSpPr>
        <p:spPr>
          <a:xfrm>
            <a:off x="5868998" y="132865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98" name="Hexagon 597"/>
          <p:cNvSpPr/>
          <p:nvPr/>
        </p:nvSpPr>
        <p:spPr>
          <a:xfrm>
            <a:off x="5868998" y="159014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599" name="Hexagon 598"/>
          <p:cNvSpPr/>
          <p:nvPr/>
        </p:nvSpPr>
        <p:spPr>
          <a:xfrm>
            <a:off x="6092597" y="120014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0" name="Hexagon 599"/>
          <p:cNvSpPr/>
          <p:nvPr/>
        </p:nvSpPr>
        <p:spPr>
          <a:xfrm>
            <a:off x="6318994" y="132865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1" name="Hexagon 600"/>
          <p:cNvSpPr/>
          <p:nvPr/>
        </p:nvSpPr>
        <p:spPr>
          <a:xfrm>
            <a:off x="6318994" y="159014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2" name="Hexagon 601"/>
          <p:cNvSpPr/>
          <p:nvPr/>
        </p:nvSpPr>
        <p:spPr>
          <a:xfrm>
            <a:off x="6546668" y="120014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3" name="Hexagon 602"/>
          <p:cNvSpPr/>
          <p:nvPr/>
        </p:nvSpPr>
        <p:spPr>
          <a:xfrm>
            <a:off x="6773065" y="132865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4" name="Hexagon 603"/>
          <p:cNvSpPr/>
          <p:nvPr/>
        </p:nvSpPr>
        <p:spPr>
          <a:xfrm>
            <a:off x="6773065" y="159014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5" name="Hexagon 604"/>
          <p:cNvSpPr/>
          <p:nvPr/>
        </p:nvSpPr>
        <p:spPr>
          <a:xfrm>
            <a:off x="6999102" y="120014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6" name="Hexagon 605"/>
          <p:cNvSpPr/>
          <p:nvPr/>
        </p:nvSpPr>
        <p:spPr>
          <a:xfrm>
            <a:off x="7225499" y="132865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7" name="Hexagon 606"/>
          <p:cNvSpPr/>
          <p:nvPr/>
        </p:nvSpPr>
        <p:spPr>
          <a:xfrm>
            <a:off x="7225499" y="159014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8" name="Hexagon 607"/>
          <p:cNvSpPr/>
          <p:nvPr/>
        </p:nvSpPr>
        <p:spPr>
          <a:xfrm>
            <a:off x="7452698" y="1200148"/>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09" name="Hexagon 608"/>
          <p:cNvSpPr/>
          <p:nvPr/>
        </p:nvSpPr>
        <p:spPr>
          <a:xfrm>
            <a:off x="7679096" y="1328659"/>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0" name="Hexagon 609"/>
          <p:cNvSpPr/>
          <p:nvPr/>
        </p:nvSpPr>
        <p:spPr>
          <a:xfrm>
            <a:off x="7679096" y="1590141"/>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1" name="Hexagon 610"/>
          <p:cNvSpPr/>
          <p:nvPr/>
        </p:nvSpPr>
        <p:spPr>
          <a:xfrm>
            <a:off x="7904269" y="120362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2" name="Hexagon 611"/>
          <p:cNvSpPr/>
          <p:nvPr/>
        </p:nvSpPr>
        <p:spPr>
          <a:xfrm>
            <a:off x="8130667" y="133213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3" name="Hexagon 612"/>
          <p:cNvSpPr/>
          <p:nvPr/>
        </p:nvSpPr>
        <p:spPr>
          <a:xfrm>
            <a:off x="8130667" y="159361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4" name="Hexagon 613"/>
          <p:cNvSpPr/>
          <p:nvPr/>
        </p:nvSpPr>
        <p:spPr>
          <a:xfrm>
            <a:off x="8354266" y="120362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5" name="Hexagon 614"/>
          <p:cNvSpPr/>
          <p:nvPr/>
        </p:nvSpPr>
        <p:spPr>
          <a:xfrm>
            <a:off x="8577063" y="133213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6" name="Hexagon 615"/>
          <p:cNvSpPr/>
          <p:nvPr/>
        </p:nvSpPr>
        <p:spPr>
          <a:xfrm>
            <a:off x="8577063" y="159361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7" name="Hexagon 616"/>
          <p:cNvSpPr/>
          <p:nvPr/>
        </p:nvSpPr>
        <p:spPr>
          <a:xfrm>
            <a:off x="8803100" y="120362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8" name="Hexagon 617"/>
          <p:cNvSpPr/>
          <p:nvPr/>
        </p:nvSpPr>
        <p:spPr>
          <a:xfrm>
            <a:off x="9025897" y="133213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19" name="Hexagon 618"/>
          <p:cNvSpPr/>
          <p:nvPr/>
        </p:nvSpPr>
        <p:spPr>
          <a:xfrm>
            <a:off x="9025897" y="159361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0" name="Hexagon 619"/>
          <p:cNvSpPr/>
          <p:nvPr/>
        </p:nvSpPr>
        <p:spPr>
          <a:xfrm>
            <a:off x="9246846" y="120362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1" name="Hexagon 620"/>
          <p:cNvSpPr/>
          <p:nvPr/>
        </p:nvSpPr>
        <p:spPr>
          <a:xfrm>
            <a:off x="9473243" y="133213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2" name="Hexagon 621"/>
          <p:cNvSpPr/>
          <p:nvPr/>
        </p:nvSpPr>
        <p:spPr>
          <a:xfrm>
            <a:off x="9473243" y="159361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3" name="Hexagon 622"/>
          <p:cNvSpPr/>
          <p:nvPr/>
        </p:nvSpPr>
        <p:spPr>
          <a:xfrm>
            <a:off x="9696842" y="120362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4" name="Hexagon 623"/>
          <p:cNvSpPr/>
          <p:nvPr/>
        </p:nvSpPr>
        <p:spPr>
          <a:xfrm>
            <a:off x="9923240" y="133213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5" name="Hexagon 624"/>
          <p:cNvSpPr/>
          <p:nvPr/>
        </p:nvSpPr>
        <p:spPr>
          <a:xfrm>
            <a:off x="9923240" y="159361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6" name="Hexagon 625"/>
          <p:cNvSpPr/>
          <p:nvPr/>
        </p:nvSpPr>
        <p:spPr>
          <a:xfrm>
            <a:off x="10150913" y="120362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7" name="Hexagon 626"/>
          <p:cNvSpPr/>
          <p:nvPr/>
        </p:nvSpPr>
        <p:spPr>
          <a:xfrm>
            <a:off x="10377311" y="133213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8" name="Hexagon 627"/>
          <p:cNvSpPr/>
          <p:nvPr/>
        </p:nvSpPr>
        <p:spPr>
          <a:xfrm>
            <a:off x="10377311" y="159361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29" name="Hexagon 628"/>
          <p:cNvSpPr/>
          <p:nvPr/>
        </p:nvSpPr>
        <p:spPr>
          <a:xfrm>
            <a:off x="10603347" y="120362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30" name="Hexagon 629"/>
          <p:cNvSpPr/>
          <p:nvPr/>
        </p:nvSpPr>
        <p:spPr>
          <a:xfrm>
            <a:off x="10829744" y="133213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31" name="Hexagon 630"/>
          <p:cNvSpPr/>
          <p:nvPr/>
        </p:nvSpPr>
        <p:spPr>
          <a:xfrm>
            <a:off x="10829744" y="159361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32" name="Hexagon 631"/>
          <p:cNvSpPr/>
          <p:nvPr/>
        </p:nvSpPr>
        <p:spPr>
          <a:xfrm>
            <a:off x="11053344" y="1203623"/>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33" name="Hexagon 632"/>
          <p:cNvSpPr/>
          <p:nvPr/>
        </p:nvSpPr>
        <p:spPr>
          <a:xfrm>
            <a:off x="11279741" y="1332134"/>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634" name="Hexagon 633"/>
          <p:cNvSpPr/>
          <p:nvPr/>
        </p:nvSpPr>
        <p:spPr>
          <a:xfrm>
            <a:off x="11279741" y="1593616"/>
            <a:ext cx="269510" cy="243116"/>
          </a:xfrm>
          <a:prstGeom prst="hexagon">
            <a:avLst/>
          </a:prstGeom>
          <a:solidFill>
            <a:schemeClr val="tx1"/>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ndParaRPr>
          </a:p>
        </p:txBody>
      </p:sp>
      <p:sp>
        <p:nvSpPr>
          <p:cNvPr id="346" name="Freeform 345"/>
          <p:cNvSpPr>
            <a:spLocks noChangeAspect="1"/>
          </p:cNvSpPr>
          <p:nvPr/>
        </p:nvSpPr>
        <p:spPr bwMode="black">
          <a:xfrm>
            <a:off x="5993078" y="2915880"/>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8" name="Rectangle 637"/>
          <p:cNvSpPr/>
          <p:nvPr/>
        </p:nvSpPr>
        <p:spPr bwMode="auto">
          <a:xfrm>
            <a:off x="741367" y="2832209"/>
            <a:ext cx="2024219" cy="358297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Management</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Subsystem</a:t>
            </a:r>
            <a:br>
              <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400" b="0" i="0" u="none" strike="noStrike" kern="0" cap="none" spc="0" normalizeH="0" baseline="0" noProof="0" dirty="0">
                <a:ln>
                  <a:noFill/>
                </a:ln>
                <a:solidFill>
                  <a:schemeClr val="bg2">
                    <a:lumMod val="50000"/>
                  </a:schemeClr>
                </a:solidFill>
                <a:effectLst/>
                <a:uLnTx/>
                <a:uFillTx/>
                <a:ea typeface="Segoe UI" pitchFamily="34" charset="0"/>
                <a:cs typeface="Segoe UI" pitchFamily="34" charset="0"/>
              </a:rPr>
              <a:t>Deployment, Upgrade and Monitoring</a:t>
            </a:r>
          </a:p>
        </p:txBody>
      </p:sp>
      <p:sp>
        <p:nvSpPr>
          <p:cNvPr id="639" name="Freeform 9"/>
          <p:cNvSpPr>
            <a:spLocks noChangeAspect="1" noEditPoints="1"/>
          </p:cNvSpPr>
          <p:nvPr/>
        </p:nvSpPr>
        <p:spPr bwMode="black">
          <a:xfrm>
            <a:off x="1595436" y="393196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44" name="TextBox 343"/>
          <p:cNvSpPr txBox="1"/>
          <p:nvPr/>
        </p:nvSpPr>
        <p:spPr>
          <a:xfrm>
            <a:off x="664708" y="1237629"/>
            <a:ext cx="10884543" cy="512935"/>
          </a:xfrm>
          <a:prstGeom prst="rect">
            <a:avLst/>
          </a:prstGeom>
          <a:noFill/>
          <a:ln>
            <a:noFill/>
          </a:ln>
        </p:spPr>
        <p:txBody>
          <a:bodyPr wrap="square" rtlCol="0">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err="1">
                <a:ln>
                  <a:noFill/>
                </a:ln>
                <a:solidFill>
                  <a:srgbClr val="47D8FF"/>
                </a:solidFill>
                <a:effectLst>
                  <a:glow rad="266700">
                    <a:srgbClr val="FFFFFF"/>
                  </a:glow>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0" cap="none" spc="0" normalizeH="0" baseline="0" noProof="0" dirty="0">
              <a:ln>
                <a:noFill/>
              </a:ln>
              <a:solidFill>
                <a:srgbClr val="47D8FF"/>
              </a:solidFill>
              <a:effectLst>
                <a:glow rad="266700">
                  <a:srgbClr val="FFFFFF"/>
                </a:glow>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6411095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chemeClr val="bg1"/>
                </a:solidFill>
              </a:endParaRPr>
            </a:p>
            <a:p>
              <a:endParaRPr lang="en-US" dirty="0">
                <a:solidFill>
                  <a:schemeClr val="bg1"/>
                </a:solidFill>
              </a:endParaRPr>
            </a:p>
            <a:p>
              <a:r>
                <a:rPr lang="en-US" dirty="0">
                  <a:solidFill>
                    <a:schemeClr val="bg1"/>
                  </a:solidFill>
                </a:rPr>
                <a:t>Windows OS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26" name="Rounded Rectangle 25"/>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Windows OS</a:t>
              </a:r>
            </a:p>
          </p:txBody>
        </p:sp>
        <p:sp>
          <p:nvSpPr>
            <p:cNvPr id="31" name="Rounded Rectangle 30"/>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Windows OS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32" name="Rounded Rectangle 31"/>
            <p:cNvSpPr/>
            <p:nvPr/>
          </p:nvSpPr>
          <p:spPr>
            <a:xfrm>
              <a:off x="3398018" y="1347661"/>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bg1"/>
                  </a:solidFill>
                </a:rPr>
                <a:t>Windows OS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34" name="Rounded Rectangle 33"/>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chemeClr val="bg1"/>
                </a:solidFill>
              </a:endParaRPr>
            </a:p>
            <a:p>
              <a:endParaRPr lang="en-US" dirty="0">
                <a:solidFill>
                  <a:schemeClr val="bg1"/>
                </a:solidFill>
              </a:endParaRPr>
            </a:p>
            <a:p>
              <a:r>
                <a:rPr lang="en-US" dirty="0">
                  <a:solidFill>
                    <a:schemeClr val="bg1"/>
                  </a:solidFill>
                </a:rPr>
                <a:t>Windows OS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35" name="Rounded Rectangle 34"/>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endParaRPr lang="en-US" dirty="0">
                <a:solidFill>
                  <a:schemeClr val="bg1"/>
                </a:solidFill>
              </a:endParaRPr>
            </a:p>
            <a:p>
              <a:endParaRPr lang="en-US" dirty="0">
                <a:solidFill>
                  <a:schemeClr val="bg1"/>
                </a:solidFill>
              </a:endParaRPr>
            </a:p>
            <a:p>
              <a:r>
                <a:rPr lang="en-US" dirty="0">
                  <a:solidFill>
                    <a:schemeClr val="bg1"/>
                  </a:solidFill>
                </a:rPr>
                <a:t>Windows OS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30" name="Oval 29"/>
            <p:cNvSpPr/>
            <p:nvPr/>
          </p:nvSpPr>
          <p:spPr bwMode="auto">
            <a:xfrm>
              <a:off x="1219200" y="2781736"/>
              <a:ext cx="6553200" cy="3352800"/>
            </a:xfrm>
            <a:prstGeom prst="ellipse">
              <a:avLst/>
            </a:prstGeom>
            <a:noFill/>
            <a:ln>
              <a:solidFill>
                <a:schemeClr val="bg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a:endParaRPr lang="en-US" sz="2400" dirty="0">
                <a:solidFill>
                  <a:schemeClr val="tx1"/>
                </a:solidFill>
              </a:endParaRPr>
            </a:p>
          </p:txBody>
        </p:sp>
        <p:sp>
          <p:nvSpPr>
            <p:cNvPr id="8" name="Oval 7"/>
            <p:cNvSpPr/>
            <p:nvPr/>
          </p:nvSpPr>
          <p:spPr>
            <a:xfrm>
              <a:off x="1997109" y="28579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00" dirty="0">
                  <a:solidFill>
                    <a:schemeClr val="tx1"/>
                  </a:solidFill>
                </a:rPr>
                <a:t>Fabric</a:t>
              </a:r>
            </a:p>
            <a:p>
              <a:pPr algn="ctr"/>
              <a:r>
                <a:rPr lang="en-US" sz="900" dirty="0">
                  <a:solidFill>
                    <a:schemeClr val="tx1"/>
                  </a:solidFill>
                </a:rPr>
                <a:t>Node</a:t>
              </a:r>
            </a:p>
          </p:txBody>
        </p:sp>
        <p:sp>
          <p:nvSpPr>
            <p:cNvPr id="37" name="Oval 36"/>
            <p:cNvSpPr/>
            <p:nvPr/>
          </p:nvSpPr>
          <p:spPr>
            <a:xfrm>
              <a:off x="1485900" y="5059362"/>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00" dirty="0">
                  <a:solidFill>
                    <a:schemeClr val="tx1"/>
                  </a:solidFill>
                </a:rPr>
                <a:t>Fabric</a:t>
              </a:r>
            </a:p>
            <a:p>
              <a:pPr algn="ctr"/>
              <a:r>
                <a:rPr lang="en-US" sz="900" dirty="0">
                  <a:solidFill>
                    <a:schemeClr val="tx1"/>
                  </a:solidFill>
                </a:rPr>
                <a:t>Node </a:t>
              </a:r>
            </a:p>
          </p:txBody>
        </p:sp>
        <p:sp>
          <p:nvSpPr>
            <p:cNvPr id="38" name="Oval 37"/>
            <p:cNvSpPr/>
            <p:nvPr/>
          </p:nvSpPr>
          <p:spPr>
            <a:xfrm>
              <a:off x="4114800" y="5795728"/>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00" dirty="0">
                  <a:solidFill>
                    <a:schemeClr val="tx1"/>
                  </a:solidFill>
                </a:rPr>
                <a:t>Fabric</a:t>
              </a:r>
            </a:p>
            <a:p>
              <a:pPr algn="ctr"/>
              <a:r>
                <a:rPr lang="en-US" sz="900" dirty="0">
                  <a:solidFill>
                    <a:schemeClr val="tx1"/>
                  </a:solidFill>
                </a:rPr>
                <a:t>Node</a:t>
              </a:r>
            </a:p>
          </p:txBody>
        </p:sp>
        <p:sp>
          <p:nvSpPr>
            <p:cNvPr id="39" name="Oval 38"/>
            <p:cNvSpPr/>
            <p:nvPr/>
          </p:nvSpPr>
          <p:spPr>
            <a:xfrm>
              <a:off x="4174100" y="2319786"/>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00" dirty="0">
                  <a:solidFill>
                    <a:schemeClr val="tx1"/>
                  </a:solidFill>
                </a:rPr>
                <a:t>Fabric</a:t>
              </a:r>
            </a:p>
            <a:p>
              <a:pPr algn="ctr"/>
              <a:r>
                <a:rPr lang="en-US" sz="900" dirty="0">
                  <a:solidFill>
                    <a:schemeClr val="tx1"/>
                  </a:solidFill>
                </a:rPr>
                <a:t>Node</a:t>
              </a:r>
            </a:p>
          </p:txBody>
        </p:sp>
        <p:sp>
          <p:nvSpPr>
            <p:cNvPr id="40" name="Oval 39"/>
            <p:cNvSpPr/>
            <p:nvPr/>
          </p:nvSpPr>
          <p:spPr>
            <a:xfrm>
              <a:off x="6446854" y="30103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00" dirty="0">
                  <a:solidFill>
                    <a:schemeClr val="tx1"/>
                  </a:solidFill>
                </a:rPr>
                <a:t>Fabric</a:t>
              </a:r>
            </a:p>
            <a:p>
              <a:pPr algn="ctr"/>
              <a:r>
                <a:rPr lang="en-US" sz="900" dirty="0">
                  <a:solidFill>
                    <a:schemeClr val="tx1"/>
                  </a:solidFill>
                </a:rPr>
                <a:t>Node</a:t>
              </a:r>
            </a:p>
          </p:txBody>
        </p:sp>
        <p:sp>
          <p:nvSpPr>
            <p:cNvPr id="41" name="Oval 40"/>
            <p:cNvSpPr/>
            <p:nvPr/>
          </p:nvSpPr>
          <p:spPr>
            <a:xfrm>
              <a:off x="6446854" y="52201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00" dirty="0">
                  <a:solidFill>
                    <a:schemeClr val="tx1"/>
                  </a:solidFill>
                </a:rPr>
                <a:t>Fabric</a:t>
              </a:r>
            </a:p>
            <a:p>
              <a:pPr algn="ctr"/>
              <a:r>
                <a:rPr lang="en-US" sz="900" dirty="0">
                  <a:solidFill>
                    <a:schemeClr val="tx1"/>
                  </a:solidFill>
                </a:rPr>
                <a:t>Node</a:t>
              </a:r>
            </a:p>
          </p:txBody>
        </p:sp>
      </p:grpSp>
      <p:sp>
        <p:nvSpPr>
          <p:cNvPr id="19" name="Content Placeholder 2"/>
          <p:cNvSpPr>
            <a:spLocks noGrp="1"/>
          </p:cNvSpPr>
          <p:nvPr>
            <p:ph type="body" sz="quarter" idx="10"/>
          </p:nvPr>
        </p:nvSpPr>
        <p:spPr>
          <a:xfrm>
            <a:off x="213500" y="953123"/>
            <a:ext cx="12484929" cy="1303458"/>
          </a:xfrm>
          <a:prstGeom prst="rect">
            <a:avLst/>
          </a:prstGeom>
        </p:spPr>
        <p:txBody>
          <a:bodyPr vert="horz" wrap="square" lIns="143428" tIns="89642" rIns="143428" bIns="89642" rtlCol="0">
            <a:spAutoFit/>
          </a:bodyPr>
          <a:lstStyle/>
          <a:p>
            <a:r>
              <a:rPr lang="en-US" sz="2353" dirty="0">
                <a:solidFill>
                  <a:schemeClr val="bg2"/>
                </a:solidFill>
              </a:rPr>
              <a:t>Set of OS instances (real or virtual) stitched together to form a pool of resources</a:t>
            </a:r>
          </a:p>
          <a:p>
            <a:r>
              <a:rPr lang="en-US" sz="2353" dirty="0">
                <a:solidFill>
                  <a:schemeClr val="bg2"/>
                </a:solidFill>
              </a:rPr>
              <a:t>Cluster can scale to 1000s of machines, is self repairing, and scales-up or down</a:t>
            </a:r>
          </a:p>
          <a:p>
            <a:r>
              <a:rPr lang="en-US" sz="2353" dirty="0">
                <a:solidFill>
                  <a:schemeClr val="bg2"/>
                </a:solidFill>
              </a:rPr>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br>
              <a:rPr lang="en-US" dirty="0"/>
            </a:br>
            <a:endParaRPr lang="en-US" dirty="0"/>
          </a:p>
        </p:txBody>
      </p:sp>
      <p:sp>
        <p:nvSpPr>
          <p:cNvPr id="22" name="Title 1"/>
          <p:cNvSpPr txBox="1">
            <a:spLocks/>
          </p:cNvSpPr>
          <p:nvPr/>
        </p:nvSpPr>
        <p:spPr>
          <a:xfrm>
            <a:off x="418643" y="74134"/>
            <a:ext cx="11655840" cy="899537"/>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294" dirty="0">
                <a:solidFill>
                  <a:schemeClr val="bg2"/>
                </a:solidFill>
              </a:rPr>
              <a:t>Cluster</a:t>
            </a:r>
          </a:p>
        </p:txBody>
      </p:sp>
    </p:spTree>
    <p:extLst>
      <p:ext uri="{BB962C8B-B14F-4D97-AF65-F5344CB8AC3E}">
        <p14:creationId xmlns:p14="http://schemas.microsoft.com/office/powerpoint/2010/main" val="42229608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pPr marL="0" indent="0">
              <a:buNone/>
            </a:pPr>
            <a:r>
              <a:rPr lang="en-US" sz="2000" dirty="0"/>
              <a:t>9:00:00 AM	9:05:00 AM	Intro MSDEVMTL</a:t>
            </a:r>
          </a:p>
          <a:p>
            <a:pPr marL="0" indent="0">
              <a:buNone/>
            </a:pPr>
            <a:r>
              <a:rPr lang="en-US" sz="2000" dirty="0"/>
              <a:t>9:05:00 AM	9:35:00 AM	Intro sponsors</a:t>
            </a:r>
          </a:p>
          <a:p>
            <a:pPr marL="0" indent="0">
              <a:buNone/>
            </a:pPr>
            <a:r>
              <a:rPr lang="en-US" sz="2000" dirty="0"/>
              <a:t>9:35:00 AM	10:50:00 AM	Intro to services and Service Fabric Overview</a:t>
            </a:r>
          </a:p>
          <a:p>
            <a:pPr marL="0" indent="0">
              <a:buNone/>
            </a:pPr>
            <a:r>
              <a:rPr lang="en-US" sz="2000" dirty="0"/>
              <a:t>10:50:00 AM	11:20:00 AM	Labs 1 &amp; 2</a:t>
            </a:r>
          </a:p>
          <a:p>
            <a:pPr marL="0" indent="0">
              <a:buNone/>
            </a:pPr>
            <a:r>
              <a:rPr lang="en-US" sz="2000" dirty="0"/>
              <a:t>11:20:00 AM	11:50:00 AM	Application Packaging &amp; deployment</a:t>
            </a:r>
          </a:p>
          <a:p>
            <a:pPr marL="0" indent="0">
              <a:buNone/>
            </a:pPr>
            <a:r>
              <a:rPr lang="en-US" sz="2000" dirty="0"/>
              <a:t>11:50:00 AM	12:20:00 PM	Diner</a:t>
            </a:r>
          </a:p>
          <a:p>
            <a:pPr marL="0" indent="0">
              <a:buNone/>
            </a:pPr>
            <a:r>
              <a:rPr lang="en-US" sz="2000" dirty="0"/>
              <a:t>12:20:00 PM	12:55:00 PM	Labs 3 &amp; 4</a:t>
            </a:r>
          </a:p>
          <a:p>
            <a:pPr marL="0" indent="0">
              <a:buNone/>
            </a:pPr>
            <a:r>
              <a:rPr lang="en-US" sz="2000" dirty="0"/>
              <a:t>12:55:00 PM	1:30:00 PM	MS at scale &amp; High Availability</a:t>
            </a:r>
          </a:p>
          <a:p>
            <a:pPr marL="0" indent="0">
              <a:buNone/>
            </a:pPr>
            <a:r>
              <a:rPr lang="en-US" sz="2000" dirty="0"/>
              <a:t>1:30:00 PM	1:40:00 PM	Lab 5</a:t>
            </a:r>
          </a:p>
          <a:p>
            <a:pPr marL="0" indent="0">
              <a:buNone/>
            </a:pPr>
            <a:r>
              <a:rPr lang="en-US" sz="2000" dirty="0"/>
              <a:t>1:40:00 PM	2:10:00 PM	Diagnostics &amp; Health policies</a:t>
            </a:r>
          </a:p>
          <a:p>
            <a:pPr marL="0" indent="0">
              <a:buNone/>
            </a:pPr>
            <a:r>
              <a:rPr lang="en-US" sz="2000" dirty="0"/>
              <a:t>2:10:00 PM	2:20:00 PM	Lab 6</a:t>
            </a:r>
          </a:p>
          <a:p>
            <a:pPr marL="0" indent="0">
              <a:buNone/>
            </a:pPr>
            <a:r>
              <a:rPr lang="en-US" sz="2000" dirty="0"/>
              <a:t>2:20:00 PM	2:45:00 PM	Who is using SF, Testing</a:t>
            </a:r>
          </a:p>
          <a:p>
            <a:pPr marL="0" indent="0">
              <a:buNone/>
            </a:pPr>
            <a:r>
              <a:rPr lang="en-US" sz="2000" dirty="0"/>
              <a:t>2:45:00 PM	3:20:00 PM	Lab 7 &amp; 8</a:t>
            </a:r>
          </a:p>
          <a:p>
            <a:pPr marL="0" indent="0">
              <a:buNone/>
            </a:pPr>
            <a:r>
              <a:rPr lang="en-US" sz="2000" dirty="0"/>
              <a:t>3:20:00 PM	3:40:00 PM	Upgrades</a:t>
            </a:r>
          </a:p>
          <a:p>
            <a:pPr marL="0" indent="0">
              <a:buNone/>
            </a:pPr>
            <a:r>
              <a:rPr lang="en-US" sz="2000" dirty="0"/>
              <a:t>3:40:00 PM	4:10:00 PM	Lab 9</a:t>
            </a:r>
          </a:p>
          <a:p>
            <a:pPr marL="0" indent="0">
              <a:buNone/>
            </a:pPr>
            <a:r>
              <a:rPr lang="en-US" sz="2000" dirty="0"/>
              <a:t>4:10:00 PM	4:15:00 PM	Conclusion</a:t>
            </a:r>
          </a:p>
          <a:p>
            <a:pPr marL="0" indent="0">
              <a:buNone/>
            </a:pPr>
            <a:endParaRPr lang="en-US" sz="2000" dirty="0"/>
          </a:p>
        </p:txBody>
      </p:sp>
      <p:sp>
        <p:nvSpPr>
          <p:cNvPr id="8" name="Title 7"/>
          <p:cNvSpPr>
            <a:spLocks noGrp="1"/>
          </p:cNvSpPr>
          <p:nvPr>
            <p:ph type="title"/>
          </p:nvPr>
        </p:nvSpPr>
        <p:spPr/>
        <p:txBody>
          <a:bodyPr/>
          <a:lstStyle/>
          <a:p>
            <a:r>
              <a:rPr lang="fr-CA" dirty="0"/>
              <a:t>Schedule</a:t>
            </a:r>
            <a:endParaRPr lang="en-US" dirty="0"/>
          </a:p>
        </p:txBody>
      </p:sp>
    </p:spTree>
    <p:extLst>
      <p:ext uri="{BB962C8B-B14F-4D97-AF65-F5344CB8AC3E}">
        <p14:creationId xmlns:p14="http://schemas.microsoft.com/office/powerpoint/2010/main" val="3461743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415525" y="1251979"/>
            <a:ext cx="8552604" cy="5414163"/>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Datacenter (Azure, On Premises, Other Clouds )</a:t>
            </a:r>
          </a:p>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25" name="Rectangle 24"/>
          <p:cNvSpPr/>
          <p:nvPr/>
        </p:nvSpPr>
        <p:spPr bwMode="auto">
          <a:xfrm>
            <a:off x="3618668" y="4393906"/>
            <a:ext cx="1047719" cy="657265"/>
          </a:xfrm>
          <a:prstGeom prst="rect">
            <a:avLst/>
          </a:prstGeom>
          <a:solidFill>
            <a:srgbClr val="F8F8F8"/>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Load Balancer</a:t>
            </a:r>
          </a:p>
        </p:txBody>
      </p:sp>
      <p:sp>
        <p:nvSpPr>
          <p:cNvPr id="20" name="Rectangle 19"/>
          <p:cNvSpPr/>
          <p:nvPr/>
        </p:nvSpPr>
        <p:spPr bwMode="auto">
          <a:xfrm>
            <a:off x="5505966" y="3575825"/>
            <a:ext cx="2093916" cy="130297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PC/VM #1</a:t>
            </a:r>
            <a:br>
              <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26" name="Rectangle 25"/>
          <p:cNvSpPr/>
          <p:nvPr/>
        </p:nvSpPr>
        <p:spPr>
          <a:xfrm>
            <a:off x="5675077" y="3995492"/>
            <a:ext cx="1770104" cy="34561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28" name="Rectangle 27"/>
          <p:cNvSpPr/>
          <p:nvPr/>
        </p:nvSpPr>
        <p:spPr>
          <a:xfrm>
            <a:off x="5668364" y="4446598"/>
            <a:ext cx="1776818" cy="34561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Your code, etc.</a:t>
            </a:r>
          </a:p>
        </p:txBody>
      </p:sp>
      <p:sp>
        <p:nvSpPr>
          <p:cNvPr id="42" name="Rectangle 41"/>
          <p:cNvSpPr/>
          <p:nvPr/>
        </p:nvSpPr>
        <p:spPr bwMode="auto">
          <a:xfrm>
            <a:off x="6845411" y="1863744"/>
            <a:ext cx="2093916" cy="130297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PC/VM #2</a:t>
            </a:r>
            <a:br>
              <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44" name="Rectangle 43"/>
          <p:cNvSpPr/>
          <p:nvPr/>
        </p:nvSpPr>
        <p:spPr>
          <a:xfrm>
            <a:off x="7014521" y="2283411"/>
            <a:ext cx="1767571" cy="34561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46" name="Rectangle 45"/>
          <p:cNvSpPr/>
          <p:nvPr/>
        </p:nvSpPr>
        <p:spPr>
          <a:xfrm>
            <a:off x="7007808" y="2734517"/>
            <a:ext cx="1776818" cy="34561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Your code, etc.</a:t>
            </a:r>
          </a:p>
        </p:txBody>
      </p:sp>
      <p:sp>
        <p:nvSpPr>
          <p:cNvPr id="50" name="Rectangle 49"/>
          <p:cNvSpPr/>
          <p:nvPr/>
        </p:nvSpPr>
        <p:spPr bwMode="auto">
          <a:xfrm>
            <a:off x="9456866" y="2635019"/>
            <a:ext cx="2093916" cy="130297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PC/VM #3</a:t>
            </a:r>
            <a:br>
              <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52" name="Rectangle 51"/>
          <p:cNvSpPr/>
          <p:nvPr/>
        </p:nvSpPr>
        <p:spPr>
          <a:xfrm>
            <a:off x="9642042" y="3065282"/>
            <a:ext cx="1754039" cy="34561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53" name="Rectangle 52"/>
          <p:cNvSpPr/>
          <p:nvPr/>
        </p:nvSpPr>
        <p:spPr>
          <a:xfrm>
            <a:off x="9619264" y="3505793"/>
            <a:ext cx="1776818" cy="34561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Your code, etc.</a:t>
            </a:r>
          </a:p>
        </p:txBody>
      </p:sp>
      <p:sp>
        <p:nvSpPr>
          <p:cNvPr id="57" name="Rectangle 56"/>
          <p:cNvSpPr/>
          <p:nvPr/>
        </p:nvSpPr>
        <p:spPr bwMode="auto">
          <a:xfrm>
            <a:off x="9472931" y="4203204"/>
            <a:ext cx="2093916" cy="130297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PC/VM #4</a:t>
            </a:r>
            <a:br>
              <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58" name="Rectangle 57"/>
          <p:cNvSpPr/>
          <p:nvPr/>
        </p:nvSpPr>
        <p:spPr>
          <a:xfrm>
            <a:off x="9642042" y="4619407"/>
            <a:ext cx="1770104" cy="34561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60" name="Rectangle 59"/>
          <p:cNvSpPr/>
          <p:nvPr/>
        </p:nvSpPr>
        <p:spPr>
          <a:xfrm>
            <a:off x="9635329" y="5073978"/>
            <a:ext cx="1776818" cy="34561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Your code, etc.</a:t>
            </a:r>
          </a:p>
        </p:txBody>
      </p:sp>
      <p:sp>
        <p:nvSpPr>
          <p:cNvPr id="64" name="Rectangle 63"/>
          <p:cNvSpPr/>
          <p:nvPr/>
        </p:nvSpPr>
        <p:spPr bwMode="auto">
          <a:xfrm>
            <a:off x="6842879" y="5221510"/>
            <a:ext cx="2093916" cy="130297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PC/VM #5</a:t>
            </a:r>
            <a:br>
              <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5" name="Rectangle 64"/>
          <p:cNvSpPr/>
          <p:nvPr/>
        </p:nvSpPr>
        <p:spPr>
          <a:xfrm>
            <a:off x="7011990" y="5641177"/>
            <a:ext cx="1770102" cy="34561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Service Fabric</a:t>
            </a:r>
          </a:p>
        </p:txBody>
      </p:sp>
      <p:sp>
        <p:nvSpPr>
          <p:cNvPr id="67" name="Rectangle 66"/>
          <p:cNvSpPr/>
          <p:nvPr/>
        </p:nvSpPr>
        <p:spPr>
          <a:xfrm>
            <a:off x="7005277" y="6092282"/>
            <a:ext cx="1776818" cy="34561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Your code, etc.</a:t>
            </a:r>
          </a:p>
        </p:txBody>
      </p:sp>
      <p:sp>
        <p:nvSpPr>
          <p:cNvPr id="34" name="Title 33"/>
          <p:cNvSpPr>
            <a:spLocks noGrp="1"/>
          </p:cNvSpPr>
          <p:nvPr>
            <p:ph type="title"/>
          </p:nvPr>
        </p:nvSpPr>
        <p:spPr/>
        <p:txBody>
          <a:bodyPr/>
          <a:lstStyle/>
          <a:p>
            <a:r>
              <a:rPr lang="en-US" dirty="0"/>
              <a:t>Service Fabric Cluster</a:t>
            </a:r>
            <a:br>
              <a:rPr lang="en-US" dirty="0"/>
            </a:br>
            <a:endParaRPr lang="en-US" dirty="0"/>
          </a:p>
        </p:txBody>
      </p:sp>
      <p:cxnSp>
        <p:nvCxnSpPr>
          <p:cNvPr id="97" name="Elbow Connector 96"/>
          <p:cNvCxnSpPr>
            <a:stCxn id="44" idx="3"/>
            <a:endCxn id="52" idx="1"/>
          </p:cNvCxnSpPr>
          <p:nvPr/>
        </p:nvCxnSpPr>
        <p:spPr>
          <a:xfrm>
            <a:off x="8782093" y="2456221"/>
            <a:ext cx="859949" cy="781871"/>
          </a:xfrm>
          <a:prstGeom prst="bentConnector3">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52" idx="3"/>
            <a:endCxn id="58" idx="3"/>
          </p:cNvCxnSpPr>
          <p:nvPr/>
        </p:nvCxnSpPr>
        <p:spPr>
          <a:xfrm>
            <a:off x="11396080" y="3238091"/>
            <a:ext cx="16066" cy="1554125"/>
          </a:xfrm>
          <a:prstGeom prst="bentConnector3">
            <a:avLst>
              <a:gd name="adj1" fmla="val 2139208"/>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5" idx="3"/>
            <a:endCxn id="58" idx="1"/>
          </p:cNvCxnSpPr>
          <p:nvPr/>
        </p:nvCxnSpPr>
        <p:spPr>
          <a:xfrm flipV="1">
            <a:off x="8782092" y="4792216"/>
            <a:ext cx="859950" cy="1021770"/>
          </a:xfrm>
          <a:prstGeom prst="bentConnector3">
            <a:avLst>
              <a:gd name="adj1" fmla="val 50000"/>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26" idx="3"/>
            <a:endCxn id="65" idx="1"/>
          </p:cNvCxnSpPr>
          <p:nvPr/>
        </p:nvCxnSpPr>
        <p:spPr>
          <a:xfrm flipH="1">
            <a:off x="7011991" y="4168301"/>
            <a:ext cx="433191" cy="1645685"/>
          </a:xfrm>
          <a:prstGeom prst="bentConnector5">
            <a:avLst>
              <a:gd name="adj1" fmla="val -86265"/>
              <a:gd name="adj2" fmla="val 52778"/>
              <a:gd name="adj3" fmla="val 179146"/>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26" idx="3"/>
            <a:endCxn id="44" idx="1"/>
          </p:cNvCxnSpPr>
          <p:nvPr/>
        </p:nvCxnSpPr>
        <p:spPr>
          <a:xfrm flipH="1" flipV="1">
            <a:off x="7014522" y="2456220"/>
            <a:ext cx="430659" cy="1712081"/>
          </a:xfrm>
          <a:prstGeom prst="bentConnector5">
            <a:avLst>
              <a:gd name="adj1" fmla="val -86772"/>
              <a:gd name="adj2" fmla="val 50000"/>
              <a:gd name="adj3" fmla="val 199071"/>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26" idx="1"/>
          </p:cNvCxnSpPr>
          <p:nvPr/>
        </p:nvCxnSpPr>
        <p:spPr>
          <a:xfrm flipV="1">
            <a:off x="4666388" y="4168302"/>
            <a:ext cx="1008690" cy="55423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049" y="3835518"/>
            <a:ext cx="1774039" cy="1774039"/>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p:cNvCxnSpPr>
            <a:stCxn id="127" idx="3"/>
            <a:endCxn id="25" idx="1"/>
          </p:cNvCxnSpPr>
          <p:nvPr/>
        </p:nvCxnSpPr>
        <p:spPr>
          <a:xfrm>
            <a:off x="1959088" y="4722538"/>
            <a:ext cx="1659580"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386723" y="2800513"/>
            <a:ext cx="2888863" cy="1011423"/>
          </a:xfrm>
          <a:prstGeom prst="rect">
            <a:avLst/>
          </a:prstGeom>
          <a:no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Management to deploy your code, etc.</a:t>
            </a:r>
            <a:br>
              <a:rPr kumimoji="0" lang="en-US" sz="1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br>
            <a:r>
              <a:rPr kumimoji="0" lang="en-US" sz="1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 </a:t>
            </a:r>
            <a:r>
              <a:rPr kumimoji="0" lang="en-US" sz="1700"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(Port: 19080)</a:t>
            </a:r>
          </a:p>
        </p:txBody>
      </p:sp>
      <p:sp>
        <p:nvSpPr>
          <p:cNvPr id="134" name="Rectangle 133"/>
          <p:cNvSpPr/>
          <p:nvPr/>
        </p:nvSpPr>
        <p:spPr>
          <a:xfrm>
            <a:off x="384190" y="5513442"/>
            <a:ext cx="2767764" cy="849495"/>
          </a:xfrm>
          <a:prstGeom prst="rect">
            <a:avLst/>
          </a:prstGeom>
          <a:no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App Web Request</a:t>
            </a:r>
            <a:br>
              <a:rPr kumimoji="0" lang="en-US" sz="1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br>
            <a:r>
              <a:rPr kumimoji="0" lang="en-US" sz="1700"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(Port: 80/443/?)</a:t>
            </a:r>
          </a:p>
        </p:txBody>
      </p:sp>
      <p:cxnSp>
        <p:nvCxnSpPr>
          <p:cNvPr id="135" name="Straight Arrow Connector 134"/>
          <p:cNvCxnSpPr>
            <a:stCxn id="25" idx="3"/>
            <a:endCxn id="67" idx="1"/>
          </p:cNvCxnSpPr>
          <p:nvPr/>
        </p:nvCxnSpPr>
        <p:spPr>
          <a:xfrm>
            <a:off x="4666387" y="4722538"/>
            <a:ext cx="2338889" cy="1542554"/>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95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dissolve">
                                      <p:cBhvr>
                                        <p:cTn id="49" dur="500"/>
                                        <p:tgtEl>
                                          <p:spTgt spid="116"/>
                                        </p:tgtEl>
                                      </p:cBhvr>
                                    </p:animEffec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dissolve">
                                      <p:cBhvr>
                                        <p:cTn id="53" dur="500"/>
                                        <p:tgtEl>
                                          <p:spTgt spid="97"/>
                                        </p:tgtEl>
                                      </p:cBhvr>
                                    </p:animEffect>
                                  </p:childTnLst>
                                </p:cTn>
                              </p:par>
                            </p:childTnLst>
                          </p:cTn>
                        </p:par>
                        <p:par>
                          <p:cTn id="54" fill="hold">
                            <p:stCondLst>
                              <p:cond delay="1000"/>
                            </p:stCondLst>
                            <p:childTnLst>
                              <p:par>
                                <p:cTn id="55" presetID="9" presetClass="entr" presetSubtype="0" fill="hold" nodeType="after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dissolve">
                                      <p:cBhvr>
                                        <p:cTn id="57" dur="500"/>
                                        <p:tgtEl>
                                          <p:spTgt spid="106"/>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dissolve">
                                      <p:cBhvr>
                                        <p:cTn id="61" dur="500"/>
                                        <p:tgtEl>
                                          <p:spTgt spid="109"/>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dissolve">
                                      <p:cBhvr>
                                        <p:cTn id="65" dur="500"/>
                                        <p:tgtEl>
                                          <p:spTgt spid="1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dissolve">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left)">
                                      <p:cBhvr>
                                        <p:cTn id="85" dur="500"/>
                                        <p:tgtEl>
                                          <p:spTgt spid="128"/>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childTnLst>
                          </p:cTn>
                        </p:par>
                        <p:par>
                          <p:cTn id="102" fill="hold">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131"/>
                                        </p:tgtEl>
                                      </p:cBhvr>
                                    </p:animEffect>
                                    <p:set>
                                      <p:cBhvr>
                                        <p:cTn id="114" dur="1" fill="hold">
                                          <p:stCondLst>
                                            <p:cond delay="499"/>
                                          </p:stCondLst>
                                        </p:cTn>
                                        <p:tgtEl>
                                          <p:spTgt spid="1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28"/>
                                        </p:tgtEl>
                                      </p:cBhvr>
                                    </p:animEffect>
                                    <p:set>
                                      <p:cBhvr>
                                        <p:cTn id="117" dur="1" fill="hold">
                                          <p:stCondLst>
                                            <p:cond delay="499"/>
                                          </p:stCondLst>
                                        </p:cTn>
                                        <p:tgtEl>
                                          <p:spTgt spid="12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par>
                          <p:cTn id="121" fill="hold">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134"/>
                                        </p:tgtEl>
                                        <p:attrNameLst>
                                          <p:attrName>style.visibility</p:attrName>
                                        </p:attrNameLst>
                                      </p:cBhvr>
                                      <p:to>
                                        <p:strVal val="visible"/>
                                      </p:to>
                                    </p:set>
                                    <p:animEffect transition="in" filter="dissolve">
                                      <p:cBhvr>
                                        <p:cTn id="124" dur="500"/>
                                        <p:tgtEl>
                                          <p:spTgt spid="13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wipe(down)">
                                      <p:cBhvr>
                                        <p:cTn id="129" dur="500"/>
                                        <p:tgtEl>
                                          <p:spTgt spid="128"/>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135"/>
                                        </p:tgtEl>
                                        <p:attrNameLst>
                                          <p:attrName>style.visibility</p:attrName>
                                        </p:attrNameLst>
                                      </p:cBhvr>
                                      <p:to>
                                        <p:strVal val="visible"/>
                                      </p:to>
                                    </p:set>
                                    <p:animEffect transition="in" filter="wipe(left)">
                                      <p:cBhvr>
                                        <p:cTn id="13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P spid="26" grpId="0" animBg="1"/>
      <p:bldP spid="28" grpId="0" animBg="1"/>
      <p:bldP spid="42" grpId="0" animBg="1"/>
      <p:bldP spid="44" grpId="0" animBg="1"/>
      <p:bldP spid="46" grpId="0" animBg="1"/>
      <p:bldP spid="50" grpId="0" animBg="1"/>
      <p:bldP spid="52" grpId="0" animBg="1"/>
      <p:bldP spid="53" grpId="0" animBg="1"/>
      <p:bldP spid="57" grpId="0" animBg="1"/>
      <p:bldP spid="58" grpId="0" animBg="1"/>
      <p:bldP spid="60" grpId="0" animBg="1"/>
      <p:bldP spid="64" grpId="0" animBg="1"/>
      <p:bldP spid="65" grpId="0" animBg="1"/>
      <p:bldP spid="67" grpId="0" animBg="1"/>
      <p:bldP spid="131" grpId="0" animBg="1"/>
      <p:bldP spid="131" grpId="1" animBg="1"/>
      <p:bldP spid="1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12589"/>
          </a:xfrm>
        </p:spPr>
        <p:txBody>
          <a:bodyPr/>
          <a:lstStyle/>
          <a:p>
            <a:pPr>
              <a:spcBef>
                <a:spcPts val="624"/>
              </a:spcBef>
              <a:tabLst>
                <a:tab pos="627063" algn="l"/>
              </a:tabLst>
            </a:pPr>
            <a:r>
              <a:rPr lang="en-US" sz="3600" dirty="0">
                <a:solidFill>
                  <a:schemeClr val="bg2"/>
                </a:solidFill>
              </a:rPr>
              <a:t>  Cluster Manager (ports 19080 [REST] &amp; 19000 [TCP])</a:t>
            </a:r>
            <a:br>
              <a:rPr lang="en-US" sz="3600" dirty="0">
                <a:solidFill>
                  <a:schemeClr val="bg2"/>
                </a:solidFill>
              </a:rPr>
            </a:br>
            <a:r>
              <a:rPr lang="en-US" sz="3600" dirty="0">
                <a:solidFill>
                  <a:schemeClr val="bg2"/>
                </a:solidFill>
              </a:rPr>
              <a:t>	</a:t>
            </a:r>
            <a:r>
              <a:rPr lang="en-US" sz="2400" dirty="0">
                <a:solidFill>
                  <a:schemeClr val="bg2"/>
                </a:solidFill>
              </a:rPr>
              <a:t>Performs cluster REST &amp; PowerShell/</a:t>
            </a:r>
            <a:r>
              <a:rPr lang="en-US" sz="2400" dirty="0" err="1">
                <a:solidFill>
                  <a:schemeClr val="bg2"/>
                </a:solidFill>
              </a:rPr>
              <a:t>FabricClient</a:t>
            </a:r>
            <a:r>
              <a:rPr lang="en-US" sz="2400" dirty="0">
                <a:solidFill>
                  <a:schemeClr val="bg2"/>
                </a:solidFill>
              </a:rPr>
              <a:t> operations</a:t>
            </a:r>
          </a:p>
          <a:p>
            <a:pPr>
              <a:tabLst>
                <a:tab pos="627063" algn="l"/>
              </a:tabLst>
            </a:pPr>
            <a:r>
              <a:rPr lang="en-US" sz="3600" dirty="0">
                <a:solidFill>
                  <a:schemeClr val="bg2"/>
                </a:solidFill>
              </a:rPr>
              <a:t>  Failover Manager</a:t>
            </a:r>
            <a:br>
              <a:rPr lang="en-US" sz="3600" dirty="0">
                <a:solidFill>
                  <a:schemeClr val="bg2"/>
                </a:solidFill>
              </a:rPr>
            </a:br>
            <a:r>
              <a:rPr lang="en-US" sz="3600" dirty="0">
                <a:solidFill>
                  <a:schemeClr val="bg2"/>
                </a:solidFill>
              </a:rPr>
              <a:t>	</a:t>
            </a:r>
            <a:r>
              <a:rPr lang="en-US" sz="2400" dirty="0">
                <a:solidFill>
                  <a:schemeClr val="bg2"/>
                </a:solidFill>
              </a:rPr>
              <a:t>Rebalances resources as nodes come/go</a:t>
            </a:r>
          </a:p>
          <a:p>
            <a:pPr>
              <a:tabLst>
                <a:tab pos="627063" algn="l"/>
              </a:tabLst>
            </a:pPr>
            <a:r>
              <a:rPr lang="en-US" sz="3600" dirty="0">
                <a:solidFill>
                  <a:schemeClr val="bg2"/>
                </a:solidFill>
              </a:rPr>
              <a:t>  Naming</a:t>
            </a:r>
            <a:br>
              <a:rPr lang="en-US" sz="3600" dirty="0">
                <a:solidFill>
                  <a:schemeClr val="bg2"/>
                </a:solidFill>
              </a:rPr>
            </a:br>
            <a:r>
              <a:rPr lang="en-US" sz="3600" dirty="0">
                <a:solidFill>
                  <a:schemeClr val="bg2"/>
                </a:solidFill>
              </a:rPr>
              <a:t>	</a:t>
            </a:r>
            <a:r>
              <a:rPr lang="en-US" sz="2400" dirty="0">
                <a:solidFill>
                  <a:schemeClr val="bg2"/>
                </a:solidFill>
              </a:rPr>
              <a:t>Maps service instances to endpoints</a:t>
            </a:r>
          </a:p>
          <a:p>
            <a:pPr>
              <a:tabLst>
                <a:tab pos="574675" algn="l"/>
              </a:tabLst>
            </a:pPr>
            <a:r>
              <a:rPr lang="en-US" sz="3600" dirty="0">
                <a:solidFill>
                  <a:schemeClr val="bg2"/>
                </a:solidFill>
              </a:rPr>
              <a:t>  Image store (not on </a:t>
            </a:r>
            <a:r>
              <a:rPr lang="en-US" sz="3600" dirty="0" err="1">
                <a:solidFill>
                  <a:schemeClr val="bg2"/>
                </a:solidFill>
              </a:rPr>
              <a:t>OneBox</a:t>
            </a:r>
            <a:r>
              <a:rPr lang="en-US" sz="3600" dirty="0">
                <a:solidFill>
                  <a:schemeClr val="bg2"/>
                </a:solidFill>
              </a:rPr>
              <a:t>)</a:t>
            </a:r>
            <a:br>
              <a:rPr lang="en-US" sz="3600" dirty="0">
                <a:solidFill>
                  <a:schemeClr val="bg2"/>
                </a:solidFill>
              </a:rPr>
            </a:br>
            <a:r>
              <a:rPr lang="en-US" sz="3600" dirty="0">
                <a:solidFill>
                  <a:schemeClr val="bg2"/>
                </a:solidFill>
              </a:rPr>
              <a:t>	</a:t>
            </a:r>
            <a:r>
              <a:rPr lang="en-US" sz="2400" dirty="0">
                <a:solidFill>
                  <a:schemeClr val="bg2"/>
                </a:solidFill>
              </a:rPr>
              <a:t>Contains your Application packages</a:t>
            </a:r>
          </a:p>
          <a:p>
            <a:pPr>
              <a:tabLst>
                <a:tab pos="627063" algn="l"/>
              </a:tabLst>
            </a:pPr>
            <a:r>
              <a:rPr lang="en-US" sz="3600" dirty="0">
                <a:solidFill>
                  <a:schemeClr val="bg2"/>
                </a:solidFill>
              </a:rPr>
              <a:t>  Upgrade Service (Azure only)</a:t>
            </a:r>
            <a:br>
              <a:rPr lang="en-US" sz="3600" dirty="0">
                <a:solidFill>
                  <a:schemeClr val="bg2"/>
                </a:solidFill>
              </a:rPr>
            </a:br>
            <a:r>
              <a:rPr lang="en-US" sz="3600" dirty="0">
                <a:solidFill>
                  <a:schemeClr val="bg2"/>
                </a:solidFill>
              </a:rPr>
              <a:t>	</a:t>
            </a:r>
            <a:r>
              <a:rPr lang="en-US" sz="2400" dirty="0">
                <a:solidFill>
                  <a:schemeClr val="bg2"/>
                </a:solidFill>
              </a:rPr>
              <a:t>Coordinates upgrading SF itself with Azure’s SFRP</a:t>
            </a:r>
          </a:p>
        </p:txBody>
      </p:sp>
      <p:sp>
        <p:nvSpPr>
          <p:cNvPr id="2" name="Title 1"/>
          <p:cNvSpPr>
            <a:spLocks noGrp="1"/>
          </p:cNvSpPr>
          <p:nvPr>
            <p:ph type="title"/>
          </p:nvPr>
        </p:nvSpPr>
        <p:spPr/>
        <p:txBody>
          <a:bodyPr/>
          <a:lstStyle/>
          <a:p>
            <a:r>
              <a:rPr lang="en-US" dirty="0">
                <a:solidFill>
                  <a:schemeClr val="bg2"/>
                </a:solidFill>
              </a:rPr>
              <a:t>Service Fabric’s Infrastructure Services</a:t>
            </a:r>
          </a:p>
        </p:txBody>
      </p:sp>
      <p:sp>
        <p:nvSpPr>
          <p:cNvPr id="28" name="Rectangle 27"/>
          <p:cNvSpPr/>
          <p:nvPr/>
        </p:nvSpPr>
        <p:spPr bwMode="auto">
          <a:xfrm>
            <a:off x="7080076" y="2873827"/>
            <a:ext cx="2137282" cy="1191162"/>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bg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 #1</a:t>
            </a:r>
            <a:b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1" name="Regular Pentagon 30"/>
          <p:cNvSpPr/>
          <p:nvPr/>
        </p:nvSpPr>
        <p:spPr>
          <a:xfrm>
            <a:off x="8561485" y="3372350"/>
            <a:ext cx="513070" cy="482568"/>
          </a:xfrm>
          <a:prstGeom prst="pentagon">
            <a:avLst/>
          </a:prstGeom>
          <a:solidFill>
            <a:schemeClr val="accent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F</a:t>
            </a:r>
          </a:p>
        </p:txBody>
      </p:sp>
      <p:sp>
        <p:nvSpPr>
          <p:cNvPr id="33" name="Rectangle 32"/>
          <p:cNvSpPr/>
          <p:nvPr/>
        </p:nvSpPr>
        <p:spPr bwMode="auto">
          <a:xfrm>
            <a:off x="9596903" y="2113427"/>
            <a:ext cx="2136075" cy="1191163"/>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bg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 #2</a:t>
            </a:r>
            <a:b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4" name="Regular Pentagon 33"/>
          <p:cNvSpPr/>
          <p:nvPr/>
        </p:nvSpPr>
        <p:spPr>
          <a:xfrm>
            <a:off x="9799319" y="2680852"/>
            <a:ext cx="513070" cy="506692"/>
          </a:xfrm>
          <a:prstGeom prst="pentagon">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a:t>
            </a:r>
          </a:p>
        </p:txBody>
      </p:sp>
      <p:sp>
        <p:nvSpPr>
          <p:cNvPr id="35" name="Regular Pentagon 34"/>
          <p:cNvSpPr/>
          <p:nvPr/>
        </p:nvSpPr>
        <p:spPr>
          <a:xfrm>
            <a:off x="10408405" y="2684474"/>
            <a:ext cx="513070" cy="482568"/>
          </a:xfrm>
          <a:prstGeom prst="pentagon">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N</a:t>
            </a:r>
          </a:p>
        </p:txBody>
      </p:sp>
      <p:sp>
        <p:nvSpPr>
          <p:cNvPr id="36" name="Regular Pentagon 35"/>
          <p:cNvSpPr/>
          <p:nvPr/>
        </p:nvSpPr>
        <p:spPr>
          <a:xfrm>
            <a:off x="11045378" y="2680852"/>
            <a:ext cx="513070" cy="482568"/>
          </a:xfrm>
          <a:prstGeom prst="pentagon">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I</a:t>
            </a:r>
          </a:p>
        </p:txBody>
      </p:sp>
      <p:sp>
        <p:nvSpPr>
          <p:cNvPr id="38" name="Rectangle 37"/>
          <p:cNvSpPr/>
          <p:nvPr/>
        </p:nvSpPr>
        <p:spPr bwMode="auto">
          <a:xfrm>
            <a:off x="9596604" y="3770179"/>
            <a:ext cx="2137280" cy="1191163"/>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bg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 #3</a:t>
            </a:r>
            <a:b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9" name="Regular Pentagon 38"/>
          <p:cNvSpPr/>
          <p:nvPr/>
        </p:nvSpPr>
        <p:spPr>
          <a:xfrm>
            <a:off x="9747721" y="4287488"/>
            <a:ext cx="519830" cy="482568"/>
          </a:xfrm>
          <a:prstGeom prst="pentagon">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a:t>
            </a:r>
          </a:p>
        </p:txBody>
      </p:sp>
      <p:sp>
        <p:nvSpPr>
          <p:cNvPr id="40" name="Regular Pentagon 39"/>
          <p:cNvSpPr/>
          <p:nvPr/>
        </p:nvSpPr>
        <p:spPr>
          <a:xfrm>
            <a:off x="10418668" y="4283358"/>
            <a:ext cx="488386" cy="482568"/>
          </a:xfrm>
          <a:prstGeom prst="pentagon">
            <a:avLst/>
          </a:prstGeom>
          <a:solidFill>
            <a:schemeClr val="accent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F</a:t>
            </a:r>
          </a:p>
        </p:txBody>
      </p:sp>
      <p:sp>
        <p:nvSpPr>
          <p:cNvPr id="42" name="Rectangle 41"/>
          <p:cNvSpPr/>
          <p:nvPr/>
        </p:nvSpPr>
        <p:spPr bwMode="auto">
          <a:xfrm>
            <a:off x="9596604" y="5352174"/>
            <a:ext cx="2137281" cy="1191163"/>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bg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 #4</a:t>
            </a:r>
            <a:b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43" name="Regular Pentagon 42"/>
          <p:cNvSpPr/>
          <p:nvPr/>
        </p:nvSpPr>
        <p:spPr>
          <a:xfrm>
            <a:off x="9754481" y="5858789"/>
            <a:ext cx="513070" cy="482568"/>
          </a:xfrm>
          <a:prstGeom prst="pentagon">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N</a:t>
            </a:r>
          </a:p>
        </p:txBody>
      </p:sp>
      <p:sp>
        <p:nvSpPr>
          <p:cNvPr id="44" name="Regular Pentagon 43"/>
          <p:cNvSpPr/>
          <p:nvPr/>
        </p:nvSpPr>
        <p:spPr>
          <a:xfrm>
            <a:off x="10433071" y="5858789"/>
            <a:ext cx="513070" cy="482568"/>
          </a:xfrm>
          <a:prstGeom prst="pentagon">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rPr>
              <a:t>I</a:t>
            </a:r>
          </a:p>
        </p:txBody>
      </p:sp>
      <p:sp>
        <p:nvSpPr>
          <p:cNvPr id="46" name="Rectangle 45"/>
          <p:cNvSpPr/>
          <p:nvPr/>
        </p:nvSpPr>
        <p:spPr bwMode="auto">
          <a:xfrm>
            <a:off x="7061632" y="4509984"/>
            <a:ext cx="2137281" cy="1191163"/>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bg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 #5</a:t>
            </a:r>
            <a:b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cxnSp>
        <p:nvCxnSpPr>
          <p:cNvPr id="55" name="Elbow Connector 54"/>
          <p:cNvCxnSpPr>
            <a:stCxn id="46" idx="2"/>
            <a:endCxn id="42" idx="1"/>
          </p:cNvCxnSpPr>
          <p:nvPr/>
        </p:nvCxnSpPr>
        <p:spPr>
          <a:xfrm rot="16200000" flipH="1">
            <a:off x="8740134" y="5091285"/>
            <a:ext cx="246609" cy="1466331"/>
          </a:xfrm>
          <a:prstGeom prst="bentConnector2">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3" idx="1"/>
            <a:endCxn id="28" idx="0"/>
          </p:cNvCxnSpPr>
          <p:nvPr/>
        </p:nvCxnSpPr>
        <p:spPr>
          <a:xfrm rot="10800000" flipV="1">
            <a:off x="8148715" y="2709009"/>
            <a:ext cx="1448188" cy="164820"/>
          </a:xfrm>
          <a:prstGeom prst="bentConnector2">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3" idx="2"/>
            <a:endCxn id="38" idx="0"/>
          </p:cNvCxnSpPr>
          <p:nvPr/>
        </p:nvCxnSpPr>
        <p:spPr>
          <a:xfrm>
            <a:off x="10664941" y="3304590"/>
            <a:ext cx="303" cy="46558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2"/>
            <a:endCxn id="42" idx="0"/>
          </p:cNvCxnSpPr>
          <p:nvPr/>
        </p:nvCxnSpPr>
        <p:spPr>
          <a:xfrm>
            <a:off x="10665244" y="4961342"/>
            <a:ext cx="1" cy="39083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28" idx="2"/>
            <a:endCxn id="46" idx="0"/>
          </p:cNvCxnSpPr>
          <p:nvPr/>
        </p:nvCxnSpPr>
        <p:spPr>
          <a:xfrm flipH="1">
            <a:off x="8130273" y="4064992"/>
            <a:ext cx="18442" cy="44499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Regular Pentagon 74"/>
          <p:cNvSpPr/>
          <p:nvPr/>
        </p:nvSpPr>
        <p:spPr>
          <a:xfrm>
            <a:off x="327881" y="1206165"/>
            <a:ext cx="508142" cy="487351"/>
          </a:xfrm>
          <a:prstGeom prst="pentagon">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a:t>
            </a:r>
          </a:p>
        </p:txBody>
      </p:sp>
      <p:sp>
        <p:nvSpPr>
          <p:cNvPr id="76" name="Regular Pentagon 75"/>
          <p:cNvSpPr/>
          <p:nvPr/>
        </p:nvSpPr>
        <p:spPr>
          <a:xfrm>
            <a:off x="327881" y="4548089"/>
            <a:ext cx="508142" cy="470756"/>
          </a:xfrm>
          <a:prstGeom prst="pentagon">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I</a:t>
            </a:r>
          </a:p>
        </p:txBody>
      </p:sp>
      <p:sp>
        <p:nvSpPr>
          <p:cNvPr id="77" name="Regular Pentagon 76"/>
          <p:cNvSpPr/>
          <p:nvPr/>
        </p:nvSpPr>
        <p:spPr>
          <a:xfrm>
            <a:off x="327881" y="2333631"/>
            <a:ext cx="508142" cy="487351"/>
          </a:xfrm>
          <a:prstGeom prst="pentagon">
            <a:avLst/>
          </a:prstGeom>
          <a:solidFill>
            <a:schemeClr val="accent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F</a:t>
            </a:r>
          </a:p>
        </p:txBody>
      </p:sp>
      <p:sp>
        <p:nvSpPr>
          <p:cNvPr id="78" name="Regular Pentagon 77"/>
          <p:cNvSpPr/>
          <p:nvPr/>
        </p:nvSpPr>
        <p:spPr>
          <a:xfrm>
            <a:off x="327881" y="3425539"/>
            <a:ext cx="508142" cy="517993"/>
          </a:xfrm>
          <a:prstGeom prst="pentagon">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N</a:t>
            </a:r>
          </a:p>
        </p:txBody>
      </p:sp>
      <p:sp>
        <p:nvSpPr>
          <p:cNvPr id="49" name="Regular Pentagon 48"/>
          <p:cNvSpPr/>
          <p:nvPr/>
        </p:nvSpPr>
        <p:spPr>
          <a:xfrm>
            <a:off x="327881" y="5586741"/>
            <a:ext cx="508142" cy="513332"/>
          </a:xfrm>
          <a:prstGeom prst="pentagon">
            <a:avLst/>
          </a:prstGeom>
          <a:solidFill>
            <a:srgbClr val="00B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U</a:t>
            </a:r>
          </a:p>
        </p:txBody>
      </p:sp>
      <p:sp>
        <p:nvSpPr>
          <p:cNvPr id="51" name="Regular Pentagon 50"/>
          <p:cNvSpPr/>
          <p:nvPr/>
        </p:nvSpPr>
        <p:spPr>
          <a:xfrm>
            <a:off x="11053063" y="5858789"/>
            <a:ext cx="513070" cy="482568"/>
          </a:xfrm>
          <a:prstGeom prst="pentagon">
            <a:avLst/>
          </a:prstGeom>
          <a:solidFill>
            <a:srgbClr val="00B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U</a:t>
            </a:r>
          </a:p>
        </p:txBody>
      </p:sp>
      <p:sp>
        <p:nvSpPr>
          <p:cNvPr id="52" name="Regular Pentagon 51"/>
          <p:cNvSpPr/>
          <p:nvPr/>
        </p:nvSpPr>
        <p:spPr>
          <a:xfrm>
            <a:off x="11089615" y="4283358"/>
            <a:ext cx="513070" cy="482568"/>
          </a:xfrm>
          <a:prstGeom prst="pentagon">
            <a:avLst/>
          </a:prstGeom>
          <a:solidFill>
            <a:srgbClr val="00B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U</a:t>
            </a:r>
          </a:p>
        </p:txBody>
      </p:sp>
      <p:sp>
        <p:nvSpPr>
          <p:cNvPr id="45" name="Regular Pentagon 44"/>
          <p:cNvSpPr/>
          <p:nvPr/>
        </p:nvSpPr>
        <p:spPr>
          <a:xfrm>
            <a:off x="7209654" y="5013419"/>
            <a:ext cx="508142" cy="517993"/>
          </a:xfrm>
          <a:prstGeom prst="pentagon">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N</a:t>
            </a:r>
          </a:p>
        </p:txBody>
      </p:sp>
      <p:sp>
        <p:nvSpPr>
          <p:cNvPr id="53" name="Regular Pentagon 52"/>
          <p:cNvSpPr/>
          <p:nvPr/>
        </p:nvSpPr>
        <p:spPr>
          <a:xfrm>
            <a:off x="7876201" y="5028739"/>
            <a:ext cx="508142" cy="487351"/>
          </a:xfrm>
          <a:prstGeom prst="pentagon">
            <a:avLst/>
          </a:prstGeom>
          <a:solidFill>
            <a:schemeClr val="accent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F</a:t>
            </a:r>
          </a:p>
        </p:txBody>
      </p:sp>
      <p:sp>
        <p:nvSpPr>
          <p:cNvPr id="54" name="Regular Pentagon 53"/>
          <p:cNvSpPr/>
          <p:nvPr/>
        </p:nvSpPr>
        <p:spPr>
          <a:xfrm>
            <a:off x="8537557" y="5002200"/>
            <a:ext cx="508142" cy="513332"/>
          </a:xfrm>
          <a:prstGeom prst="pentagon">
            <a:avLst/>
          </a:prstGeom>
          <a:solidFill>
            <a:srgbClr val="00B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U</a:t>
            </a:r>
          </a:p>
        </p:txBody>
      </p:sp>
      <p:sp>
        <p:nvSpPr>
          <p:cNvPr id="56" name="Regular Pentagon 55"/>
          <p:cNvSpPr/>
          <p:nvPr/>
        </p:nvSpPr>
        <p:spPr>
          <a:xfrm>
            <a:off x="7893957" y="3371936"/>
            <a:ext cx="508142" cy="489045"/>
          </a:xfrm>
          <a:prstGeom prst="pentagon">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I</a:t>
            </a:r>
          </a:p>
        </p:txBody>
      </p:sp>
      <p:sp>
        <p:nvSpPr>
          <p:cNvPr id="57" name="Regular Pentagon 56"/>
          <p:cNvSpPr/>
          <p:nvPr/>
        </p:nvSpPr>
        <p:spPr>
          <a:xfrm>
            <a:off x="7232946" y="3366624"/>
            <a:ext cx="508142" cy="487351"/>
          </a:xfrm>
          <a:prstGeom prst="pentagon">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a:t>
            </a:r>
          </a:p>
        </p:txBody>
      </p:sp>
    </p:spTree>
    <p:extLst>
      <p:ext uri="{BB962C8B-B14F-4D97-AF65-F5344CB8AC3E}">
        <p14:creationId xmlns:p14="http://schemas.microsoft.com/office/powerpoint/2010/main" val="29717955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7170265" cy="2179058"/>
          </a:xfrm>
        </p:spPr>
        <p:txBody>
          <a:bodyPr/>
          <a:lstStyle/>
          <a:p>
            <a:r>
              <a:rPr lang="en-US" dirty="0">
                <a:solidFill>
                  <a:schemeClr val="bg1"/>
                </a:solidFill>
              </a:rPr>
              <a:t>Setting-up a</a:t>
            </a:r>
            <a:br>
              <a:rPr lang="en-US" dirty="0">
                <a:solidFill>
                  <a:schemeClr val="bg1"/>
                </a:solidFill>
              </a:rPr>
            </a:br>
            <a:r>
              <a:rPr lang="en-US" dirty="0">
                <a:solidFill>
                  <a:schemeClr val="bg1"/>
                </a:solidFill>
              </a:rPr>
              <a:t>Cluster in Azure</a:t>
            </a:r>
          </a:p>
        </p:txBody>
      </p:sp>
      <p:sp>
        <p:nvSpPr>
          <p:cNvPr id="3" name="Title 3"/>
          <p:cNvSpPr txBox="1">
            <a:spLocks/>
          </p:cNvSpPr>
          <p:nvPr/>
        </p:nvSpPr>
        <p:spPr>
          <a:xfrm>
            <a:off x="269239" y="2084172"/>
            <a:ext cx="11653523" cy="1846659"/>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200" b="0" kern="1200" cap="none" spc="-98" baseline="0">
                <a:ln w="3175">
                  <a:noFill/>
                </a:ln>
                <a:solidFill>
                  <a:schemeClr val="tx1"/>
                </a:solidFill>
                <a:effectLst/>
                <a:latin typeface="+mj-lt"/>
                <a:ea typeface="+mn-ea"/>
                <a:cs typeface="Segoe UI" pitchFamily="34" charset="0"/>
              </a:defRPr>
            </a:lvl1pPr>
          </a:lstStyle>
          <a:p>
            <a:pPr lvl="0"/>
            <a:r>
              <a:rPr lang="en-US" sz="6000" dirty="0" err="1"/>
              <a:t>Microservices</a:t>
            </a:r>
            <a:r>
              <a:rPr lang="en-US" sz="6000" dirty="0"/>
              <a:t> with </a:t>
            </a:r>
          </a:p>
          <a:p>
            <a:pPr lvl="0"/>
            <a:r>
              <a:rPr lang="en-US" sz="6000" dirty="0"/>
              <a:t>Azure Service Fabric</a:t>
            </a:r>
            <a:endParaRPr kumimoji="0" lang="en-US" sz="6000" b="0" i="0" u="none" strike="noStrike" kern="1200" cap="none" spc="-98"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405030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solidFill>
            <a:schemeClr val="tx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Rectangle 4"/>
          <p:cNvSpPr/>
          <p:nvPr/>
        </p:nvSpPr>
        <p:spPr bwMode="auto">
          <a:xfrm>
            <a:off x="4633389" y="4448413"/>
            <a:ext cx="3196726" cy="1088516"/>
          </a:xfrm>
          <a:prstGeom prst="rect">
            <a:avLst/>
          </a:prstGeom>
          <a:solidFill>
            <a:schemeClr val="tx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solidFill>
            <a:schemeClr val="tx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Rectangle 6"/>
          <p:cNvSpPr/>
          <p:nvPr/>
        </p:nvSpPr>
        <p:spPr bwMode="auto">
          <a:xfrm>
            <a:off x="4633390" y="1774471"/>
            <a:ext cx="3196726" cy="1088516"/>
          </a:xfrm>
          <a:prstGeom prst="rect">
            <a:avLst/>
          </a:prstGeom>
          <a:solidFill>
            <a:schemeClr val="tx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a:off x="8088949" y="3112203"/>
            <a:ext cx="3196726" cy="1088516"/>
          </a:xfrm>
          <a:prstGeom prst="rect">
            <a:avLst/>
          </a:prstGeom>
          <a:solidFill>
            <a:schemeClr val="tx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solidFill>
            <a:schemeClr val="tx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solidFill>
            <a:schemeClr val="tx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solidFill>
            <a:schemeClr val="tx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307" dirty="0">
                <a:solidFill>
                  <a:schemeClr val="bg2"/>
                </a:solidFill>
                <a:latin typeface="Segoe UI"/>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307" dirty="0">
                <a:solidFill>
                  <a:schemeClr val="bg2"/>
                </a:solidFill>
                <a:latin typeface="Segoe UI"/>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dirty="0">
                <a:solidFill>
                  <a:schemeClr val="bg2"/>
                </a:solidFill>
              </a:rPr>
              <a:t>Service Fabric </a:t>
            </a:r>
            <a:r>
              <a:rPr lang="en-US" dirty="0" err="1">
                <a:solidFill>
                  <a:schemeClr val="bg2"/>
                </a:solidFill>
              </a:rPr>
              <a:t>Microservices</a:t>
            </a:r>
            <a:endParaRPr lang="en-US" dirty="0">
              <a:solidFill>
                <a:schemeClr val="bg2"/>
              </a:solidFill>
            </a:endParaRP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chemeClr val="bg2"/>
                </a:solidFill>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chemeClr val="bg2"/>
                </a:solidFill>
              </a:rPr>
              <a:t>Service Fabric Cluster VMs</a:t>
            </a:r>
          </a:p>
        </p:txBody>
      </p:sp>
    </p:spTree>
    <p:extLst>
      <p:ext uri="{BB962C8B-B14F-4D97-AF65-F5344CB8AC3E}">
        <p14:creationId xmlns:p14="http://schemas.microsoft.com/office/powerpoint/2010/main" val="9376699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5" name="Rectangle 4"/>
          <p:cNvSpPr/>
          <p:nvPr/>
        </p:nvSpPr>
        <p:spPr bwMode="auto">
          <a:xfrm>
            <a:off x="269241" y="1456887"/>
            <a:ext cx="3742594" cy="4809002"/>
          </a:xfrm>
          <a:prstGeom prst="rect">
            <a:avLst/>
          </a:prstGeom>
          <a:solidFill>
            <a:schemeClr val="accent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b="1" u="sng" dirty="0">
                <a:solidFill>
                  <a:schemeClr val="tx1"/>
                </a:solidFill>
                <a:latin typeface="+mj-lt"/>
                <a:ea typeface="Segoe UI" pitchFamily="34" charset="0"/>
                <a:cs typeface="Segoe UI" pitchFamily="34" charset="0"/>
              </a:rPr>
              <a:t>Guest Executables</a:t>
            </a:r>
          </a:p>
          <a:p>
            <a:pPr algn="ctr" defTabSz="914102" fontAlgn="base">
              <a:lnSpc>
                <a:spcPct val="90000"/>
              </a:lnSpc>
              <a:spcBef>
                <a:spcPct val="0"/>
              </a:spcBef>
              <a:spcAft>
                <a:spcPct val="0"/>
              </a:spcAft>
            </a:pPr>
            <a:endParaRPr lang="en-US" sz="1961" b="1" dirty="0">
              <a:solidFill>
                <a:schemeClr val="tx1"/>
              </a:solidFill>
              <a:latin typeface="+mj-lt"/>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Bring any exe</a:t>
            </a:r>
          </a:p>
          <a:p>
            <a:pPr marL="336145" indent="-336145" defTabSz="914102" fontAlgn="base">
              <a:lnSpc>
                <a:spcPct val="150000"/>
              </a:lnSpc>
              <a:spcBef>
                <a:spcPct val="0"/>
              </a:spcBef>
              <a:spcAft>
                <a:spcPct val="0"/>
              </a:spcAft>
              <a:buFont typeface="Arial" panose="020B0604020202020204" pitchFamily="34" charset="0"/>
              <a:buChar char="•"/>
            </a:pPr>
            <a:r>
              <a:rPr lang="en-US" sz="1961" dirty="0">
                <a:solidFill>
                  <a:schemeClr val="tx1"/>
                </a:solidFill>
                <a:ea typeface="Segoe UI" pitchFamily="34" charset="0"/>
                <a:cs typeface="Segoe UI" pitchFamily="34" charset="0"/>
              </a:rPr>
              <a:t>Any language</a:t>
            </a: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Any programming model</a:t>
            </a: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Packaged as Application</a:t>
            </a: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a:solidFill>
              <a:schemeClr val="tx1">
                <a:alpha val="50000"/>
              </a:schemeClr>
            </a:solid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b="1" u="sng" dirty="0">
                <a:solidFill>
                  <a:schemeClr val="tx1"/>
                </a:solidFill>
                <a:latin typeface="+mj-lt"/>
                <a:ea typeface="Segoe UI" pitchFamily="34" charset="0"/>
                <a:cs typeface="Segoe UI" pitchFamily="34" charset="0"/>
              </a:rPr>
              <a:t>Reliable Services</a:t>
            </a:r>
          </a:p>
          <a:p>
            <a:pPr algn="ctr" defTabSz="914102" fontAlgn="base">
              <a:lnSpc>
                <a:spcPct val="90000"/>
              </a:lnSpc>
              <a:spcBef>
                <a:spcPct val="0"/>
              </a:spcBef>
              <a:spcAft>
                <a:spcPct val="0"/>
              </a:spcAft>
            </a:pPr>
            <a:endParaRPr lang="en-US" sz="1961" b="1" u="sng" dirty="0">
              <a:solidFill>
                <a:schemeClr val="tx1"/>
              </a:solidFill>
              <a:latin typeface="+mj-lt"/>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Stateless &amp; stateful services</a:t>
            </a: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Concurrent, granular state changes</a:t>
            </a: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Use of the Reliable Collections</a:t>
            </a: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Transactions across collections</a:t>
            </a: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b="1" u="sng" dirty="0">
                <a:solidFill>
                  <a:schemeClr val="tx1"/>
                </a:solidFill>
                <a:latin typeface="+mj-lt"/>
                <a:ea typeface="Segoe UI" pitchFamily="34" charset="0"/>
                <a:cs typeface="Segoe UI" pitchFamily="34" charset="0"/>
              </a:rPr>
              <a:t>Reliable Actors</a:t>
            </a:r>
          </a:p>
          <a:p>
            <a:pPr algn="ctr" defTabSz="914102" fontAlgn="base">
              <a:lnSpc>
                <a:spcPct val="90000"/>
              </a:lnSpc>
              <a:spcBef>
                <a:spcPct val="0"/>
              </a:spcBef>
              <a:spcAft>
                <a:spcPct val="0"/>
              </a:spcAft>
            </a:pPr>
            <a:endParaRPr lang="en-US" sz="1961" b="1" u="sng" dirty="0">
              <a:solidFill>
                <a:schemeClr val="tx1"/>
              </a:solidFill>
              <a:latin typeface="+mj-lt"/>
              <a:ea typeface="Segoe UI" pitchFamily="34" charset="0"/>
              <a:cs typeface="Segoe UI" pitchFamily="34" charset="0"/>
            </a:endParaRP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Stateless &amp; stateful actor objects</a:t>
            </a: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Simplified programming model</a:t>
            </a: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Single Threaded model</a:t>
            </a:r>
          </a:p>
          <a:p>
            <a:pPr marL="336145" indent="-336145" defTabSz="914102" fontAlgn="base">
              <a:lnSpc>
                <a:spcPct val="150000"/>
              </a:lnSpc>
              <a:spcBef>
                <a:spcPct val="0"/>
              </a:spcBef>
              <a:spcAft>
                <a:spcPct val="0"/>
              </a:spcAft>
              <a:buFont typeface="Arial" panose="020B0604020202020204" pitchFamily="34" charset="0"/>
              <a:buChar char="•"/>
            </a:pPr>
            <a:r>
              <a:rPr lang="en-US" sz="1961" b="1" dirty="0">
                <a:solidFill>
                  <a:schemeClr val="tx1"/>
                </a:solidFill>
                <a:latin typeface="+mj-lt"/>
                <a:ea typeface="Segoe UI" pitchFamily="34" charset="0"/>
                <a:cs typeface="Segoe UI" pitchFamily="34" charset="0"/>
              </a:rPr>
              <a:t>Great for scaled out compute and state</a:t>
            </a:r>
          </a:p>
          <a:p>
            <a:pPr marL="336145" indent="-336145" defTabSz="914102" fontAlgn="base">
              <a:lnSpc>
                <a:spcPct val="150000"/>
              </a:lnSpc>
              <a:spcBef>
                <a:spcPct val="0"/>
              </a:spcBef>
              <a:spcAft>
                <a:spcPct val="0"/>
              </a:spcAft>
              <a:buFont typeface="Arial" panose="020B0604020202020204" pitchFamily="34" charset="0"/>
              <a:buChar char="•"/>
            </a:pPr>
            <a:endParaRPr lang="en-US" sz="1961" b="1" dirty="0">
              <a:solidFill>
                <a:schemeClr val="tx1"/>
              </a:solidFill>
              <a:latin typeface="+mj-lt"/>
              <a:ea typeface="Segoe UI" pitchFamily="34" charset="0"/>
              <a:cs typeface="Segoe UI" pitchFamily="34" charset="0"/>
            </a:endParaRPr>
          </a:p>
          <a:p>
            <a:pPr algn="ctr" defTabSz="914102" fontAlgn="base">
              <a:lnSpc>
                <a:spcPct val="90000"/>
              </a:lnSpc>
              <a:spcBef>
                <a:spcPct val="0"/>
              </a:spcBef>
              <a:spcAft>
                <a:spcPct val="0"/>
              </a:spcAft>
            </a:pPr>
            <a:endParaRPr lang="en-US" sz="1961" b="1" u="sng" dirty="0">
              <a:solidFill>
                <a:schemeClr val="tx1"/>
              </a:solidFill>
              <a:latin typeface="+mj-lt"/>
              <a:ea typeface="Segoe UI" pitchFamily="34" charset="0"/>
              <a:cs typeface="Segoe UI" pitchFamily="34" charset="0"/>
            </a:endParaRPr>
          </a:p>
        </p:txBody>
      </p:sp>
      <p:sp>
        <p:nvSpPr>
          <p:cNvPr id="9" name="Title 8"/>
          <p:cNvSpPr>
            <a:spLocks noGrp="1"/>
          </p:cNvSpPr>
          <p:nvPr>
            <p:ph type="title"/>
          </p:nvPr>
        </p:nvSpPr>
        <p:spPr/>
        <p:txBody>
          <a:bodyPr/>
          <a:lstStyle/>
          <a:p>
            <a:r>
              <a:rPr lang="en-US" dirty="0"/>
              <a:t>Service Fabric Programming Models</a:t>
            </a:r>
            <a:br>
              <a:rPr lang="en-US" dirty="0"/>
            </a:br>
            <a:endParaRPr lang="en-US" dirty="0"/>
          </a:p>
        </p:txBody>
      </p:sp>
    </p:spTree>
    <p:extLst>
      <p:ext uri="{BB962C8B-B14F-4D97-AF65-F5344CB8AC3E}">
        <p14:creationId xmlns:p14="http://schemas.microsoft.com/office/powerpoint/2010/main" val="41017204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562435" y="1309907"/>
            <a:ext cx="10173552" cy="12576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9523" indent="-329523" defTabSz="896354"/>
            <a:r>
              <a:rPr lang="en-US" sz="3075" dirty="0">
                <a:solidFill>
                  <a:schemeClr val="tx1"/>
                </a:solidFill>
              </a:rPr>
              <a:t>Reliable collections make it easy to build stateful services</a:t>
            </a:r>
          </a:p>
          <a:p>
            <a:pPr marL="329523" indent="-329523" defTabSz="896354"/>
            <a:r>
              <a:rPr lang="en-US" sz="3075" dirty="0">
                <a:solidFill>
                  <a:schemeClr val="tx1"/>
                </a:solidFill>
              </a:rPr>
              <a:t>An evolution of .NET collections - for the cloud</a:t>
            </a:r>
          </a:p>
          <a:p>
            <a:pPr marL="329523" indent="-329523" defTabSz="896354"/>
            <a:r>
              <a:rPr lang="en-US" sz="3075" dirty="0" err="1">
                <a:solidFill>
                  <a:schemeClr val="tx1"/>
                </a:solidFill>
              </a:rPr>
              <a:t>ReliableDictionary</a:t>
            </a:r>
            <a:r>
              <a:rPr lang="en-US" sz="3075" dirty="0">
                <a:solidFill>
                  <a:schemeClr val="tx1"/>
                </a:solidFill>
              </a:rPr>
              <a:t>&lt;T1,T2&gt; and </a:t>
            </a:r>
            <a:r>
              <a:rPr lang="en-US" sz="3075" dirty="0" err="1">
                <a:solidFill>
                  <a:schemeClr val="tx1"/>
                </a:solidFill>
              </a:rPr>
              <a:t>ReliableQueue</a:t>
            </a:r>
            <a:r>
              <a:rPr lang="en-US" sz="3075" dirty="0">
                <a:solidFill>
                  <a:schemeClr val="tx1"/>
                </a:solidFill>
              </a:rPr>
              <a:t>&lt;T&gt;</a:t>
            </a:r>
          </a:p>
          <a:p>
            <a:pPr marL="329523" indent="-329523" defTabSz="896354"/>
            <a:endParaRPr lang="en-US" sz="3075" dirty="0">
              <a:solidFill>
                <a:schemeClr val="tx1"/>
              </a:solidFill>
            </a:endParaRPr>
          </a:p>
          <a:p>
            <a:pPr marL="0" indent="0" defTabSz="896354">
              <a:buNone/>
            </a:pPr>
            <a:endParaRPr lang="en-US" sz="3075" dirty="0">
              <a:solidFill>
                <a:schemeClr val="tx1"/>
              </a:solidFill>
            </a:endParaRPr>
          </a:p>
        </p:txBody>
      </p:sp>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r>
              <a:rPr lang="en-US" sz="5196" dirty="0">
                <a:solidFill>
                  <a:schemeClr val="tx1"/>
                </a:solidFill>
              </a:rPr>
              <a:t>Programming models: Reliable Services</a:t>
            </a:r>
          </a:p>
        </p:txBody>
      </p:sp>
      <p:sp>
        <p:nvSpPr>
          <p:cNvPr id="4"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463104" y="3274408"/>
            <a:ext cx="2740793" cy="2143177"/>
          </a:xfrm>
          <a:prstGeom prst="rect">
            <a:avLst/>
          </a:prstGeom>
          <a:noFill/>
        </p:spPr>
        <p:txBody>
          <a:bodyPr wrap="square" lIns="179285" tIns="143428" rIns="179285" bIns="143428" rtlCol="0">
            <a:noAutofit/>
          </a:bodyPr>
          <a:lstStyle/>
          <a:p>
            <a:pPr>
              <a:lnSpc>
                <a:spcPct val="90000"/>
              </a:lnSpc>
              <a:spcAft>
                <a:spcPts val="588"/>
              </a:spcAft>
            </a:pPr>
            <a:r>
              <a:rPr lang="en-US" sz="2353" dirty="0">
                <a:latin typeface="Segoe UI Semibold" panose="020B0702040204020203" pitchFamily="34" charset="0"/>
                <a:cs typeface="Segoe UI Semibold" panose="020B0702040204020203" pitchFamily="34" charset="0"/>
              </a:rPr>
              <a:t>Collections</a:t>
            </a:r>
          </a:p>
          <a:p>
            <a:pPr marL="336145" indent="-336145">
              <a:lnSpc>
                <a:spcPct val="90000"/>
              </a:lnSpc>
              <a:spcAft>
                <a:spcPts val="588"/>
              </a:spcAft>
              <a:buFont typeface="Arial" panose="020B0604020202020204" pitchFamily="34" charset="0"/>
              <a:buChar char="•"/>
            </a:pPr>
            <a:r>
              <a:rPr lang="en-US" sz="2353" dirty="0">
                <a:latin typeface="+mj-lt"/>
              </a:rPr>
              <a:t>Single machine</a:t>
            </a:r>
          </a:p>
          <a:p>
            <a:pPr marL="336145" indent="-336145">
              <a:lnSpc>
                <a:spcPct val="90000"/>
              </a:lnSpc>
              <a:spcAft>
                <a:spcPts val="588"/>
              </a:spcAft>
              <a:buFont typeface="Arial" panose="020B0604020202020204" pitchFamily="34" charset="0"/>
              <a:buChar char="•"/>
            </a:pPr>
            <a:r>
              <a:rPr lang="en-US" sz="2353" dirty="0">
                <a:latin typeface="+mj-lt"/>
              </a:rPr>
              <a:t>Single-threaded</a:t>
            </a:r>
          </a:p>
        </p:txBody>
      </p:sp>
      <p:sp>
        <p:nvSpPr>
          <p:cNvPr id="6" name="TextBox 5"/>
          <p:cNvSpPr txBox="1"/>
          <p:nvPr/>
        </p:nvSpPr>
        <p:spPr>
          <a:xfrm>
            <a:off x="3414953" y="3274408"/>
            <a:ext cx="3660401" cy="2143177"/>
          </a:xfrm>
          <a:prstGeom prst="rect">
            <a:avLst/>
          </a:prstGeom>
          <a:noFill/>
        </p:spPr>
        <p:txBody>
          <a:bodyPr wrap="square" lIns="179285" tIns="143428" rIns="179285" bIns="143428" rtlCol="0">
            <a:noAutofit/>
          </a:bodyPr>
          <a:lstStyle/>
          <a:p>
            <a:pPr>
              <a:lnSpc>
                <a:spcPct val="90000"/>
              </a:lnSpc>
              <a:spcAft>
                <a:spcPts val="588"/>
              </a:spcAft>
            </a:pPr>
            <a:r>
              <a:rPr lang="en-US" sz="2353" dirty="0">
                <a:latin typeface="Segoe UI Semibold" panose="020B0702040204020203" pitchFamily="34" charset="0"/>
                <a:cs typeface="Segoe UI Semibold" panose="020B0702040204020203" pitchFamily="34" charset="0"/>
              </a:rPr>
              <a:t>Concurrent Collections</a:t>
            </a:r>
          </a:p>
          <a:p>
            <a:pPr marL="336145" indent="-336145">
              <a:lnSpc>
                <a:spcPct val="90000"/>
              </a:lnSpc>
              <a:spcAft>
                <a:spcPts val="588"/>
              </a:spcAft>
              <a:buFont typeface="Arial" panose="020B0604020202020204" pitchFamily="34" charset="0"/>
              <a:buChar char="•"/>
            </a:pPr>
            <a:r>
              <a:rPr lang="en-US" sz="2353" dirty="0">
                <a:latin typeface="+mj-lt"/>
              </a:rPr>
              <a:t>Single machine</a:t>
            </a:r>
          </a:p>
          <a:p>
            <a:pPr marL="336145" indent="-336145">
              <a:lnSpc>
                <a:spcPct val="90000"/>
              </a:lnSpc>
              <a:spcAft>
                <a:spcPts val="588"/>
              </a:spcAft>
              <a:buFont typeface="Arial" panose="020B0604020202020204" pitchFamily="34" charset="0"/>
              <a:buChar char="•"/>
            </a:pPr>
            <a:r>
              <a:rPr lang="en-US" sz="2353" dirty="0">
                <a:latin typeface="+mj-lt"/>
              </a:rPr>
              <a:t>Multi-threaded</a:t>
            </a:r>
          </a:p>
        </p:txBody>
      </p:sp>
      <p:sp>
        <p:nvSpPr>
          <p:cNvPr id="7" name="TextBox 6"/>
          <p:cNvSpPr txBox="1"/>
          <p:nvPr/>
        </p:nvSpPr>
        <p:spPr>
          <a:xfrm>
            <a:off x="7260060" y="3249966"/>
            <a:ext cx="4091541" cy="3316487"/>
          </a:xfrm>
          <a:prstGeom prst="rect">
            <a:avLst/>
          </a:prstGeom>
          <a:ln>
            <a:solidFill>
              <a:schemeClr val="tx1"/>
            </a:solidFill>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a:lnSpc>
                <a:spcPct val="90000"/>
              </a:lnSpc>
              <a:spcAft>
                <a:spcPts val="588"/>
              </a:spcAft>
            </a:pPr>
            <a:r>
              <a:rPr lang="en-US" sz="2941" dirty="0">
                <a:solidFill>
                  <a:schemeClr val="tx1"/>
                </a:solidFill>
                <a:latin typeface="Segoe UI Semibold" panose="020B0702040204020203" pitchFamily="34" charset="0"/>
                <a:cs typeface="Segoe UI Semibold" panose="020B0702040204020203" pitchFamily="34" charset="0"/>
              </a:rPr>
              <a:t>Reliable Collections</a:t>
            </a:r>
          </a:p>
          <a:p>
            <a:pPr marL="336145" indent="-336145">
              <a:lnSpc>
                <a:spcPct val="90000"/>
              </a:lnSpc>
              <a:spcAft>
                <a:spcPts val="588"/>
              </a:spcAft>
              <a:buFont typeface="Arial" panose="020B0604020202020204" pitchFamily="34" charset="0"/>
              <a:buChar char="•"/>
            </a:pPr>
            <a:r>
              <a:rPr lang="en-US" sz="2941" dirty="0">
                <a:solidFill>
                  <a:schemeClr val="tx1"/>
                </a:solidFill>
                <a:latin typeface="+mj-lt"/>
              </a:rPr>
              <a:t>Multi-machine</a:t>
            </a:r>
          </a:p>
          <a:p>
            <a:pPr marL="336145" indent="-336145">
              <a:lnSpc>
                <a:spcPct val="90000"/>
              </a:lnSpc>
              <a:spcAft>
                <a:spcPts val="588"/>
              </a:spcAft>
              <a:buFont typeface="Arial" panose="020B0604020202020204" pitchFamily="34" charset="0"/>
              <a:buChar char="•"/>
            </a:pPr>
            <a:r>
              <a:rPr lang="en-US" sz="2941" dirty="0">
                <a:solidFill>
                  <a:schemeClr val="tx1"/>
                </a:solidFill>
                <a:latin typeface="+mj-lt"/>
              </a:rPr>
              <a:t>Replicated (HA)</a:t>
            </a:r>
          </a:p>
          <a:p>
            <a:pPr marL="336145" indent="-336145">
              <a:lnSpc>
                <a:spcPct val="90000"/>
              </a:lnSpc>
              <a:spcAft>
                <a:spcPts val="588"/>
              </a:spcAft>
              <a:buFont typeface="Arial" panose="020B0604020202020204" pitchFamily="34" charset="0"/>
              <a:buChar char="•"/>
            </a:pPr>
            <a:r>
              <a:rPr lang="en-US" sz="2941" dirty="0">
                <a:solidFill>
                  <a:schemeClr val="tx1"/>
                </a:solidFill>
                <a:latin typeface="+mj-lt"/>
              </a:rPr>
              <a:t>Persistence (durable)</a:t>
            </a:r>
          </a:p>
          <a:p>
            <a:pPr marL="336145" indent="-336145">
              <a:lnSpc>
                <a:spcPct val="90000"/>
              </a:lnSpc>
              <a:spcAft>
                <a:spcPts val="588"/>
              </a:spcAft>
              <a:buFont typeface="Arial" panose="020B0604020202020204" pitchFamily="34" charset="0"/>
              <a:buChar char="•"/>
            </a:pPr>
            <a:r>
              <a:rPr lang="en-US" sz="2941" dirty="0">
                <a:solidFill>
                  <a:schemeClr val="tx1"/>
                </a:solidFill>
                <a:latin typeface="+mj-lt"/>
              </a:rPr>
              <a:t>Asynchronous</a:t>
            </a:r>
          </a:p>
          <a:p>
            <a:pPr marL="336145" indent="-336145">
              <a:lnSpc>
                <a:spcPct val="90000"/>
              </a:lnSpc>
              <a:spcAft>
                <a:spcPts val="588"/>
              </a:spcAft>
              <a:buFont typeface="Arial" panose="020B0604020202020204" pitchFamily="34" charset="0"/>
              <a:buChar char="•"/>
            </a:pPr>
            <a:r>
              <a:rPr lang="en-US" sz="2941" dirty="0">
                <a:solidFill>
                  <a:schemeClr val="tx1"/>
                </a:solidFill>
                <a:latin typeface="+mj-lt"/>
              </a:rPr>
              <a:t>Transactional</a:t>
            </a:r>
          </a:p>
        </p:txBody>
      </p:sp>
    </p:spTree>
    <p:extLst>
      <p:ext uri="{BB962C8B-B14F-4D97-AF65-F5344CB8AC3E}">
        <p14:creationId xmlns:p14="http://schemas.microsoft.com/office/powerpoint/2010/main" val="39439690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154984"/>
          </a:xfrm>
        </p:spPr>
        <p:txBody>
          <a:bodyPr/>
          <a:lstStyle/>
          <a:p>
            <a:r>
              <a:rPr lang="en-US" dirty="0"/>
              <a:t>.NET Programming model benefits</a:t>
            </a:r>
          </a:p>
          <a:p>
            <a:pPr lvl="1"/>
            <a:r>
              <a:rPr lang="en-US" dirty="0"/>
              <a:t>Networking Naming Service support</a:t>
            </a:r>
          </a:p>
          <a:p>
            <a:pPr lvl="1"/>
            <a:r>
              <a:rPr lang="en-US" dirty="0"/>
              <a:t>Self-reporting of instance’s load metrics</a:t>
            </a:r>
          </a:p>
          <a:p>
            <a:pPr lvl="1"/>
            <a:r>
              <a:rPr lang="en-US" dirty="0"/>
              <a:t>Integrate with code, </a:t>
            </a:r>
            <a:r>
              <a:rPr lang="en-US" dirty="0" err="1"/>
              <a:t>config</a:t>
            </a:r>
            <a:r>
              <a:rPr lang="en-US" dirty="0"/>
              <a:t>, &amp; data upgrades</a:t>
            </a:r>
          </a:p>
          <a:p>
            <a:pPr lvl="1"/>
            <a:r>
              <a:rPr lang="en-US" dirty="0"/>
              <a:t>Efficiency (better density): Multiple services (types &amp; instances) </a:t>
            </a:r>
            <a:br>
              <a:rPr lang="en-US" dirty="0"/>
            </a:br>
            <a:r>
              <a:rPr lang="en-US" dirty="0"/>
              <a:t>in a single process</a:t>
            </a:r>
          </a:p>
          <a:p>
            <a:r>
              <a:rPr lang="en-US" dirty="0"/>
              <a:t>Other programming models can be built on</a:t>
            </a:r>
            <a:br>
              <a:rPr lang="en-US" dirty="0"/>
            </a:br>
            <a:r>
              <a:rPr lang="en-US" dirty="0"/>
              <a:t>Service Fabric</a:t>
            </a:r>
          </a:p>
          <a:p>
            <a:pPr lvl="1"/>
            <a:r>
              <a:rPr lang="en-US" dirty="0"/>
              <a:t>Example: Reliable Actors</a:t>
            </a:r>
          </a:p>
        </p:txBody>
      </p:sp>
      <p:sp>
        <p:nvSpPr>
          <p:cNvPr id="2" name="Title 1"/>
          <p:cNvSpPr>
            <a:spLocks noGrp="1"/>
          </p:cNvSpPr>
          <p:nvPr>
            <p:ph type="title"/>
          </p:nvPr>
        </p:nvSpPr>
        <p:spPr/>
        <p:txBody>
          <a:bodyPr/>
          <a:lstStyle/>
          <a:p>
            <a:r>
              <a:rPr lang="en-US" dirty="0"/>
              <a:t>Reliable Services</a:t>
            </a:r>
          </a:p>
        </p:txBody>
      </p:sp>
    </p:spTree>
    <p:extLst>
      <p:ext uri="{BB962C8B-B14F-4D97-AF65-F5344CB8AC3E}">
        <p14:creationId xmlns:p14="http://schemas.microsoft.com/office/powerpoint/2010/main" val="26395542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Transactionally Modifying Reliable Data</a:t>
            </a:r>
          </a:p>
        </p:txBody>
      </p:sp>
      <p:sp>
        <p:nvSpPr>
          <p:cNvPr id="6" name="Rectangle 2"/>
          <p:cNvSpPr>
            <a:spLocks noGrp="1" noChangeArrowheads="1"/>
          </p:cNvSpPr>
          <p:nvPr>
            <p:ph type="body" sz="quarter" idx="10"/>
          </p:nvPr>
        </p:nvSpPr>
        <p:spPr bwMode="auto">
          <a:xfrm>
            <a:off x="12845" y="1441791"/>
            <a:ext cx="12179155" cy="51635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a typeface="Times New Roman" panose="02020603050405020304" pitchFamily="18" charset="0"/>
                <a:cs typeface="Courier New" panose="02070309020205020404" pitchFamily="49" charset="0"/>
              </a:rPr>
              <a:t>protected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override</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async</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Task</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RunAsync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2B91AF"/>
                </a:solidFill>
                <a:ea typeface="Times New Roman" panose="02020603050405020304" pitchFamily="18" charset="0"/>
                <a:cs typeface="Courier New" panose="02070309020205020404" pitchFamily="49" charset="0"/>
              </a:rPr>
              <a:t>CancellationToken</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IReliableQueue</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CustomerRecord</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“requests"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LocationInfo</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locs</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Person</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ppl</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“customers"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while</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true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cancellationToke.ThrowIfCancellationRequested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err="1">
                <a:solidFill>
                  <a:srgbClr val="000000"/>
                </a:solidFill>
                <a:ea typeface="Times New Roman" panose="02020603050405020304" pitchFamily="18" charset="0"/>
                <a:cs typeface="Courier New" panose="02070309020205020404" pitchFamily="49" charset="0"/>
              </a:rPr>
              <a:t>.NewGuid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using</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.StateManager.CreateTransaction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requestQueue.TryDequeueAsync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new</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customerRequestResult.Value.person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customerRequestResult.Value.locInfo</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tx.CommitAsync</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10058400" y="4411980"/>
            <a:ext cx="228219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Everything happens or nothing happens!</a:t>
            </a:r>
          </a:p>
        </p:txBody>
      </p:sp>
    </p:spTree>
    <p:extLst>
      <p:ext uri="{BB962C8B-B14F-4D97-AF65-F5344CB8AC3E}">
        <p14:creationId xmlns:p14="http://schemas.microsoft.com/office/powerpoint/2010/main" val="21708103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r>
              <a:rPr lang="en-US" sz="5196" dirty="0">
                <a:solidFill>
                  <a:schemeClr val="tx1"/>
                </a:solidFill>
              </a:rPr>
              <a:t>Programming models: Reliable Actors</a:t>
            </a:r>
          </a:p>
        </p:txBody>
      </p:sp>
      <p:sp>
        <p:nvSpPr>
          <p:cNvPr id="5" name="Text Placeholder 5"/>
          <p:cNvSpPr txBox="1">
            <a:spLocks/>
          </p:cNvSpPr>
          <p:nvPr/>
        </p:nvSpPr>
        <p:spPr bwMode="auto">
          <a:xfrm>
            <a:off x="412150" y="1391491"/>
            <a:ext cx="11331265" cy="49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43428" rIns="179285" bIns="143428" numCol="1" anchor="t" anchorCtr="0" compatLnSpc="1">
            <a:prstTxWarp prst="textNoShape">
              <a:avLst/>
            </a:prstTxWarp>
          </a:bodyPr>
          <a:lstStyle>
            <a:lvl1pPr marL="341313" indent="-341313" algn="l" defTabSz="930275" rtl="0" eaLnBrk="0" fontAlgn="base" hangingPunct="0">
              <a:lnSpc>
                <a:spcPct val="90000"/>
              </a:lnSpc>
              <a:spcBef>
                <a:spcPct val="20000"/>
              </a:spcBef>
              <a:spcAft>
                <a:spcPct val="0"/>
              </a:spcAft>
              <a:buSzPct val="90000"/>
              <a:buFont typeface="Arial" panose="020B0604020202020204" pitchFamily="34" charset="0"/>
              <a:buChar char="•"/>
              <a:defRPr sz="3900" kern="1200">
                <a:solidFill>
                  <a:schemeClr val="tx2"/>
                </a:solidFill>
                <a:latin typeface="+mj-lt"/>
                <a:ea typeface="MS PGothic" panose="020B0600070205080204" pitchFamily="34" charset="-128"/>
                <a:cs typeface="MS PGothic"/>
              </a:defRPr>
            </a:lvl1pPr>
            <a:lvl2pPr marL="582613" indent="-239713" algn="l" defTabSz="930275" rtl="0" eaLnBrk="0" fontAlgn="base" hangingPunct="0">
              <a:lnSpc>
                <a:spcPct val="90000"/>
              </a:lnSpc>
              <a:spcBef>
                <a:spcPct val="20000"/>
              </a:spcBef>
              <a:spcAft>
                <a:spcPct val="0"/>
              </a:spcAft>
              <a:buSzPct val="90000"/>
              <a:buFont typeface="Arial" panose="020B0604020202020204" pitchFamily="34" charset="0"/>
              <a:buChar char="•"/>
              <a:defRPr sz="2400" kern="1200">
                <a:solidFill>
                  <a:schemeClr val="tx2"/>
                </a:solidFill>
                <a:latin typeface="+mn-lt"/>
                <a:ea typeface="MS PGothic" panose="020B0600070205080204" pitchFamily="34" charset="-128"/>
                <a:cs typeface="MS PGothic"/>
              </a:defRPr>
            </a:lvl2pPr>
            <a:lvl3pPr marL="7985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sz="2000" kern="1200">
                <a:solidFill>
                  <a:schemeClr val="tx2"/>
                </a:solidFill>
                <a:latin typeface="+mn-lt"/>
                <a:ea typeface="MS PGothic" panose="020B0600070205080204" pitchFamily="34" charset="-128"/>
                <a:cs typeface="MS PGothic"/>
              </a:defRPr>
            </a:lvl3pPr>
            <a:lvl4pPr marL="10271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4pPr>
            <a:lvl5pPr marL="12557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a:solidFill>
                  <a:schemeClr val="tx1"/>
                </a:solidFill>
              </a:rPr>
              <a:t>Independent units of compute and state</a:t>
            </a:r>
          </a:p>
          <a:p>
            <a:r>
              <a:rPr lang="en-US" sz="3137" dirty="0">
                <a:solidFill>
                  <a:schemeClr val="tx1"/>
                </a:solidFill>
              </a:rPr>
              <a:t>Large number of them executing in parallel</a:t>
            </a:r>
          </a:p>
          <a:p>
            <a:r>
              <a:rPr lang="en-US" sz="3137" dirty="0">
                <a:solidFill>
                  <a:schemeClr val="tx1"/>
                </a:solidFill>
              </a:rPr>
              <a:t>Communicates using asynchronous messaging</a:t>
            </a:r>
          </a:p>
          <a:p>
            <a:r>
              <a:rPr lang="en-US" sz="3137" dirty="0">
                <a:solidFill>
                  <a:schemeClr val="tx1"/>
                </a:solidFill>
              </a:rPr>
              <a:t>Single threaded execution</a:t>
            </a:r>
          </a:p>
          <a:p>
            <a:r>
              <a:rPr lang="en-US" sz="3137" dirty="0">
                <a:solidFill>
                  <a:schemeClr val="tx1"/>
                </a:solidFill>
              </a:rPr>
              <a:t>Automatically created and dehydrated as necessary</a:t>
            </a:r>
          </a:p>
        </p:txBody>
      </p:sp>
      <p:grpSp>
        <p:nvGrpSpPr>
          <p:cNvPr id="6" name="Group 5"/>
          <p:cNvGrpSpPr/>
          <p:nvPr/>
        </p:nvGrpSpPr>
        <p:grpSpPr>
          <a:xfrm>
            <a:off x="4841019" y="4325415"/>
            <a:ext cx="673556" cy="696382"/>
            <a:chOff x="4604545" y="1640238"/>
            <a:chExt cx="392110" cy="392110"/>
          </a:xfrm>
          <a:solidFill>
            <a:schemeClr val="tx1"/>
          </a:solidFill>
        </p:grpSpPr>
        <p:grpSp>
          <p:nvGrpSpPr>
            <p:cNvPr id="7" name="Group 36"/>
            <p:cNvGrpSpPr/>
            <p:nvPr/>
          </p:nvGrpSpPr>
          <p:grpSpPr bwMode="black">
            <a:xfrm>
              <a:off x="4673640" y="1736214"/>
              <a:ext cx="253920" cy="200159"/>
              <a:chOff x="3358790" y="376388"/>
              <a:chExt cx="1516063" cy="1195388"/>
            </a:xfrm>
            <a:grpFill/>
          </p:grpSpPr>
          <p:sp>
            <p:nvSpPr>
              <p:cNvPr id="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1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1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1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13"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14"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grpSp>
        <p:sp>
          <p:nvSpPr>
            <p:cNvPr id="8" name="Donut 7"/>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grpSp>
        <p:nvGrpSpPr>
          <p:cNvPr id="15" name="Group 14"/>
          <p:cNvGrpSpPr/>
          <p:nvPr/>
        </p:nvGrpSpPr>
        <p:grpSpPr>
          <a:xfrm>
            <a:off x="7086197" y="5415949"/>
            <a:ext cx="673556" cy="696382"/>
            <a:chOff x="4046256" y="2408118"/>
            <a:chExt cx="392110" cy="392110"/>
          </a:xfrm>
          <a:solidFill>
            <a:schemeClr val="tx1"/>
          </a:solidFill>
        </p:grpSpPr>
        <p:grpSp>
          <p:nvGrpSpPr>
            <p:cNvPr id="16" name="Group 142"/>
            <p:cNvGrpSpPr/>
            <p:nvPr/>
          </p:nvGrpSpPr>
          <p:grpSpPr bwMode="black">
            <a:xfrm>
              <a:off x="4134994" y="2521400"/>
              <a:ext cx="214635" cy="165546"/>
              <a:chOff x="6673850" y="4338638"/>
              <a:chExt cx="1403351" cy="1082675"/>
            </a:xfrm>
            <a:grpFill/>
          </p:grpSpPr>
          <p:sp>
            <p:nvSpPr>
              <p:cNvPr id="1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1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1"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5"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2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grpSp>
        <p:sp>
          <p:nvSpPr>
            <p:cNvPr id="17" name="Donut 16"/>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sp>
        <p:nvSpPr>
          <p:cNvPr id="29" name="Freeform 14"/>
          <p:cNvSpPr>
            <a:spLocks noEditPoints="1"/>
          </p:cNvSpPr>
          <p:nvPr/>
        </p:nvSpPr>
        <p:spPr bwMode="black">
          <a:xfrm>
            <a:off x="7140391" y="4425370"/>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765" kern="0" dirty="0">
              <a:solidFill>
                <a:schemeClr val="tx1"/>
              </a:solidFill>
              <a:latin typeface="Blender Pro Book"/>
            </a:endParaRPr>
          </a:p>
        </p:txBody>
      </p:sp>
      <p:grpSp>
        <p:nvGrpSpPr>
          <p:cNvPr id="30" name="Group 29"/>
          <p:cNvGrpSpPr/>
          <p:nvPr/>
        </p:nvGrpSpPr>
        <p:grpSpPr>
          <a:xfrm>
            <a:off x="3080225" y="4312433"/>
            <a:ext cx="673556" cy="696382"/>
            <a:chOff x="4179295" y="3183652"/>
            <a:chExt cx="392110" cy="392110"/>
          </a:xfrm>
          <a:solidFill>
            <a:schemeClr val="tx1"/>
          </a:solidFill>
        </p:grpSpPr>
        <p:sp>
          <p:nvSpPr>
            <p:cNvPr id="3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solidFill>
                <a:schemeClr val="bg1"/>
              </a:solidFill>
            </a:ln>
          </p:spPr>
          <p:style>
            <a:lnRef idx="2">
              <a:schemeClr val="dk1"/>
            </a:lnRef>
            <a:fillRef idx="1">
              <a:schemeClr val="lt1"/>
            </a:fillRef>
            <a:effectRef idx="0">
              <a:schemeClr val="dk1"/>
            </a:effectRef>
            <a:fontRef idx="minor">
              <a:schemeClr val="dk1"/>
            </a:fontRef>
          </p:style>
          <p:txBody>
            <a:bodyPr vert="horz" wrap="square" lIns="80680" tIns="40341" rIns="80680" bIns="40341"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32" name="Donut 31"/>
            <p:cNvSpPr>
              <a:spLocks noChangeAspect="1"/>
            </p:cNvSpPr>
            <p:nvPr/>
          </p:nvSpPr>
          <p:spPr bwMode="auto">
            <a:xfrm>
              <a:off x="4179295" y="3183652"/>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sp>
        <p:nvSpPr>
          <p:cNvPr id="33" name="Freeform 46"/>
          <p:cNvSpPr>
            <a:spLocks noEditPoints="1"/>
          </p:cNvSpPr>
          <p:nvPr/>
        </p:nvSpPr>
        <p:spPr bwMode="black">
          <a:xfrm>
            <a:off x="8124019" y="4813900"/>
            <a:ext cx="689925" cy="673835"/>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765" kern="0" dirty="0">
              <a:solidFill>
                <a:schemeClr val="tx1"/>
              </a:solidFill>
              <a:latin typeface="Blender Pro Book"/>
            </a:endParaRPr>
          </a:p>
        </p:txBody>
      </p:sp>
      <p:sp>
        <p:nvSpPr>
          <p:cNvPr id="34" name="Freeform 22"/>
          <p:cNvSpPr>
            <a:spLocks noEditPoints="1"/>
          </p:cNvSpPr>
          <p:nvPr/>
        </p:nvSpPr>
        <p:spPr bwMode="black">
          <a:xfrm>
            <a:off x="6132302" y="5906463"/>
            <a:ext cx="676287" cy="70202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765" kern="0" dirty="0">
              <a:solidFill>
                <a:schemeClr val="tx1"/>
              </a:solidFill>
              <a:latin typeface="Blender Pro Book"/>
            </a:endParaRPr>
          </a:p>
        </p:txBody>
      </p:sp>
      <p:grpSp>
        <p:nvGrpSpPr>
          <p:cNvPr id="35" name="Group 34"/>
          <p:cNvGrpSpPr/>
          <p:nvPr/>
        </p:nvGrpSpPr>
        <p:grpSpPr>
          <a:xfrm>
            <a:off x="8090355" y="5922265"/>
            <a:ext cx="673556" cy="696382"/>
            <a:chOff x="4604545" y="1640238"/>
            <a:chExt cx="392110" cy="392110"/>
          </a:xfrm>
          <a:solidFill>
            <a:schemeClr val="tx1"/>
          </a:solidFill>
        </p:grpSpPr>
        <p:grpSp>
          <p:nvGrpSpPr>
            <p:cNvPr id="36" name="Group 36"/>
            <p:cNvGrpSpPr/>
            <p:nvPr/>
          </p:nvGrpSpPr>
          <p:grpSpPr bwMode="black">
            <a:xfrm>
              <a:off x="4673640" y="1736214"/>
              <a:ext cx="253920" cy="200159"/>
              <a:chOff x="3358790" y="376388"/>
              <a:chExt cx="1516063" cy="1195388"/>
            </a:xfrm>
            <a:grpFill/>
          </p:grpSpPr>
          <p:sp>
            <p:nvSpPr>
              <p:cNvPr id="38"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39"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4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4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42"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43"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grpSp>
        <p:sp>
          <p:nvSpPr>
            <p:cNvPr id="37" name="Donut 36"/>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grpSp>
        <p:nvGrpSpPr>
          <p:cNvPr id="44" name="Group 43"/>
          <p:cNvGrpSpPr/>
          <p:nvPr/>
        </p:nvGrpSpPr>
        <p:grpSpPr>
          <a:xfrm>
            <a:off x="9038720" y="4525817"/>
            <a:ext cx="673556" cy="696382"/>
            <a:chOff x="4046256" y="2408118"/>
            <a:chExt cx="392110" cy="392110"/>
          </a:xfrm>
          <a:solidFill>
            <a:schemeClr val="tx1"/>
          </a:solidFill>
        </p:grpSpPr>
        <p:grpSp>
          <p:nvGrpSpPr>
            <p:cNvPr id="45" name="Group 142"/>
            <p:cNvGrpSpPr/>
            <p:nvPr/>
          </p:nvGrpSpPr>
          <p:grpSpPr bwMode="black">
            <a:xfrm>
              <a:off x="4134994" y="2521400"/>
              <a:ext cx="214635" cy="165546"/>
              <a:chOff x="6673850" y="4338638"/>
              <a:chExt cx="1403351" cy="1082675"/>
            </a:xfrm>
            <a:grpFill/>
          </p:grpSpPr>
          <p:sp>
            <p:nvSpPr>
              <p:cNvPr id="4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4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4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0"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4"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sp>
            <p:nvSpPr>
              <p:cNvPr id="5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568" kern="0" dirty="0">
                  <a:solidFill>
                    <a:schemeClr val="tx1"/>
                  </a:solidFill>
                  <a:latin typeface="Blender Pro Book"/>
                </a:endParaRPr>
              </a:p>
            </p:txBody>
          </p:sp>
        </p:grpSp>
        <p:sp>
          <p:nvSpPr>
            <p:cNvPr id="46" name="Donut 45"/>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grpSp>
        <p:nvGrpSpPr>
          <p:cNvPr id="58" name="Group 57"/>
          <p:cNvGrpSpPr/>
          <p:nvPr/>
        </p:nvGrpSpPr>
        <p:grpSpPr>
          <a:xfrm>
            <a:off x="4034274" y="5906463"/>
            <a:ext cx="673556" cy="696382"/>
            <a:chOff x="3233165" y="1874357"/>
            <a:chExt cx="392110" cy="392110"/>
          </a:xfrm>
          <a:solidFill>
            <a:schemeClr val="tx1"/>
          </a:solidFill>
        </p:grpSpPr>
        <p:sp>
          <p:nvSpPr>
            <p:cNvPr id="59"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0" name="Donut 59"/>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grpSp>
        <p:nvGrpSpPr>
          <p:cNvPr id="61" name="Group 60"/>
          <p:cNvGrpSpPr/>
          <p:nvPr/>
        </p:nvGrpSpPr>
        <p:grpSpPr>
          <a:xfrm>
            <a:off x="6044488" y="4851347"/>
            <a:ext cx="673556" cy="696382"/>
            <a:chOff x="4604545" y="1640238"/>
            <a:chExt cx="392110" cy="392110"/>
          </a:xfrm>
          <a:solidFill>
            <a:schemeClr val="tx1"/>
          </a:solidFill>
        </p:grpSpPr>
        <p:grpSp>
          <p:nvGrpSpPr>
            <p:cNvPr id="62" name="Group 36"/>
            <p:cNvGrpSpPr/>
            <p:nvPr/>
          </p:nvGrpSpPr>
          <p:grpSpPr bwMode="black">
            <a:xfrm>
              <a:off x="4673640" y="1736214"/>
              <a:ext cx="253920" cy="200159"/>
              <a:chOff x="3358790" y="376388"/>
              <a:chExt cx="1516063" cy="1195388"/>
            </a:xfrm>
            <a:grpFill/>
          </p:grpSpPr>
          <p:sp>
            <p:nvSpPr>
              <p:cNvPr id="64"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5"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6"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7"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8"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69"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grpSp>
        <p:sp>
          <p:nvSpPr>
            <p:cNvPr id="63" name="Donut 62"/>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sp>
        <p:nvSpPr>
          <p:cNvPr id="70" name="Freeform 14"/>
          <p:cNvSpPr>
            <a:spLocks noEditPoints="1"/>
          </p:cNvSpPr>
          <p:nvPr/>
        </p:nvSpPr>
        <p:spPr bwMode="black">
          <a:xfrm>
            <a:off x="3795344" y="4911786"/>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765" kern="0" dirty="0">
              <a:solidFill>
                <a:schemeClr val="tx1"/>
              </a:solidFill>
              <a:latin typeface="Blender Pro Book"/>
            </a:endParaRPr>
          </a:p>
        </p:txBody>
      </p:sp>
      <p:grpSp>
        <p:nvGrpSpPr>
          <p:cNvPr id="71" name="Group 70"/>
          <p:cNvGrpSpPr/>
          <p:nvPr/>
        </p:nvGrpSpPr>
        <p:grpSpPr>
          <a:xfrm>
            <a:off x="4961627" y="5362881"/>
            <a:ext cx="673556" cy="696382"/>
            <a:chOff x="3233165" y="1874357"/>
            <a:chExt cx="392110" cy="392110"/>
          </a:xfrm>
          <a:solidFill>
            <a:schemeClr val="tx1"/>
          </a:solidFill>
        </p:grpSpPr>
        <p:sp>
          <p:nvSpPr>
            <p:cNvPr id="72"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73" name="Donut 72"/>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sp>
        <p:nvSpPr>
          <p:cNvPr id="74" name="Freeform 73"/>
          <p:cNvSpPr>
            <a:spLocks noEditPoints="1"/>
          </p:cNvSpPr>
          <p:nvPr/>
        </p:nvSpPr>
        <p:spPr bwMode="black">
          <a:xfrm>
            <a:off x="2708786" y="5230690"/>
            <a:ext cx="673562" cy="696388"/>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defTabSz="672201">
              <a:defRPr/>
            </a:pPr>
            <a:endParaRPr lang="en-US" sz="1765" kern="0" dirty="0">
              <a:solidFill>
                <a:schemeClr val="tx1"/>
              </a:solidFill>
              <a:latin typeface="Blender Pro Book"/>
            </a:endParaRPr>
          </a:p>
        </p:txBody>
      </p:sp>
      <p:grpSp>
        <p:nvGrpSpPr>
          <p:cNvPr id="75" name="Group 74"/>
          <p:cNvGrpSpPr/>
          <p:nvPr/>
        </p:nvGrpSpPr>
        <p:grpSpPr>
          <a:xfrm>
            <a:off x="9038720" y="5490772"/>
            <a:ext cx="673556" cy="696382"/>
            <a:chOff x="3233165" y="1874357"/>
            <a:chExt cx="392110" cy="392110"/>
          </a:xfrm>
          <a:solidFill>
            <a:schemeClr val="tx1"/>
          </a:solidFill>
        </p:grpSpPr>
        <p:sp>
          <p:nvSpPr>
            <p:cNvPr id="76"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defTabSz="726033">
                <a:defRPr/>
              </a:pPr>
              <a:endParaRPr lang="en-US" sz="1765" kern="0" spc="-120" dirty="0">
                <a:solidFill>
                  <a:schemeClr val="tx1"/>
                </a:solidFill>
                <a:latin typeface="KodchiangUPC" panose="02020603050405020304" pitchFamily="18" charset="-34"/>
              </a:endParaRPr>
            </a:p>
          </p:txBody>
        </p:sp>
        <p:sp>
          <p:nvSpPr>
            <p:cNvPr id="77" name="Donut 76"/>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algn="ctr" defTabSz="895949" fontAlgn="base">
                <a:spcBef>
                  <a:spcPct val="0"/>
                </a:spcBef>
                <a:spcAft>
                  <a:spcPct val="0"/>
                </a:spcAft>
                <a:defRPr/>
              </a:pPr>
              <a:endParaRPr lang="en-US" sz="1765" kern="0" spc="-49" dirty="0">
                <a:solidFill>
                  <a:schemeClr val="tx1"/>
                </a:solidFill>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29984392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919965820"/>
              </p:ext>
            </p:extLst>
          </p:nvPr>
        </p:nvGraphicFramePr>
        <p:xfrm>
          <a:off x="269238" y="1773278"/>
          <a:ext cx="11655842" cy="4172712"/>
        </p:xfrm>
        <a:graphic>
          <a:graphicData uri="http://schemas.openxmlformats.org/drawingml/2006/table">
            <a:tbl>
              <a:tblPr firstRow="1" bandRow="1">
                <a:tableStyleId>{9D7B26C5-4107-4FEC-AEDC-1716B250A1EF}</a:tableStyleId>
              </a:tblPr>
              <a:tblGrid>
                <a:gridCol w="5827921">
                  <a:extLst>
                    <a:ext uri="{9D8B030D-6E8A-4147-A177-3AD203B41FA5}">
                      <a16:colId xmlns:a16="http://schemas.microsoft.com/office/drawing/2014/main" val="2574318764"/>
                    </a:ext>
                  </a:extLst>
                </a:gridCol>
                <a:gridCol w="5827921">
                  <a:extLst>
                    <a:ext uri="{9D8B030D-6E8A-4147-A177-3AD203B41FA5}">
                      <a16:colId xmlns:a16="http://schemas.microsoft.com/office/drawing/2014/main" val="227486034"/>
                    </a:ext>
                  </a:extLst>
                </a:gridCol>
              </a:tblGrid>
              <a:tr h="370840">
                <a:tc>
                  <a:txBody>
                    <a:bodyPr/>
                    <a:lstStyle/>
                    <a:p>
                      <a:r>
                        <a:rPr lang="en-US" sz="3200" b="0" i="0" kern="1200" dirty="0">
                          <a:solidFill>
                            <a:schemeClr val="bg1"/>
                          </a:solidFill>
                          <a:effectLst/>
                          <a:latin typeface="+mn-lt"/>
                          <a:ea typeface="+mn-ea"/>
                          <a:cs typeface="+mn-cs"/>
                        </a:rPr>
                        <a:t>Reliable Actors APIs</a:t>
                      </a:r>
                      <a:endParaRPr lang="en-US" sz="3200" b="0" dirty="0">
                        <a:solidFill>
                          <a:schemeClr val="bg1"/>
                        </a:solidFill>
                      </a:endParaRPr>
                    </a:p>
                  </a:txBody>
                  <a:tcPr/>
                </a:tc>
                <a:tc>
                  <a:txBody>
                    <a:bodyPr/>
                    <a:lstStyle/>
                    <a:p>
                      <a:r>
                        <a:rPr lang="en-US" sz="3200" b="0" i="0" kern="1200" dirty="0">
                          <a:solidFill>
                            <a:schemeClr val="bg1"/>
                          </a:solidFill>
                          <a:effectLst/>
                          <a:latin typeface="+mn-lt"/>
                          <a:ea typeface="+mn-ea"/>
                          <a:cs typeface="+mn-cs"/>
                        </a:rPr>
                        <a:t>Reliable Services APIs</a:t>
                      </a:r>
                      <a:endParaRPr lang="en-US" sz="3200" b="0" dirty="0">
                        <a:solidFill>
                          <a:schemeClr val="bg1"/>
                        </a:solidFill>
                      </a:endParaRPr>
                    </a:p>
                  </a:txBody>
                  <a:tcPr/>
                </a:tc>
                <a:extLst>
                  <a:ext uri="{0D108BD9-81ED-4DB2-BD59-A6C34878D82A}">
                    <a16:rowId xmlns:a16="http://schemas.microsoft.com/office/drawing/2014/main" val="3881982243"/>
                  </a:ext>
                </a:extLst>
              </a:tr>
              <a:tr h="370840">
                <a:tc>
                  <a:txBody>
                    <a:bodyPr/>
                    <a:lstStyle/>
                    <a:p>
                      <a:r>
                        <a:rPr lang="en-US" sz="1765" b="0" i="0" kern="1200" dirty="0">
                          <a:solidFill>
                            <a:schemeClr val="bg1"/>
                          </a:solidFill>
                          <a:effectLst/>
                          <a:latin typeface="+mn-lt"/>
                          <a:ea typeface="+mn-ea"/>
                          <a:cs typeface="+mn-cs"/>
                        </a:rPr>
                        <a:t>Your problem space involves many small independent units of state and logic</a:t>
                      </a:r>
                      <a:br>
                        <a:rPr lang="en-US" sz="1765" b="0" i="0" kern="1200" dirty="0">
                          <a:solidFill>
                            <a:schemeClr val="bg1"/>
                          </a:solidFill>
                          <a:effectLst/>
                          <a:latin typeface="+mn-lt"/>
                          <a:ea typeface="+mn-ea"/>
                          <a:cs typeface="+mn-cs"/>
                        </a:rPr>
                      </a:br>
                      <a:endParaRPr lang="en-US" b="0" dirty="0">
                        <a:solidFill>
                          <a:schemeClr val="bg1"/>
                        </a:solidFill>
                      </a:endParaRPr>
                    </a:p>
                  </a:txBody>
                  <a:tcPr/>
                </a:tc>
                <a:tc>
                  <a:txBody>
                    <a:bodyPr/>
                    <a:lstStyle/>
                    <a:p>
                      <a:r>
                        <a:rPr lang="en-US" sz="1765" b="0" i="0" kern="1200" dirty="0">
                          <a:solidFill>
                            <a:schemeClr val="bg1"/>
                          </a:solidFill>
                          <a:effectLst/>
                          <a:latin typeface="+mn-lt"/>
                          <a:ea typeface="+mn-ea"/>
                          <a:cs typeface="+mn-cs"/>
                        </a:rPr>
                        <a:t>You need to maintain logic across multiple components</a:t>
                      </a:r>
                      <a:endParaRPr lang="en-US" b="0" dirty="0">
                        <a:solidFill>
                          <a:schemeClr val="bg1"/>
                        </a:solidFill>
                      </a:endParaRPr>
                    </a:p>
                  </a:txBody>
                  <a:tcPr/>
                </a:tc>
                <a:extLst>
                  <a:ext uri="{0D108BD9-81ED-4DB2-BD59-A6C34878D82A}">
                    <a16:rowId xmlns:a16="http://schemas.microsoft.com/office/drawing/2014/main" val="2614434273"/>
                  </a:ext>
                </a:extLst>
              </a:tr>
              <a:tr h="370840">
                <a:tc>
                  <a:txBody>
                    <a:bodyPr/>
                    <a:lstStyle/>
                    <a:p>
                      <a:r>
                        <a:rPr lang="en-US" sz="1765" b="0" i="0" kern="1200" dirty="0">
                          <a:solidFill>
                            <a:schemeClr val="bg1"/>
                          </a:solidFill>
                          <a:effectLst/>
                          <a:latin typeface="+mn-lt"/>
                          <a:ea typeface="+mn-ea"/>
                          <a:cs typeface="+mn-cs"/>
                        </a:rPr>
                        <a:t>You want to work with single-threaded objects while still being able to scale and maintain consistency</a:t>
                      </a:r>
                      <a:br>
                        <a:rPr lang="en-US" sz="1765" b="0" i="0" kern="1200" dirty="0">
                          <a:solidFill>
                            <a:schemeClr val="bg1"/>
                          </a:solidFill>
                          <a:effectLst/>
                          <a:latin typeface="+mn-lt"/>
                          <a:ea typeface="+mn-ea"/>
                          <a:cs typeface="+mn-cs"/>
                        </a:rPr>
                      </a:br>
                      <a:endParaRPr lang="en-US" b="0" dirty="0">
                        <a:solidFill>
                          <a:schemeClr val="bg1"/>
                        </a:solidFill>
                      </a:endParaRPr>
                    </a:p>
                  </a:txBody>
                  <a:tcPr/>
                </a:tc>
                <a:tc>
                  <a:txBody>
                    <a:bodyPr/>
                    <a:lstStyle/>
                    <a:p>
                      <a:r>
                        <a:rPr lang="en-US" sz="1765" b="0" i="0" kern="1200" dirty="0">
                          <a:solidFill>
                            <a:schemeClr val="bg1"/>
                          </a:solidFill>
                          <a:effectLst/>
                          <a:latin typeface="+mn-lt"/>
                          <a:ea typeface="+mn-ea"/>
                          <a:cs typeface="+mn-cs"/>
                        </a:rPr>
                        <a:t>You want to use reliable collections (like .NET Dictionary and Queue) to store and manage your state</a:t>
                      </a:r>
                      <a:endParaRPr lang="en-US" b="0" dirty="0">
                        <a:solidFill>
                          <a:schemeClr val="bg1"/>
                        </a:solidFill>
                      </a:endParaRPr>
                    </a:p>
                  </a:txBody>
                  <a:tcPr/>
                </a:tc>
                <a:extLst>
                  <a:ext uri="{0D108BD9-81ED-4DB2-BD59-A6C34878D82A}">
                    <a16:rowId xmlns:a16="http://schemas.microsoft.com/office/drawing/2014/main" val="940891533"/>
                  </a:ext>
                </a:extLst>
              </a:tr>
              <a:tr h="370840">
                <a:tc>
                  <a:txBody>
                    <a:bodyPr/>
                    <a:lstStyle/>
                    <a:p>
                      <a:r>
                        <a:rPr lang="en-US" sz="1765" b="0" i="0" kern="1200" dirty="0">
                          <a:solidFill>
                            <a:schemeClr val="bg1"/>
                          </a:solidFill>
                          <a:effectLst/>
                          <a:latin typeface="+mn-lt"/>
                          <a:ea typeface="+mn-ea"/>
                          <a:cs typeface="+mn-cs"/>
                        </a:rPr>
                        <a:t>You want the framework to manage the concurrency and granularity of state</a:t>
                      </a:r>
                      <a:br>
                        <a:rPr lang="en-US" sz="1765" b="0" i="0" kern="1200" dirty="0">
                          <a:solidFill>
                            <a:schemeClr val="bg1"/>
                          </a:solidFill>
                          <a:effectLst/>
                          <a:latin typeface="+mn-lt"/>
                          <a:ea typeface="+mn-ea"/>
                          <a:cs typeface="+mn-cs"/>
                        </a:rPr>
                      </a:br>
                      <a:endParaRPr lang="en-US" b="0" dirty="0">
                        <a:solidFill>
                          <a:schemeClr val="bg1"/>
                        </a:solidFill>
                      </a:endParaRPr>
                    </a:p>
                  </a:txBody>
                  <a:tcPr/>
                </a:tc>
                <a:tc>
                  <a:txBody>
                    <a:bodyPr/>
                    <a:lstStyle/>
                    <a:p>
                      <a:r>
                        <a:rPr lang="en-US" sz="1765" b="0" i="0" kern="1200" dirty="0">
                          <a:solidFill>
                            <a:schemeClr val="bg1"/>
                          </a:solidFill>
                          <a:effectLst/>
                          <a:latin typeface="+mn-lt"/>
                          <a:ea typeface="+mn-ea"/>
                          <a:cs typeface="+mn-cs"/>
                        </a:rPr>
                        <a:t>You want to control the granularity and concurrency of your state</a:t>
                      </a:r>
                      <a:endParaRPr lang="en-US" b="0" dirty="0">
                        <a:solidFill>
                          <a:schemeClr val="bg1"/>
                        </a:solidFill>
                      </a:endParaRPr>
                    </a:p>
                  </a:txBody>
                  <a:tcPr/>
                </a:tc>
                <a:extLst>
                  <a:ext uri="{0D108BD9-81ED-4DB2-BD59-A6C34878D82A}">
                    <a16:rowId xmlns:a16="http://schemas.microsoft.com/office/drawing/2014/main" val="4171228287"/>
                  </a:ext>
                </a:extLst>
              </a:tr>
              <a:tr h="370840">
                <a:tc>
                  <a:txBody>
                    <a:bodyPr/>
                    <a:lstStyle/>
                    <a:p>
                      <a:r>
                        <a:rPr lang="en-US" sz="1765" b="0" i="0" kern="1200" dirty="0">
                          <a:solidFill>
                            <a:schemeClr val="bg1"/>
                          </a:solidFill>
                          <a:effectLst/>
                          <a:latin typeface="+mn-lt"/>
                          <a:ea typeface="+mn-ea"/>
                          <a:cs typeface="+mn-cs"/>
                        </a:rPr>
                        <a:t>You want the platform to manage communication for you</a:t>
                      </a:r>
                      <a:br>
                        <a:rPr lang="en-US" sz="1765" b="0" i="0" kern="1200" dirty="0">
                          <a:solidFill>
                            <a:schemeClr val="bg1"/>
                          </a:solidFill>
                          <a:effectLst/>
                          <a:latin typeface="+mn-lt"/>
                          <a:ea typeface="+mn-ea"/>
                          <a:cs typeface="+mn-cs"/>
                        </a:rPr>
                      </a:br>
                      <a:endParaRPr lang="en-US" b="0" dirty="0">
                        <a:solidFill>
                          <a:schemeClr val="bg1"/>
                        </a:solidFill>
                      </a:endParaRPr>
                    </a:p>
                  </a:txBody>
                  <a:tcPr/>
                </a:tc>
                <a:tc>
                  <a:txBody>
                    <a:bodyPr/>
                    <a:lstStyle/>
                    <a:p>
                      <a:r>
                        <a:rPr lang="en-US" sz="1765" b="0" i="0" kern="1200" dirty="0">
                          <a:solidFill>
                            <a:schemeClr val="bg1"/>
                          </a:solidFill>
                          <a:effectLst/>
                          <a:latin typeface="+mn-lt"/>
                          <a:ea typeface="+mn-ea"/>
                          <a:cs typeface="+mn-cs"/>
                        </a:rPr>
                        <a:t>You want to manage the communication and control the partitioning scheme for your service</a:t>
                      </a:r>
                      <a:endParaRPr lang="en-US" b="0" dirty="0">
                        <a:solidFill>
                          <a:schemeClr val="bg1"/>
                        </a:solidFill>
                      </a:endParaRPr>
                    </a:p>
                  </a:txBody>
                  <a:tcPr/>
                </a:tc>
                <a:extLst>
                  <a:ext uri="{0D108BD9-81ED-4DB2-BD59-A6C34878D82A}">
                    <a16:rowId xmlns:a16="http://schemas.microsoft.com/office/drawing/2014/main" val="268946637"/>
                  </a:ext>
                </a:extLst>
              </a:tr>
            </a:tbl>
          </a:graphicData>
        </a:graphic>
      </p:graphicFrame>
      <p:sp>
        <p:nvSpPr>
          <p:cNvPr id="4" name="Title 3"/>
          <p:cNvSpPr>
            <a:spLocks noGrp="1"/>
          </p:cNvSpPr>
          <p:nvPr>
            <p:ph type="title"/>
          </p:nvPr>
        </p:nvSpPr>
        <p:spPr/>
        <p:txBody>
          <a:bodyPr/>
          <a:lstStyle/>
          <a:p>
            <a:r>
              <a:rPr lang="en-US" dirty="0">
                <a:solidFill>
                  <a:schemeClr val="bg1"/>
                </a:solidFill>
              </a:rPr>
              <a:t>Comparing Reliable Actors &amp; Reliable Service</a:t>
            </a:r>
          </a:p>
        </p:txBody>
      </p:sp>
    </p:spTree>
    <p:extLst>
      <p:ext uri="{BB962C8B-B14F-4D97-AF65-F5344CB8AC3E}">
        <p14:creationId xmlns:p14="http://schemas.microsoft.com/office/powerpoint/2010/main" val="23477539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b="1" dirty="0">
                <a:solidFill>
                  <a:schemeClr val="bg1"/>
                </a:solidFill>
              </a:rPr>
              <a:t>Today we’re going to learn about how</a:t>
            </a:r>
            <a:endParaRPr lang="en-US" b="1" dirty="0">
              <a:solidFill>
                <a:schemeClr val="bg1"/>
              </a:solidFill>
            </a:endParaRPr>
          </a:p>
        </p:txBody>
      </p:sp>
      <p:sp>
        <p:nvSpPr>
          <p:cNvPr id="4" name="Text Placeholder 3"/>
          <p:cNvSpPr>
            <a:spLocks noGrp="1"/>
          </p:cNvSpPr>
          <p:nvPr>
            <p:ph type="body" sz="quarter" idx="10"/>
          </p:nvPr>
        </p:nvSpPr>
        <p:spPr>
          <a:xfrm>
            <a:off x="269239" y="1189177"/>
            <a:ext cx="11653523" cy="5115246"/>
          </a:xfrm>
        </p:spPr>
        <p:txBody>
          <a:bodyPr/>
          <a:lstStyle/>
          <a:p>
            <a:r>
              <a:rPr lang="en-US" sz="3600" dirty="0" err="1">
                <a:solidFill>
                  <a:schemeClr val="bg1"/>
                </a:solidFill>
              </a:rPr>
              <a:t>Microservices</a:t>
            </a:r>
            <a:r>
              <a:rPr lang="en-US" sz="3600" dirty="0">
                <a:solidFill>
                  <a:schemeClr val="bg1"/>
                </a:solidFill>
              </a:rPr>
              <a:t> enable development and management flexibility</a:t>
            </a:r>
          </a:p>
          <a:p>
            <a:endParaRPr lang="en-US" sz="3600" dirty="0">
              <a:solidFill>
                <a:schemeClr val="bg1"/>
              </a:solidFill>
            </a:endParaRPr>
          </a:p>
          <a:p>
            <a:r>
              <a:rPr lang="en-US" sz="3600" dirty="0">
                <a:solidFill>
                  <a:schemeClr val="bg1"/>
                </a:solidFill>
              </a:rPr>
              <a:t>Service Fabric is the platform for building applications with a </a:t>
            </a:r>
            <a:r>
              <a:rPr lang="en-US" sz="3600" dirty="0" err="1">
                <a:solidFill>
                  <a:schemeClr val="bg1"/>
                </a:solidFill>
              </a:rPr>
              <a:t>microservices</a:t>
            </a:r>
            <a:r>
              <a:rPr lang="en-US" sz="3600" dirty="0">
                <a:solidFill>
                  <a:schemeClr val="bg1"/>
                </a:solidFill>
              </a:rPr>
              <a:t> design approach</a:t>
            </a:r>
          </a:p>
          <a:p>
            <a:endParaRPr lang="en-US" sz="3600" dirty="0">
              <a:solidFill>
                <a:schemeClr val="bg1"/>
              </a:solidFill>
            </a:endParaRPr>
          </a:p>
          <a:p>
            <a:r>
              <a:rPr lang="en-US" sz="3600" dirty="0">
                <a:solidFill>
                  <a:schemeClr val="bg1"/>
                </a:solidFill>
              </a:rPr>
              <a:t>Service Fabric is battle tested and provides a rich platform for both development and management of services at scale</a:t>
            </a:r>
          </a:p>
        </p:txBody>
      </p:sp>
    </p:spTree>
    <p:extLst>
      <p:ext uri="{BB962C8B-B14F-4D97-AF65-F5344CB8AC3E}">
        <p14:creationId xmlns:p14="http://schemas.microsoft.com/office/powerpoint/2010/main" val="5110508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4494" y="1343914"/>
            <a:ext cx="10034748" cy="899665"/>
          </a:xfrm>
        </p:spPr>
        <p:txBody>
          <a:bodyPr/>
          <a:lstStyle/>
          <a:p>
            <a:r>
              <a:rPr lang="en-US" sz="3600" b="1" dirty="0"/>
              <a:t>LAB ONE</a:t>
            </a:r>
            <a:br>
              <a:rPr lang="en-US" sz="3600" dirty="0"/>
            </a:br>
            <a:r>
              <a:rPr lang="en-US" sz="3600" dirty="0"/>
              <a:t>Setup your development</a:t>
            </a:r>
            <a:br>
              <a:rPr lang="en-US" sz="3600" dirty="0"/>
            </a:br>
            <a:r>
              <a:rPr lang="en-US" sz="3600" dirty="0"/>
              <a:t> environment</a:t>
            </a:r>
            <a:br>
              <a:rPr lang="en-US" sz="3600" dirty="0"/>
            </a:br>
            <a:r>
              <a:rPr lang="en-US" sz="3600" dirty="0">
                <a:hlinkClick r:id="rId3"/>
              </a:rPr>
              <a:t>http://bit.ly/sf-setup</a:t>
            </a:r>
            <a:r>
              <a:rPr lang="en-US" sz="3600" dirty="0"/>
              <a:t> </a:t>
            </a:r>
          </a:p>
        </p:txBody>
      </p:sp>
      <p:pic>
        <p:nvPicPr>
          <p:cNvPr id="5" name="Picture 4" descr="Proposed labs - Final.png"/>
          <p:cNvPicPr>
            <a:picLocks noChangeAspect="1"/>
          </p:cNvPicPr>
          <p:nvPr/>
        </p:nvPicPr>
        <p:blipFill>
          <a:blip r:embed="rId4"/>
          <a:stretch>
            <a:fillRect/>
          </a:stretch>
        </p:blipFill>
        <p:spPr>
          <a:xfrm>
            <a:off x="8168474" y="0"/>
            <a:ext cx="3593507" cy="6859648"/>
          </a:xfrm>
          <a:prstGeom prst="rect">
            <a:avLst/>
          </a:prstGeom>
        </p:spPr>
      </p:pic>
      <p:sp>
        <p:nvSpPr>
          <p:cNvPr id="4" name="Title 7"/>
          <p:cNvSpPr txBox="1">
            <a:spLocks/>
          </p:cNvSpPr>
          <p:nvPr/>
        </p:nvSpPr>
        <p:spPr>
          <a:xfrm>
            <a:off x="344494" y="4881521"/>
            <a:ext cx="10034748" cy="899665"/>
          </a:xfrm>
          <a:prstGeom prst="rect">
            <a:avLst/>
          </a:prstGeom>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b="1" dirty="0"/>
              <a:t>LAB TWO</a:t>
            </a:r>
            <a:br>
              <a:rPr lang="en-US" sz="3600" dirty="0"/>
            </a:br>
            <a:r>
              <a:rPr lang="en-US" sz="3600" dirty="0"/>
              <a:t>Walkthrough: Create your first </a:t>
            </a:r>
            <a:endParaRPr lang="fr-CA" sz="3600" dirty="0"/>
          </a:p>
          <a:p>
            <a:r>
              <a:rPr lang="en-US" sz="3600" dirty="0"/>
              <a:t>Service Fabric application in Visual Studio</a:t>
            </a:r>
            <a:br>
              <a:rPr lang="en-US" sz="3600" dirty="0"/>
            </a:br>
            <a:r>
              <a:rPr lang="en-US" sz="3600" dirty="0">
                <a:hlinkClick r:id="rId5"/>
              </a:rPr>
              <a:t>http://bit.ly/sf-lab-2</a:t>
            </a:r>
            <a:r>
              <a:rPr lang="en-US" sz="3600" dirty="0"/>
              <a:t> </a:t>
            </a:r>
          </a:p>
        </p:txBody>
      </p:sp>
    </p:spTree>
    <p:extLst>
      <p:ext uri="{BB962C8B-B14F-4D97-AF65-F5344CB8AC3E}">
        <p14:creationId xmlns:p14="http://schemas.microsoft.com/office/powerpoint/2010/main" val="42697409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7170265" cy="2179058"/>
          </a:xfrm>
        </p:spPr>
        <p:txBody>
          <a:bodyPr/>
          <a:lstStyle/>
          <a:p>
            <a:r>
              <a:rPr lang="en-US" dirty="0">
                <a:solidFill>
                  <a:schemeClr val="bg1"/>
                </a:solidFill>
              </a:rPr>
              <a:t>Setting-up a</a:t>
            </a:r>
            <a:br>
              <a:rPr lang="en-US" dirty="0">
                <a:solidFill>
                  <a:schemeClr val="bg1"/>
                </a:solidFill>
              </a:rPr>
            </a:br>
            <a:r>
              <a:rPr lang="en-US" dirty="0">
                <a:solidFill>
                  <a:schemeClr val="bg1"/>
                </a:solidFill>
              </a:rPr>
              <a:t>Cluster in Azure</a:t>
            </a:r>
          </a:p>
        </p:txBody>
      </p:sp>
      <p:sp>
        <p:nvSpPr>
          <p:cNvPr id="3" name="Title 3"/>
          <p:cNvSpPr txBox="1">
            <a:spLocks/>
          </p:cNvSpPr>
          <p:nvPr/>
        </p:nvSpPr>
        <p:spPr>
          <a:xfrm>
            <a:off x="269239" y="2084172"/>
            <a:ext cx="11653523" cy="1846659"/>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200" b="0" kern="1200" cap="none" spc="-98" baseline="0">
                <a:ln w="3175">
                  <a:noFill/>
                </a:ln>
                <a:solidFill>
                  <a:schemeClr val="tx1"/>
                </a:solidFill>
                <a:effectLst/>
                <a:latin typeface="+mj-lt"/>
                <a:ea typeface="+mn-ea"/>
                <a:cs typeface="Segoe UI" pitchFamily="34" charset="0"/>
              </a:defRPr>
            </a:lvl1pPr>
          </a:lstStyle>
          <a:p>
            <a:r>
              <a:rPr lang="en-US" sz="6000" dirty="0"/>
              <a:t>Application Packaging </a:t>
            </a:r>
            <a:br>
              <a:rPr lang="en-US" sz="6000" dirty="0"/>
            </a:br>
            <a:r>
              <a:rPr lang="en-US" sz="6000" dirty="0"/>
              <a:t>&amp; Deployment</a:t>
            </a:r>
          </a:p>
        </p:txBody>
      </p:sp>
    </p:spTree>
    <p:extLst>
      <p:ext uri="{BB962C8B-B14F-4D97-AF65-F5344CB8AC3E}">
        <p14:creationId xmlns:p14="http://schemas.microsoft.com/office/powerpoint/2010/main" val="269848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7" y="924680"/>
            <a:ext cx="11679301" cy="1822427"/>
          </a:xfrm>
          <a:prstGeom prst="rect">
            <a:avLst/>
          </a:prstGeom>
        </p:spPr>
        <p:txBody>
          <a:bodyPr vert="horz" wrap="square" lIns="143428" tIns="89642" rIns="143428" bIns="89642" rtlCol="0">
            <a:spAutoFit/>
          </a:bodyPr>
          <a:lstStyle/>
          <a:p>
            <a:r>
              <a:rPr lang="en-US" sz="2745" dirty="0"/>
              <a:t>Services types are composed of code/</a:t>
            </a:r>
            <a:r>
              <a:rPr lang="en-US" sz="2745" dirty="0" err="1"/>
              <a:t>config</a:t>
            </a:r>
            <a:r>
              <a:rPr lang="en-US" sz="2745" dirty="0"/>
              <a:t>/data packages</a:t>
            </a:r>
          </a:p>
          <a:p>
            <a:pPr lvl="1"/>
            <a:r>
              <a:rPr lang="en-US" sz="1568" dirty="0"/>
              <a:t>Code packages define an entry point (</a:t>
            </a:r>
            <a:r>
              <a:rPr lang="en-US" sz="1568" dirty="0" err="1"/>
              <a:t>dll</a:t>
            </a:r>
            <a:r>
              <a:rPr lang="en-US" sz="1568" dirty="0"/>
              <a:t> or exe) </a:t>
            </a:r>
          </a:p>
          <a:p>
            <a:pPr lvl="1"/>
            <a:r>
              <a:rPr lang="en-US" sz="1568" dirty="0" err="1"/>
              <a:t>Config</a:t>
            </a:r>
            <a:r>
              <a:rPr lang="en-US" sz="1568" dirty="0"/>
              <a:t> packages define service specific </a:t>
            </a:r>
            <a:r>
              <a:rPr lang="en-US" sz="1568" dirty="0" err="1"/>
              <a:t>config</a:t>
            </a:r>
            <a:r>
              <a:rPr lang="en-US" sz="1568" dirty="0"/>
              <a:t> information</a:t>
            </a:r>
          </a:p>
          <a:p>
            <a:pPr lvl="1"/>
            <a:r>
              <a:rPr lang="en-US" sz="1568" dirty="0"/>
              <a:t>Data packages define static resources (</a:t>
            </a:r>
            <a:r>
              <a:rPr lang="en-US" sz="1568" dirty="0" err="1"/>
              <a:t>eg</a:t>
            </a:r>
            <a:r>
              <a:rPr lang="en-US" sz="1568" dirty="0"/>
              <a:t>. images)</a:t>
            </a:r>
          </a:p>
          <a:p>
            <a:r>
              <a:rPr lang="en-US" sz="2745" dirty="0"/>
              <a:t>Packages can be independently versioned</a:t>
            </a:r>
          </a:p>
        </p:txBody>
      </p:sp>
      <p:sp>
        <p:nvSpPr>
          <p:cNvPr id="23" name="Title 1"/>
          <p:cNvSpPr>
            <a:spLocks noGrp="1"/>
          </p:cNvSpPr>
          <p:nvPr>
            <p:ph type="title"/>
          </p:nvPr>
        </p:nvSpPr>
        <p:spPr>
          <a:xfrm>
            <a:off x="283387" y="200858"/>
            <a:ext cx="10968069" cy="747791"/>
          </a:xfrm>
        </p:spPr>
        <p:txBody>
          <a:bodyPr>
            <a:normAutofit fontScale="90000"/>
          </a:bodyPr>
          <a:lstStyle/>
          <a:p>
            <a:r>
              <a:rPr lang="en-US" dirty="0"/>
              <a:t>Service type</a:t>
            </a:r>
          </a:p>
        </p:txBody>
      </p:sp>
      <p:sp>
        <p:nvSpPr>
          <p:cNvPr id="5" name="Rectangle 4"/>
          <p:cNvSpPr/>
          <p:nvPr/>
        </p:nvSpPr>
        <p:spPr>
          <a:xfrm>
            <a:off x="4452555" y="3503702"/>
            <a:ext cx="6723186" cy="2745710"/>
          </a:xfrm>
          <a:prstGeom prst="rect">
            <a:avLst/>
          </a:prstGeom>
          <a:solidFill>
            <a:schemeClr val="tx1"/>
          </a:solidFill>
        </p:spPr>
        <p:txBody>
          <a:bodyPr wrap="square">
            <a:spAutoFit/>
          </a:bodyPr>
          <a:lstStyle/>
          <a:p>
            <a:endParaRPr lang="fr-FR" sz="1078" dirty="0">
              <a:solidFill>
                <a:srgbClr val="0000FF"/>
              </a:solidFill>
              <a:highlight>
                <a:srgbClr val="FFFFFF"/>
              </a:highlight>
              <a:latin typeface="Consolas" panose="020B0609020204030204" pitchFamily="49" charset="0"/>
            </a:endParaRPr>
          </a:p>
          <a:p>
            <a:r>
              <a:rPr lang="fr-FR" sz="1078" dirty="0">
                <a:solidFill>
                  <a:srgbClr val="0000FF"/>
                </a:solidFill>
                <a:highlight>
                  <a:srgbClr val="FFFFFF"/>
                </a:highlight>
                <a:latin typeface="Consolas" panose="020B0609020204030204" pitchFamily="49" charset="0"/>
              </a:rPr>
              <a:t>&lt;</a:t>
            </a:r>
            <a:r>
              <a:rPr lang="fr-FR" sz="1078" dirty="0" err="1">
                <a:solidFill>
                  <a:srgbClr val="A31515"/>
                </a:solidFill>
                <a:highlight>
                  <a:srgbClr val="FFFFFF"/>
                </a:highlight>
                <a:latin typeface="Consolas" panose="020B0609020204030204" pitchFamily="49" charset="0"/>
              </a:rPr>
              <a:t>ServiceManifest</a:t>
            </a:r>
            <a:r>
              <a:rPr lang="fr-FR" sz="1078" dirty="0">
                <a:solidFill>
                  <a:srgbClr val="0000FF"/>
                </a:solidFill>
                <a:highlight>
                  <a:srgbClr val="FFFFFF"/>
                </a:highlight>
                <a:latin typeface="Consolas" panose="020B0609020204030204" pitchFamily="49" charset="0"/>
              </a:rPr>
              <a:t> </a:t>
            </a:r>
            <a:r>
              <a:rPr lang="fr-FR" sz="1078" dirty="0">
                <a:solidFill>
                  <a:srgbClr val="FF0000"/>
                </a:solidFill>
                <a:highlight>
                  <a:srgbClr val="FFFFFF"/>
                </a:highlight>
                <a:latin typeface="Consolas" panose="020B0609020204030204" pitchFamily="49" charset="0"/>
              </a:rPr>
              <a:t>Name</a:t>
            </a:r>
            <a:r>
              <a:rPr lang="fr-FR" sz="1078" dirty="0">
                <a:solidFill>
                  <a:srgbClr val="0000FF"/>
                </a:solidFill>
                <a:highlight>
                  <a:srgbClr val="FFFFFF"/>
                </a:highlight>
                <a:latin typeface="Consolas" panose="020B0609020204030204" pitchFamily="49" charset="0"/>
              </a:rPr>
              <a:t>=</a:t>
            </a:r>
            <a:r>
              <a:rPr lang="fr-FR" sz="1078" dirty="0">
                <a:solidFill>
                  <a:srgbClr val="000000"/>
                </a:solidFill>
                <a:highlight>
                  <a:srgbClr val="FFFFFF"/>
                </a:highlight>
                <a:latin typeface="Consolas" panose="020B0609020204030204" pitchFamily="49" charset="0"/>
              </a:rPr>
              <a:t>"</a:t>
            </a:r>
            <a:r>
              <a:rPr lang="fr-FR" sz="1078" dirty="0" err="1">
                <a:solidFill>
                  <a:srgbClr val="0000FF"/>
                </a:solidFill>
                <a:highlight>
                  <a:srgbClr val="FFFFFF"/>
                </a:highlight>
                <a:latin typeface="Consolas" panose="020B0609020204030204" pitchFamily="49" charset="0"/>
              </a:rPr>
              <a:t>QueueService</a:t>
            </a:r>
            <a:r>
              <a:rPr lang="fr-FR" sz="1078" dirty="0">
                <a:solidFill>
                  <a:srgbClr val="000000"/>
                </a:solidFill>
                <a:highlight>
                  <a:srgbClr val="FFFFFF"/>
                </a:highlight>
                <a:latin typeface="Consolas" panose="020B0609020204030204" pitchFamily="49" charset="0"/>
              </a:rPr>
              <a:t>"</a:t>
            </a:r>
            <a:r>
              <a:rPr lang="fr-FR" sz="1078" dirty="0">
                <a:solidFill>
                  <a:srgbClr val="0000FF"/>
                </a:solidFill>
                <a:highlight>
                  <a:srgbClr val="FFFFFF"/>
                </a:highlight>
                <a:latin typeface="Consolas" panose="020B0609020204030204" pitchFamily="49" charset="0"/>
              </a:rPr>
              <a:t> </a:t>
            </a:r>
            <a:r>
              <a:rPr lang="fr-FR" sz="1078" dirty="0">
                <a:solidFill>
                  <a:srgbClr val="FF0000"/>
                </a:solidFill>
                <a:highlight>
                  <a:srgbClr val="FFFFFF"/>
                </a:highlight>
                <a:latin typeface="Consolas" panose="020B0609020204030204" pitchFamily="49" charset="0"/>
              </a:rPr>
              <a:t>Version</a:t>
            </a:r>
            <a:r>
              <a:rPr lang="fr-FR" sz="1078" dirty="0">
                <a:solidFill>
                  <a:srgbClr val="0000FF"/>
                </a:solidFill>
                <a:highlight>
                  <a:srgbClr val="FFFFFF"/>
                </a:highlight>
                <a:latin typeface="Consolas" panose="020B0609020204030204" pitchFamily="49" charset="0"/>
              </a:rPr>
              <a:t>=</a:t>
            </a:r>
            <a:r>
              <a:rPr lang="fr-FR" sz="1078" dirty="0">
                <a:solidFill>
                  <a:srgbClr val="000000"/>
                </a:solidFill>
                <a:highlight>
                  <a:srgbClr val="FFFFFF"/>
                </a:highlight>
                <a:latin typeface="Consolas" panose="020B0609020204030204" pitchFamily="49" charset="0"/>
              </a:rPr>
              <a:t>"</a:t>
            </a:r>
            <a:r>
              <a:rPr lang="fr-FR" sz="1078" dirty="0">
                <a:solidFill>
                  <a:srgbClr val="0000FF"/>
                </a:solidFill>
                <a:highlight>
                  <a:srgbClr val="FFFFFF"/>
                </a:highlight>
                <a:latin typeface="Consolas" panose="020B0609020204030204" pitchFamily="49" charset="0"/>
              </a:rPr>
              <a:t>1.0"&gt;</a:t>
            </a:r>
            <a:endParaRPr lang="fr-FR"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ServiceTypes</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StatefulServiceType</a:t>
            </a:r>
            <a:r>
              <a:rPr lang="en-US" sz="1078" dirty="0">
                <a:solidFill>
                  <a:srgbClr val="0000FF"/>
                </a:solidFill>
                <a:highlight>
                  <a:srgbClr val="FFFFFF"/>
                </a:highlight>
                <a:latin typeface="Consolas" panose="020B0609020204030204" pitchFamily="49" charset="0"/>
              </a:rPr>
              <a:t> </a:t>
            </a:r>
            <a:r>
              <a:rPr lang="en-US" sz="1078" dirty="0" err="1">
                <a:solidFill>
                  <a:srgbClr val="FF0000"/>
                </a:solidFill>
                <a:highlight>
                  <a:srgbClr val="FFFFFF"/>
                </a:highlight>
                <a:latin typeface="Consolas" panose="020B0609020204030204" pitchFamily="49" charset="0"/>
              </a:rPr>
              <a:t>ServiceTypeName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err="1">
                <a:solidFill>
                  <a:srgbClr val="0000FF"/>
                </a:solidFill>
                <a:highlight>
                  <a:srgbClr val="FFFFFF"/>
                </a:highlight>
                <a:latin typeface="Consolas" panose="020B0609020204030204" pitchFamily="49" charset="0"/>
              </a:rPr>
              <a:t>QueueServiceType</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err="1">
                <a:solidFill>
                  <a:srgbClr val="FF0000"/>
                </a:solidFill>
                <a:highlight>
                  <a:srgbClr val="FFFFFF"/>
                </a:highlight>
                <a:latin typeface="Consolas" panose="020B0609020204030204" pitchFamily="49" charset="0"/>
              </a:rPr>
              <a:t>HasPersistedState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true</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ServiceTypes</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de-DE" sz="1078" dirty="0">
                <a:solidFill>
                  <a:srgbClr val="0000FF"/>
                </a:solidFill>
                <a:highlight>
                  <a:srgbClr val="FFFFFF"/>
                </a:highlight>
                <a:latin typeface="Consolas" panose="020B0609020204030204" pitchFamily="49" charset="0"/>
              </a:rPr>
              <a:t>  &lt;</a:t>
            </a:r>
            <a:r>
              <a:rPr lang="de-DE" sz="1078" dirty="0">
                <a:solidFill>
                  <a:srgbClr val="A31515"/>
                </a:solidFill>
                <a:highlight>
                  <a:srgbClr val="FFFFFF"/>
                </a:highlight>
                <a:latin typeface="Consolas" panose="020B0609020204030204" pitchFamily="49" charset="0"/>
              </a:rPr>
              <a:t>CodePackage</a:t>
            </a:r>
            <a:r>
              <a:rPr lang="de-DE" sz="1078" dirty="0">
                <a:solidFill>
                  <a:srgbClr val="0000FF"/>
                </a:solidFill>
                <a:highlight>
                  <a:srgbClr val="FFFFFF"/>
                </a:highlight>
                <a:latin typeface="Consolas" panose="020B0609020204030204" pitchFamily="49" charset="0"/>
              </a:rPr>
              <a:t> </a:t>
            </a:r>
            <a:r>
              <a:rPr lang="de-DE" sz="1078" dirty="0">
                <a:solidFill>
                  <a:srgbClr val="FF0000"/>
                </a:solidFill>
                <a:highlight>
                  <a:srgbClr val="FFFFFF"/>
                </a:highlight>
                <a:latin typeface="Consolas" panose="020B0609020204030204" pitchFamily="49" charset="0"/>
              </a:rPr>
              <a:t>Name</a:t>
            </a:r>
            <a:r>
              <a:rPr lang="de-DE" sz="1078" dirty="0">
                <a:solidFill>
                  <a:srgbClr val="0000FF"/>
                </a:solidFill>
                <a:highlight>
                  <a:srgbClr val="FFFFFF"/>
                </a:highlight>
                <a:latin typeface="Consolas" panose="020B0609020204030204" pitchFamily="49" charset="0"/>
              </a:rPr>
              <a:t>=</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Code</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 </a:t>
            </a:r>
            <a:r>
              <a:rPr lang="de-DE" sz="1078" dirty="0">
                <a:solidFill>
                  <a:srgbClr val="FF0000"/>
                </a:solidFill>
                <a:highlight>
                  <a:srgbClr val="FFFFFF"/>
                </a:highlight>
                <a:latin typeface="Consolas" panose="020B0609020204030204" pitchFamily="49" charset="0"/>
              </a:rPr>
              <a:t>Version</a:t>
            </a:r>
            <a:r>
              <a:rPr lang="de-DE" sz="1078" dirty="0">
                <a:solidFill>
                  <a:srgbClr val="0000FF"/>
                </a:solidFill>
                <a:highlight>
                  <a:srgbClr val="FFFFFF"/>
                </a:highlight>
                <a:latin typeface="Consolas" panose="020B0609020204030204" pitchFamily="49" charset="0"/>
              </a:rPr>
              <a:t>=</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1.0</a:t>
            </a:r>
            <a:r>
              <a:rPr lang="de-DE" sz="1078" dirty="0">
                <a:solidFill>
                  <a:srgbClr val="000000"/>
                </a:solidFill>
                <a:highlight>
                  <a:srgbClr val="FFFFFF"/>
                </a:highlight>
                <a:latin typeface="Consolas" panose="020B0609020204030204" pitchFamily="49" charset="0"/>
              </a:rPr>
              <a:t>"</a:t>
            </a:r>
            <a:r>
              <a:rPr lang="de-DE" sz="1078" dirty="0">
                <a:solidFill>
                  <a:srgbClr val="0000FF"/>
                </a:solidFill>
                <a:highlight>
                  <a:srgbClr val="FFFFFF"/>
                </a:highlight>
                <a:latin typeface="Consolas" panose="020B0609020204030204" pitchFamily="49" charset="0"/>
              </a:rPr>
              <a:t>&gt;</a:t>
            </a:r>
            <a:endParaRPr lang="de-DE"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EntryPoint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ExeHost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a:solidFill>
                  <a:srgbClr val="A31515"/>
                </a:solidFill>
                <a:highlight>
                  <a:srgbClr val="FFFFFF"/>
                </a:highlight>
                <a:latin typeface="Consolas" panose="020B0609020204030204" pitchFamily="49" charset="0"/>
              </a:rPr>
              <a:t>Program</a:t>
            </a:r>
            <a:r>
              <a:rPr lang="en-US" sz="1078" dirty="0">
                <a:solidFill>
                  <a:srgbClr val="0000FF"/>
                </a:solidFill>
                <a:highlight>
                  <a:srgbClr val="FFFFFF"/>
                </a:highlight>
                <a:latin typeface="Consolas" panose="020B0609020204030204" pitchFamily="49" charset="0"/>
              </a:rPr>
              <a:t>&gt;</a:t>
            </a:r>
            <a:r>
              <a:rPr lang="en-US" sz="1078" dirty="0">
                <a:solidFill>
                  <a:srgbClr val="000000"/>
                </a:solidFill>
                <a:highlight>
                  <a:srgbClr val="FFFFFF"/>
                </a:highlight>
                <a:latin typeface="Consolas" panose="020B0609020204030204" pitchFamily="49" charset="0"/>
              </a:rPr>
              <a:t>ServiceHost.exe</a:t>
            </a:r>
            <a:r>
              <a:rPr lang="en-US" sz="1078" dirty="0">
                <a:solidFill>
                  <a:srgbClr val="0000FF"/>
                </a:solidFill>
                <a:highlight>
                  <a:srgbClr val="FFFFFF"/>
                </a:highlight>
                <a:latin typeface="Consolas" panose="020B0609020204030204" pitchFamily="49" charset="0"/>
              </a:rPr>
              <a:t>&lt;/</a:t>
            </a:r>
            <a:r>
              <a:rPr lang="en-US" sz="1078" dirty="0">
                <a:solidFill>
                  <a:srgbClr val="A31515"/>
                </a:solidFill>
                <a:highlight>
                  <a:srgbClr val="FFFFFF"/>
                </a:highlight>
                <a:latin typeface="Consolas" panose="020B0609020204030204" pitchFamily="49" charset="0"/>
              </a:rPr>
              <a:t>Program</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ExeHost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EntryPoint</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CodePackage</a:t>
            </a:r>
            <a:r>
              <a:rPr lang="en-US" sz="1078" dirty="0">
                <a:solidFill>
                  <a:srgbClr val="0000FF"/>
                </a:solidFill>
                <a:highlight>
                  <a:srgbClr val="FFFFFF"/>
                </a:highlight>
                <a:latin typeface="Consolas" panose="020B0609020204030204" pitchFamily="49" charset="0"/>
              </a:rPr>
              <a:t>&gt;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ConfigPackage</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Config</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Version</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1.0</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  &lt;</a:t>
            </a:r>
            <a:r>
              <a:rPr lang="en-US" sz="1078" dirty="0" err="1">
                <a:solidFill>
                  <a:srgbClr val="A31515"/>
                </a:solidFill>
                <a:highlight>
                  <a:srgbClr val="FFFFFF"/>
                </a:highlight>
                <a:latin typeface="Consolas" panose="020B0609020204030204" pitchFamily="49" charset="0"/>
              </a:rPr>
              <a:t>DataPackage</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Name</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Data</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a:t>
            </a:r>
            <a:r>
              <a:rPr lang="en-US" sz="1078" dirty="0">
                <a:solidFill>
                  <a:srgbClr val="FF0000"/>
                </a:solidFill>
                <a:highlight>
                  <a:srgbClr val="FFFFFF"/>
                </a:highlight>
                <a:latin typeface="Consolas" panose="020B0609020204030204" pitchFamily="49" charset="0"/>
              </a:rPr>
              <a:t>Version</a:t>
            </a:r>
            <a:r>
              <a:rPr lang="en-US" sz="1078" dirty="0">
                <a:solidFill>
                  <a:srgbClr val="0000FF"/>
                </a:solidFill>
                <a:highlight>
                  <a:srgbClr val="FFFFFF"/>
                </a:highlight>
                <a:latin typeface="Consolas" panose="020B0609020204030204" pitchFamily="49" charset="0"/>
              </a:rPr>
              <a:t>=</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1.0</a:t>
            </a:r>
            <a:r>
              <a:rPr lang="en-US" sz="1078" dirty="0">
                <a:solidFill>
                  <a:srgbClr val="000000"/>
                </a:solidFill>
                <a:highlight>
                  <a:srgbClr val="FFFFFF"/>
                </a:highlight>
                <a:latin typeface="Consolas" panose="020B0609020204030204" pitchFamily="49" charset="0"/>
              </a:rPr>
              <a:t>"</a:t>
            </a:r>
            <a:r>
              <a:rPr lang="en-US" sz="1078" dirty="0">
                <a:solidFill>
                  <a:srgbClr val="0000FF"/>
                </a:solidFill>
                <a:highlight>
                  <a:srgbClr val="FFFFFF"/>
                </a:highlight>
                <a:latin typeface="Consolas" panose="020B0609020204030204" pitchFamily="49" charset="0"/>
              </a:rPr>
              <a:t> /&gt;</a:t>
            </a:r>
            <a:endParaRPr lang="en-US" sz="1078" dirty="0">
              <a:solidFill>
                <a:srgbClr val="000000"/>
              </a:solidFill>
              <a:highlight>
                <a:srgbClr val="FFFFFF"/>
              </a:highlight>
              <a:latin typeface="Consolas" panose="020B0609020204030204" pitchFamily="49" charset="0"/>
            </a:endParaRPr>
          </a:p>
          <a:p>
            <a:r>
              <a:rPr lang="en-US" sz="1078" dirty="0">
                <a:solidFill>
                  <a:srgbClr val="0000FF"/>
                </a:solidFill>
                <a:highlight>
                  <a:srgbClr val="FFFFFF"/>
                </a:highlight>
                <a:latin typeface="Consolas" panose="020B0609020204030204" pitchFamily="49" charset="0"/>
              </a:rPr>
              <a:t>&lt;/</a:t>
            </a:r>
            <a:r>
              <a:rPr lang="en-US" sz="1078" dirty="0" err="1">
                <a:solidFill>
                  <a:srgbClr val="A31515"/>
                </a:solidFill>
                <a:highlight>
                  <a:srgbClr val="FFFFFF"/>
                </a:highlight>
                <a:latin typeface="Consolas" panose="020B0609020204030204" pitchFamily="49" charset="0"/>
              </a:rPr>
              <a:t>ServiceManifest</a:t>
            </a:r>
            <a:r>
              <a:rPr lang="en-US" sz="1078" dirty="0">
                <a:solidFill>
                  <a:srgbClr val="0000FF"/>
                </a:solidFill>
                <a:highlight>
                  <a:srgbClr val="FFFFFF"/>
                </a:highlight>
                <a:latin typeface="Consolas" panose="020B0609020204030204" pitchFamily="49" charset="0"/>
              </a:rPr>
              <a:t>&gt;</a:t>
            </a:r>
          </a:p>
          <a:p>
            <a:endParaRPr lang="en-US" sz="1078" dirty="0"/>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4876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1677599"/>
          </a:xfrm>
        </p:spPr>
        <p:txBody>
          <a:bodyPr/>
          <a:lstStyle/>
          <a:p>
            <a:r>
              <a:rPr lang="en-US" sz="3137" dirty="0"/>
              <a:t>Declarative template for creating an application</a:t>
            </a:r>
          </a:p>
          <a:p>
            <a:r>
              <a:rPr lang="en-US" sz="3137" dirty="0"/>
              <a:t>Based on a set of service types</a:t>
            </a:r>
          </a:p>
          <a:p>
            <a:r>
              <a:rPr lang="en-US" sz="3137" dirty="0"/>
              <a:t>Used for packaging, deployment, and versioning</a:t>
            </a:r>
          </a:p>
        </p:txBody>
      </p:sp>
      <p:sp>
        <p:nvSpPr>
          <p:cNvPr id="3" name="Title 2"/>
          <p:cNvSpPr>
            <a:spLocks noGrp="1"/>
          </p:cNvSpPr>
          <p:nvPr>
            <p:ph type="title"/>
          </p:nvPr>
        </p:nvSpPr>
        <p:spPr/>
        <p:txBody>
          <a:bodyPr/>
          <a:lstStyle/>
          <a:p>
            <a:r>
              <a:rPr lang="en-US" dirty="0"/>
              <a:t>Application type</a:t>
            </a:r>
          </a:p>
        </p:txBody>
      </p:sp>
      <p:sp>
        <p:nvSpPr>
          <p:cNvPr id="4" name="Rectangle 3"/>
          <p:cNvSpPr/>
          <p:nvPr/>
        </p:nvSpPr>
        <p:spPr bwMode="auto">
          <a:xfrm>
            <a:off x="4021011" y="3300274"/>
            <a:ext cx="3809805" cy="5976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Application Type A</a:t>
            </a:r>
          </a:p>
        </p:txBody>
      </p:sp>
      <p:sp>
        <p:nvSpPr>
          <p:cNvPr id="6" name="Rectangle 5"/>
          <p:cNvSpPr/>
          <p:nvPr/>
        </p:nvSpPr>
        <p:spPr bwMode="auto">
          <a:xfrm>
            <a:off x="982922"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8935"/>
            <a:ext cx="2465168"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Service Type 3</a:t>
            </a:r>
          </a:p>
        </p:txBody>
      </p:sp>
      <p:sp>
        <p:nvSpPr>
          <p:cNvPr id="9" name="Rectangle 8"/>
          <p:cNvSpPr/>
          <p:nvPr/>
        </p:nvSpPr>
        <p:spPr bwMode="auto">
          <a:xfrm>
            <a:off x="651391"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0" name="Rectangle 9"/>
          <p:cNvSpPr/>
          <p:nvPr/>
        </p:nvSpPr>
        <p:spPr bwMode="auto">
          <a:xfrm>
            <a:off x="1738584"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1" name="Rectangle 10"/>
          <p:cNvSpPr/>
          <p:nvPr/>
        </p:nvSpPr>
        <p:spPr bwMode="auto">
          <a:xfrm>
            <a:off x="2825778" y="5410326"/>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sp>
        <p:nvSpPr>
          <p:cNvPr id="12" name="Rectangle 11"/>
          <p:cNvSpPr/>
          <p:nvPr/>
        </p:nvSpPr>
        <p:spPr bwMode="auto">
          <a:xfrm>
            <a:off x="4369826"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3" name="Rectangle 12"/>
          <p:cNvSpPr/>
          <p:nvPr/>
        </p:nvSpPr>
        <p:spPr bwMode="auto">
          <a:xfrm>
            <a:off x="5457019"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4" name="Rectangle 13"/>
          <p:cNvSpPr/>
          <p:nvPr/>
        </p:nvSpPr>
        <p:spPr bwMode="auto">
          <a:xfrm>
            <a:off x="6544213" y="5410245"/>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rPr>
              <a:t>Config</a:t>
            </a:r>
            <a:endParaRPr lang="en-US" sz="1961" dirty="0">
              <a:gradFill>
                <a:gsLst>
                  <a:gs pos="0">
                    <a:srgbClr val="FFFFFF"/>
                  </a:gs>
                  <a:gs pos="100000">
                    <a:srgbClr val="FFFFFF"/>
                  </a:gs>
                </a:gsLst>
                <a:lin ang="5400000" scaled="0"/>
              </a:gradFill>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Data</a:t>
            </a:r>
          </a:p>
        </p:txBody>
      </p:sp>
      <p:cxnSp>
        <p:nvCxnSpPr>
          <p:cNvPr id="18" name="Straight Connector 17"/>
          <p:cNvCxnSpPr/>
          <p:nvPr/>
        </p:nvCxnSpPr>
        <p:spPr>
          <a:xfrm>
            <a:off x="2207480" y="4176021"/>
            <a:ext cx="766097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4034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38248"/>
          </a:xfrm>
        </p:spPr>
        <p:txBody>
          <a:bodyPr/>
          <a:lstStyle/>
          <a:p>
            <a:r>
              <a:rPr lang="en-US" dirty="0"/>
              <a:t>An application is a collection of services</a:t>
            </a:r>
          </a:p>
          <a:p>
            <a:pPr lvl="1"/>
            <a:r>
              <a:rPr lang="en-US" dirty="0"/>
              <a:t>In Service Fabric terms, we call these </a:t>
            </a:r>
            <a:r>
              <a:rPr lang="en-US" b="1" i="1" dirty="0"/>
              <a:t>application types</a:t>
            </a:r>
            <a:r>
              <a:rPr lang="en-US" dirty="0"/>
              <a:t> &amp; </a:t>
            </a:r>
            <a:r>
              <a:rPr lang="en-US" b="1" i="1" dirty="0"/>
              <a:t>service types</a:t>
            </a:r>
          </a:p>
          <a:p>
            <a:pPr lvl="1"/>
            <a:r>
              <a:rPr lang="en-US" dirty="0"/>
              <a:t>So, an </a:t>
            </a:r>
            <a:r>
              <a:rPr lang="en-US" b="1" i="1" dirty="0"/>
              <a:t>application type </a:t>
            </a:r>
            <a:r>
              <a:rPr lang="en-US" dirty="0"/>
              <a:t>is a collection of </a:t>
            </a:r>
            <a:r>
              <a:rPr lang="en-US" b="1" i="1" dirty="0"/>
              <a:t>service types</a:t>
            </a:r>
            <a:br>
              <a:rPr lang="en-US" b="1" i="1" dirty="0"/>
            </a:br>
            <a:br>
              <a:rPr lang="en-US" b="1" i="1" dirty="0"/>
            </a:br>
            <a:br>
              <a:rPr lang="en-US" b="1" i="1" dirty="0"/>
            </a:br>
            <a:br>
              <a:rPr lang="en-US" dirty="0"/>
            </a:br>
            <a:br>
              <a:rPr lang="en-US" dirty="0"/>
            </a:br>
            <a:br>
              <a:rPr lang="en-US" dirty="0"/>
            </a:br>
            <a:br>
              <a:rPr lang="en-US" dirty="0"/>
            </a:br>
            <a:endParaRPr lang="en-US" dirty="0"/>
          </a:p>
          <a:p>
            <a:r>
              <a:rPr lang="en-US" dirty="0"/>
              <a:t>Package the application types &amp; services</a:t>
            </a:r>
          </a:p>
          <a:p>
            <a:pPr lvl="1"/>
            <a:r>
              <a:rPr lang="en-US" dirty="0"/>
              <a:t>A package is a directory with an XML manifest file</a:t>
            </a:r>
          </a:p>
        </p:txBody>
      </p:sp>
      <p:sp>
        <p:nvSpPr>
          <p:cNvPr id="2" name="Title 1"/>
          <p:cNvSpPr>
            <a:spLocks noGrp="1"/>
          </p:cNvSpPr>
          <p:nvPr>
            <p:ph type="title"/>
          </p:nvPr>
        </p:nvSpPr>
        <p:spPr/>
        <p:txBody>
          <a:bodyPr/>
          <a:lstStyle/>
          <a:p>
            <a:r>
              <a:rPr lang="en-US" dirty="0"/>
              <a:t>Defining Application Types &amp; Service Types</a:t>
            </a:r>
          </a:p>
        </p:txBody>
      </p:sp>
      <p:sp>
        <p:nvSpPr>
          <p:cNvPr id="4" name="Rectangle 3"/>
          <p:cNvSpPr/>
          <p:nvPr/>
        </p:nvSpPr>
        <p:spPr bwMode="auto">
          <a:xfrm>
            <a:off x="4035104" y="2700481"/>
            <a:ext cx="7768205" cy="219869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w="19050" cap="flat" cmpd="sng" algn="ctr">
            <a:no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r>
              <a:rPr lang="en-US" sz="2600" b="1" dirty="0">
                <a:latin typeface="Segoe UI" panose="020B0502040204020203" pitchFamily="34" charset="0"/>
                <a:cs typeface="Segoe UI" panose="020B0502040204020203" pitchFamily="34" charset="0"/>
              </a:rPr>
              <a:t>Cluster</a:t>
            </a:r>
          </a:p>
        </p:txBody>
      </p:sp>
      <p:sp>
        <p:nvSpPr>
          <p:cNvPr id="11" name="Rectangle 10"/>
          <p:cNvSpPr/>
          <p:nvPr/>
        </p:nvSpPr>
        <p:spPr bwMode="auto">
          <a:xfrm>
            <a:off x="7982600" y="3152521"/>
            <a:ext cx="3641482" cy="161242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400" b="1" dirty="0">
                <a:solidFill>
                  <a:schemeClr val="lt1"/>
                </a:solidFill>
                <a:latin typeface="Segoe UI" panose="020B0502040204020203" pitchFamily="34" charset="0"/>
                <a:cs typeface="Segoe UI" panose="020B0502040204020203" pitchFamily="34" charset="0"/>
              </a:rPr>
              <a:t> “</a:t>
            </a:r>
            <a:r>
              <a:rPr lang="en-US" sz="2400" b="1" dirty="0" err="1">
                <a:solidFill>
                  <a:schemeClr val="lt1"/>
                </a:solidFill>
                <a:latin typeface="Segoe UI" panose="020B0502040204020203" pitchFamily="34" charset="0"/>
                <a:cs typeface="Segoe UI" panose="020B0502040204020203" pitchFamily="34" charset="0"/>
              </a:rPr>
              <a:t>Fabrikam</a:t>
            </a:r>
            <a:r>
              <a:rPr lang="en-US" sz="2400" b="1" dirty="0">
                <a:solidFill>
                  <a:schemeClr val="lt1"/>
                </a:solidFill>
                <a:latin typeface="Segoe UI" panose="020B0502040204020203" pitchFamily="34" charset="0"/>
                <a:cs typeface="Segoe UI" panose="020B0502040204020203" pitchFamily="34" charset="0"/>
              </a:rPr>
              <a:t>” </a:t>
            </a:r>
            <a:r>
              <a:rPr lang="en-US" sz="2400" b="1" dirty="0" err="1">
                <a:solidFill>
                  <a:schemeClr val="lt1"/>
                </a:solidFill>
                <a:latin typeface="Segoe UI" panose="020B0502040204020203" pitchFamily="34" charset="0"/>
                <a:cs typeface="Segoe UI" panose="020B0502040204020203" pitchFamily="34" charset="0"/>
              </a:rPr>
              <a:t>eStore</a:t>
            </a:r>
            <a:r>
              <a:rPr lang="en-US" sz="2400" b="1" dirty="0">
                <a:solidFill>
                  <a:schemeClr val="lt1"/>
                </a:solidFill>
                <a:latin typeface="Segoe UI" panose="020B0502040204020203" pitchFamily="34" charset="0"/>
                <a:cs typeface="Segoe UI" panose="020B0502040204020203" pitchFamily="34" charset="0"/>
              </a:rPr>
              <a:t> App</a:t>
            </a:r>
            <a:endParaRPr lang="en-US" sz="2400" dirty="0">
              <a:solidFill>
                <a:schemeClr val="lt1"/>
              </a:solidFill>
              <a:latin typeface="Segoe UI" panose="020B0502040204020203" pitchFamily="34" charset="0"/>
              <a:cs typeface="Segoe UI" panose="020B0502040204020203" pitchFamily="34" charset="0"/>
            </a:endParaRPr>
          </a:p>
        </p:txBody>
      </p:sp>
      <p:sp>
        <p:nvSpPr>
          <p:cNvPr id="12" name="Rectangle 11"/>
          <p:cNvSpPr/>
          <p:nvPr/>
        </p:nvSpPr>
        <p:spPr bwMode="auto">
          <a:xfrm>
            <a:off x="8348926" y="3663603"/>
            <a:ext cx="2797473" cy="44071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00" b="1" dirty="0">
                <a:solidFill>
                  <a:schemeClr val="lt1"/>
                </a:solidFill>
                <a:latin typeface="Segoe UI" panose="020B0502040204020203" pitchFamily="34" charset="0"/>
                <a:cs typeface="Segoe UI" panose="020B0502040204020203" pitchFamily="34" charset="0"/>
              </a:rPr>
              <a:t>“G” Gallery Svc</a:t>
            </a:r>
            <a:endParaRPr lang="en-US" sz="2400" dirty="0">
              <a:solidFill>
                <a:schemeClr val="lt1"/>
              </a:solidFill>
              <a:latin typeface="Segoe UI" panose="020B0502040204020203" pitchFamily="34" charset="0"/>
              <a:cs typeface="Segoe UI" panose="020B0502040204020203" pitchFamily="34" charset="0"/>
            </a:endParaRPr>
          </a:p>
        </p:txBody>
      </p:sp>
      <p:sp>
        <p:nvSpPr>
          <p:cNvPr id="13" name="Rectangle 12"/>
          <p:cNvSpPr/>
          <p:nvPr/>
        </p:nvSpPr>
        <p:spPr bwMode="auto">
          <a:xfrm>
            <a:off x="8348932" y="4228041"/>
            <a:ext cx="2797473" cy="44071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00" b="1" dirty="0">
                <a:solidFill>
                  <a:schemeClr val="lt1"/>
                </a:solidFill>
                <a:latin typeface="Segoe UI" panose="020B0502040204020203" pitchFamily="34" charset="0"/>
                <a:cs typeface="Segoe UI" panose="020B0502040204020203" pitchFamily="34" charset="0"/>
              </a:rPr>
              <a:t>“P” Payment Svc</a:t>
            </a:r>
            <a:endParaRPr lang="en-US" sz="2400" dirty="0">
              <a:solidFill>
                <a:schemeClr val="lt1"/>
              </a:solidFill>
              <a:latin typeface="Segoe UI" panose="020B0502040204020203" pitchFamily="34" charset="0"/>
              <a:cs typeface="Segoe UI" panose="020B0502040204020203" pitchFamily="34" charset="0"/>
            </a:endParaRPr>
          </a:p>
        </p:txBody>
      </p:sp>
      <p:sp>
        <p:nvSpPr>
          <p:cNvPr id="15" name="Rectangle 14"/>
          <p:cNvSpPr/>
          <p:nvPr/>
        </p:nvSpPr>
        <p:spPr bwMode="auto">
          <a:xfrm>
            <a:off x="293600" y="3152521"/>
            <a:ext cx="2986495" cy="161242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400" b="1" dirty="0" err="1">
                <a:solidFill>
                  <a:schemeClr val="lt1"/>
                </a:solidFill>
                <a:latin typeface="Segoe UI" panose="020B0502040204020203" pitchFamily="34" charset="0"/>
                <a:cs typeface="Segoe UI" panose="020B0502040204020203" pitchFamily="34" charset="0"/>
              </a:rPr>
              <a:t>eStore</a:t>
            </a:r>
            <a:r>
              <a:rPr lang="en-US" sz="2400" b="1" dirty="0">
                <a:solidFill>
                  <a:schemeClr val="lt1"/>
                </a:solidFill>
                <a:latin typeface="Segoe UI" panose="020B0502040204020203" pitchFamily="34" charset="0"/>
                <a:cs typeface="Segoe UI" panose="020B0502040204020203" pitchFamily="34" charset="0"/>
              </a:rPr>
              <a:t> App Type</a:t>
            </a:r>
            <a:endParaRPr lang="en-US" sz="2400" dirty="0">
              <a:solidFill>
                <a:schemeClr val="lt1"/>
              </a:solidFill>
              <a:latin typeface="Segoe UI" panose="020B0502040204020203" pitchFamily="34" charset="0"/>
              <a:cs typeface="Segoe UI" panose="020B0502040204020203" pitchFamily="34" charset="0"/>
            </a:endParaRPr>
          </a:p>
        </p:txBody>
      </p:sp>
      <p:sp>
        <p:nvSpPr>
          <p:cNvPr id="16" name="Rectangle 15"/>
          <p:cNvSpPr/>
          <p:nvPr/>
        </p:nvSpPr>
        <p:spPr bwMode="auto">
          <a:xfrm>
            <a:off x="411611" y="3663538"/>
            <a:ext cx="2767817" cy="44071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00" b="1" dirty="0">
                <a:solidFill>
                  <a:schemeClr val="lt1"/>
                </a:solidFill>
                <a:latin typeface="Segoe UI" panose="020B0502040204020203" pitchFamily="34" charset="0"/>
                <a:cs typeface="Segoe UI" panose="020B0502040204020203" pitchFamily="34" charset="0"/>
              </a:rPr>
              <a:t>Gallery Svc Type</a:t>
            </a:r>
            <a:endParaRPr lang="en-US" sz="2400" dirty="0">
              <a:solidFill>
                <a:schemeClr val="lt1"/>
              </a:solidFill>
              <a:latin typeface="Segoe UI" panose="020B0502040204020203" pitchFamily="34" charset="0"/>
              <a:cs typeface="Segoe UI" panose="020B0502040204020203" pitchFamily="34" charset="0"/>
            </a:endParaRPr>
          </a:p>
        </p:txBody>
      </p:sp>
      <p:sp>
        <p:nvSpPr>
          <p:cNvPr id="17" name="Rectangle 16"/>
          <p:cNvSpPr/>
          <p:nvPr/>
        </p:nvSpPr>
        <p:spPr bwMode="auto">
          <a:xfrm>
            <a:off x="411612" y="4192202"/>
            <a:ext cx="2767817" cy="44071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00" b="1" dirty="0">
                <a:solidFill>
                  <a:schemeClr val="lt1"/>
                </a:solidFill>
                <a:latin typeface="Segoe UI" panose="020B0502040204020203" pitchFamily="34" charset="0"/>
                <a:cs typeface="Segoe UI" panose="020B0502040204020203" pitchFamily="34" charset="0"/>
              </a:rPr>
              <a:t>Payment Svc Type</a:t>
            </a:r>
            <a:endParaRPr lang="en-US" sz="2400" dirty="0">
              <a:solidFill>
                <a:schemeClr val="lt1"/>
              </a:solidFill>
              <a:latin typeface="Segoe UI" panose="020B0502040204020203" pitchFamily="34" charset="0"/>
              <a:cs typeface="Segoe UI" panose="020B0502040204020203" pitchFamily="34" charset="0"/>
            </a:endParaRPr>
          </a:p>
        </p:txBody>
      </p:sp>
      <p:sp>
        <p:nvSpPr>
          <p:cNvPr id="21" name="Rectangle 20"/>
          <p:cNvSpPr/>
          <p:nvPr/>
        </p:nvSpPr>
        <p:spPr bwMode="auto">
          <a:xfrm>
            <a:off x="4252580" y="3152521"/>
            <a:ext cx="3453673" cy="161242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400" b="1" dirty="0">
                <a:solidFill>
                  <a:schemeClr val="lt1"/>
                </a:solidFill>
                <a:latin typeface="Segoe UI" panose="020B0502040204020203" pitchFamily="34" charset="0"/>
                <a:cs typeface="Segoe UI" panose="020B0502040204020203" pitchFamily="34" charset="0"/>
              </a:rPr>
              <a:t> “Contoso” </a:t>
            </a:r>
            <a:r>
              <a:rPr lang="en-US" sz="2400" b="1" dirty="0" err="1">
                <a:solidFill>
                  <a:schemeClr val="lt1"/>
                </a:solidFill>
                <a:latin typeface="Segoe UI" panose="020B0502040204020203" pitchFamily="34" charset="0"/>
                <a:cs typeface="Segoe UI" panose="020B0502040204020203" pitchFamily="34" charset="0"/>
              </a:rPr>
              <a:t>eStore</a:t>
            </a:r>
            <a:r>
              <a:rPr lang="en-US" sz="2400" b="1" dirty="0">
                <a:solidFill>
                  <a:schemeClr val="lt1"/>
                </a:solidFill>
                <a:latin typeface="Segoe UI" panose="020B0502040204020203" pitchFamily="34" charset="0"/>
                <a:cs typeface="Segoe UI" panose="020B0502040204020203" pitchFamily="34" charset="0"/>
              </a:rPr>
              <a:t> App</a:t>
            </a:r>
            <a:endParaRPr lang="en-US" sz="2400" dirty="0">
              <a:solidFill>
                <a:schemeClr val="lt1"/>
              </a:solidFill>
              <a:latin typeface="Segoe UI" panose="020B0502040204020203" pitchFamily="34" charset="0"/>
              <a:cs typeface="Segoe UI" panose="020B0502040204020203" pitchFamily="34" charset="0"/>
            </a:endParaRPr>
          </a:p>
        </p:txBody>
      </p:sp>
      <p:sp>
        <p:nvSpPr>
          <p:cNvPr id="22" name="Rectangle 21"/>
          <p:cNvSpPr/>
          <p:nvPr/>
        </p:nvSpPr>
        <p:spPr bwMode="auto">
          <a:xfrm>
            <a:off x="4610197" y="3663603"/>
            <a:ext cx="2797473" cy="44071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00" b="1" dirty="0">
                <a:solidFill>
                  <a:schemeClr val="lt1"/>
                </a:solidFill>
                <a:latin typeface="Segoe UI" panose="020B0502040204020203" pitchFamily="34" charset="0"/>
                <a:cs typeface="Segoe UI" panose="020B0502040204020203" pitchFamily="34" charset="0"/>
              </a:rPr>
              <a:t>“G” Gallery Svc</a:t>
            </a:r>
            <a:endParaRPr lang="en-US" sz="2400" dirty="0">
              <a:solidFill>
                <a:schemeClr val="lt1"/>
              </a:solidFill>
              <a:latin typeface="Segoe UI" panose="020B0502040204020203" pitchFamily="34" charset="0"/>
              <a:cs typeface="Segoe UI" panose="020B0502040204020203" pitchFamily="34" charset="0"/>
            </a:endParaRPr>
          </a:p>
        </p:txBody>
      </p:sp>
      <p:sp>
        <p:nvSpPr>
          <p:cNvPr id="23" name="Rectangle 22"/>
          <p:cNvSpPr/>
          <p:nvPr/>
        </p:nvSpPr>
        <p:spPr bwMode="auto">
          <a:xfrm>
            <a:off x="4610203" y="4228041"/>
            <a:ext cx="2797473" cy="44071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00" b="1" dirty="0">
                <a:solidFill>
                  <a:schemeClr val="lt1"/>
                </a:solidFill>
                <a:latin typeface="Segoe UI" panose="020B0502040204020203" pitchFamily="34" charset="0"/>
                <a:cs typeface="Segoe UI" panose="020B0502040204020203" pitchFamily="34" charset="0"/>
              </a:rPr>
              <a:t>“P” Payment Svc</a:t>
            </a:r>
            <a:endParaRPr lang="en-US" sz="2400" dirty="0">
              <a:solidFill>
                <a:schemeClr val="lt1"/>
              </a:solidFill>
              <a:latin typeface="Segoe UI" panose="020B0502040204020203" pitchFamily="34" charset="0"/>
              <a:cs typeface="Segoe UI" panose="020B0502040204020203" pitchFamily="34" charset="0"/>
            </a:endParaRPr>
          </a:p>
        </p:txBody>
      </p:sp>
      <p:sp>
        <p:nvSpPr>
          <p:cNvPr id="5" name="Right Arrow 4"/>
          <p:cNvSpPr/>
          <p:nvPr/>
        </p:nvSpPr>
        <p:spPr bwMode="auto">
          <a:xfrm>
            <a:off x="3304456" y="3663538"/>
            <a:ext cx="728330" cy="564503"/>
          </a:xfrm>
          <a:prstGeom prst="rightArrow">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290414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1" grpId="0" animBg="1"/>
      <p:bldP spid="22" grpId="0" animBg="1"/>
      <p:bldP spid="23"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4085629" y="1893920"/>
            <a:ext cx="782781" cy="130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p:nvPr>
        </p:nvSpPr>
        <p:spPr/>
        <p:txBody>
          <a:bodyPr/>
          <a:lstStyle/>
          <a:p>
            <a:r>
              <a:rPr lang="en-US"/>
              <a:t>App Pkg Dir &amp; its Manifest XML File</a:t>
            </a:r>
            <a:endParaRPr lang="en-US" dirty="0"/>
          </a:p>
        </p:txBody>
      </p:sp>
      <p:sp>
        <p:nvSpPr>
          <p:cNvPr id="10" name="Rectangle 9"/>
          <p:cNvSpPr/>
          <p:nvPr/>
        </p:nvSpPr>
        <p:spPr>
          <a:xfrm>
            <a:off x="4868410" y="1447324"/>
            <a:ext cx="6982691" cy="4524315"/>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solidFill>
                  <a:schemeClr val="bg1"/>
                </a:solidFill>
                <a:latin typeface="Consolas" panose="020B0609020204030204" pitchFamily="49" charset="0"/>
                <a:cs typeface="Consolas" panose="020B0609020204030204" pitchFamily="49" charset="0"/>
              </a:rPr>
              <a:t>&lt;</a:t>
            </a:r>
            <a:r>
              <a:rPr lang="en-US" dirty="0" err="1">
                <a:solidFill>
                  <a:schemeClr val="bg1"/>
                </a:solidFill>
                <a:latin typeface="Consolas" panose="020B0609020204030204" pitchFamily="49" charset="0"/>
                <a:cs typeface="Consolas" panose="020B0609020204030204" pitchFamily="49" charset="0"/>
              </a:rPr>
              <a:t>ApplicationManifest</a:t>
            </a:r>
            <a:r>
              <a:rPr lang="en-US" dirty="0">
                <a:solidFill>
                  <a:schemeClr val="bg1"/>
                </a:solidFill>
                <a:latin typeface="Consolas" panose="020B0609020204030204" pitchFamily="49" charset="0"/>
                <a:cs typeface="Consolas" panose="020B0609020204030204" pitchFamily="49" charset="0"/>
              </a:rPr>
              <a:t> </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a:t>
            </a:r>
            <a:r>
              <a:rPr lang="en-US" dirty="0" err="1">
                <a:solidFill>
                  <a:schemeClr val="bg1"/>
                </a:solidFill>
                <a:latin typeface="Consolas" panose="020B0609020204030204" pitchFamily="49" charset="0"/>
                <a:cs typeface="Consolas" panose="020B0609020204030204" pitchFamily="49" charset="0"/>
              </a:rPr>
              <a:t>ApplicationTypeName</a:t>
            </a:r>
            <a:r>
              <a:rPr lang="en-US" dirty="0">
                <a:solidFill>
                  <a:schemeClr val="bg1"/>
                </a:solidFill>
                <a:latin typeface="Consolas" panose="020B0609020204030204" pitchFamily="49" charset="0"/>
                <a:cs typeface="Consolas" panose="020B0609020204030204" pitchFamily="49" charset="0"/>
              </a:rPr>
              <a:t>="</a:t>
            </a:r>
            <a:r>
              <a:rPr lang="en-US" dirty="0" err="1">
                <a:solidFill>
                  <a:schemeClr val="bg1"/>
                </a:solidFill>
                <a:latin typeface="Consolas" panose="020B0609020204030204" pitchFamily="49" charset="0"/>
                <a:cs typeface="Consolas" panose="020B0609020204030204" pitchFamily="49" charset="0"/>
              </a:rPr>
              <a:t>eStoreAppType</a:t>
            </a:r>
            <a:r>
              <a:rPr lang="en-US" dirty="0">
                <a:solidFill>
                  <a:schemeClr val="bg1"/>
                </a:solidFill>
                <a:latin typeface="Consolas" panose="020B0609020204030204" pitchFamily="49" charset="0"/>
                <a:cs typeface="Consolas" panose="020B0609020204030204" pitchFamily="49" charset="0"/>
              </a:rPr>
              <a:t>"</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a:t>
            </a:r>
            <a:r>
              <a:rPr lang="en-US" dirty="0" err="1">
                <a:solidFill>
                  <a:schemeClr val="bg1"/>
                </a:solidFill>
                <a:latin typeface="Consolas" panose="020B0609020204030204" pitchFamily="49" charset="0"/>
                <a:cs typeface="Consolas" panose="020B0609020204030204" pitchFamily="49" charset="0"/>
              </a:rPr>
              <a:t>ApplicationTypeVersion</a:t>
            </a:r>
            <a:r>
              <a:rPr lang="en-US" dirty="0">
                <a:solidFill>
                  <a:schemeClr val="bg1"/>
                </a:solidFill>
                <a:latin typeface="Consolas" panose="020B0609020204030204" pitchFamily="49" charset="0"/>
                <a:cs typeface="Consolas" panose="020B0609020204030204" pitchFamily="49" charset="0"/>
              </a:rPr>
              <a:t>="1.0" ...&gt;</a:t>
            </a:r>
          </a:p>
          <a:p>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ServiceManifestImport</a:t>
            </a:r>
            <a:r>
              <a:rPr lang="en-US" dirty="0">
                <a:solidFill>
                  <a:schemeClr val="bg1"/>
                </a:solidFill>
                <a:latin typeface="Consolas" panose="020B0609020204030204" pitchFamily="49" charset="0"/>
                <a:cs typeface="Consolas" panose="020B0609020204030204" pitchFamily="49" charset="0"/>
              </a:rPr>
              <a:t>&gt;</a:t>
            </a:r>
            <a:br>
              <a:rPr lang="en-US" dirty="0">
                <a:solidFill>
                  <a:schemeClr val="bg1"/>
                </a:solidFill>
                <a:latin typeface="Consolas" panose="020B0609020204030204" pitchFamily="49" charset="0"/>
                <a:cs typeface="Consolas" panose="020B0609020204030204" pitchFamily="49" charset="0"/>
              </a:rPr>
            </a:b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ServiceManifestRef</a:t>
            </a:r>
            <a:r>
              <a:rPr lang="en-US" dirty="0">
                <a:solidFill>
                  <a:schemeClr val="bg1"/>
                </a:solidFill>
                <a:latin typeface="Consolas" panose="020B0609020204030204" pitchFamily="49" charset="0"/>
                <a:cs typeface="Consolas" panose="020B0609020204030204" pitchFamily="49" charset="0"/>
              </a:rPr>
              <a:t> </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a:t>
            </a:r>
            <a:r>
              <a:rPr lang="en-US" dirty="0" err="1">
                <a:solidFill>
                  <a:schemeClr val="bg1"/>
                </a:solidFill>
                <a:latin typeface="Consolas" panose="020B0609020204030204" pitchFamily="49" charset="0"/>
                <a:cs typeface="Consolas" panose="020B0609020204030204" pitchFamily="49" charset="0"/>
              </a:rPr>
              <a:t>ServiceManifestName</a:t>
            </a:r>
            <a:r>
              <a:rPr lang="en-US" dirty="0">
                <a:solidFill>
                  <a:schemeClr val="bg1"/>
                </a:solidFill>
                <a:latin typeface="Consolas" panose="020B0609020204030204" pitchFamily="49" charset="0"/>
                <a:cs typeface="Consolas" panose="020B0609020204030204" pitchFamily="49" charset="0"/>
              </a:rPr>
              <a:t>="</a:t>
            </a:r>
            <a:r>
              <a:rPr lang="en-US" b="1" dirty="0" err="1">
                <a:solidFill>
                  <a:schemeClr val="bg1"/>
                </a:solidFill>
                <a:latin typeface="Consolas" panose="020B0609020204030204" pitchFamily="49" charset="0"/>
                <a:cs typeface="Consolas" panose="020B0609020204030204" pitchFamily="49" charset="0"/>
              </a:rPr>
              <a:t>GalleryServicePkg</a:t>
            </a:r>
            <a:r>
              <a:rPr lang="en-US" dirty="0">
                <a:solidFill>
                  <a:schemeClr val="bg1"/>
                </a:solidFill>
                <a:latin typeface="Consolas" panose="020B0609020204030204" pitchFamily="49" charset="0"/>
                <a:cs typeface="Consolas" panose="020B0609020204030204" pitchFamily="49" charset="0"/>
              </a:rPr>
              <a:t>"</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a:t>
            </a:r>
            <a:r>
              <a:rPr lang="en-US" dirty="0" err="1">
                <a:solidFill>
                  <a:schemeClr val="bg1"/>
                </a:solidFill>
                <a:latin typeface="Consolas" panose="020B0609020204030204" pitchFamily="49" charset="0"/>
                <a:cs typeface="Consolas" panose="020B0609020204030204" pitchFamily="49" charset="0"/>
              </a:rPr>
              <a:t>ServiceManifestVersion</a:t>
            </a:r>
            <a:r>
              <a:rPr lang="en-US" dirty="0">
                <a:solidFill>
                  <a:schemeClr val="bg1"/>
                </a:solidFill>
                <a:latin typeface="Consolas" panose="020B0609020204030204" pitchFamily="49" charset="0"/>
                <a:cs typeface="Consolas" panose="020B0609020204030204" pitchFamily="49" charset="0"/>
              </a:rPr>
              <a:t>="1.0" ... /&gt;</a:t>
            </a:r>
            <a:br>
              <a:rPr lang="en-US" dirty="0">
                <a:solidFill>
                  <a:schemeClr val="bg1"/>
                </a:solidFill>
                <a:latin typeface="Consolas" panose="020B0609020204030204" pitchFamily="49" charset="0"/>
                <a:cs typeface="Consolas" panose="020B0609020204030204" pitchFamily="49" charset="0"/>
              </a:rPr>
            </a:b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ServiceManifestRef</a:t>
            </a:r>
            <a:r>
              <a:rPr lang="en-US" dirty="0">
                <a:solidFill>
                  <a:schemeClr val="bg1"/>
                </a:solidFill>
                <a:latin typeface="Consolas" panose="020B0609020204030204" pitchFamily="49" charset="0"/>
                <a:cs typeface="Consolas" panose="020B0609020204030204" pitchFamily="49" charset="0"/>
              </a:rPr>
              <a:t> </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a:t>
            </a:r>
            <a:r>
              <a:rPr lang="en-US" dirty="0" err="1">
                <a:solidFill>
                  <a:schemeClr val="bg1"/>
                </a:solidFill>
                <a:latin typeface="Consolas" panose="020B0609020204030204" pitchFamily="49" charset="0"/>
                <a:cs typeface="Consolas" panose="020B0609020204030204" pitchFamily="49" charset="0"/>
              </a:rPr>
              <a:t>ServiceManifestName</a:t>
            </a:r>
            <a:r>
              <a:rPr lang="en-US" dirty="0">
                <a:solidFill>
                  <a:schemeClr val="bg1"/>
                </a:solidFill>
                <a:latin typeface="Consolas" panose="020B0609020204030204" pitchFamily="49" charset="0"/>
                <a:cs typeface="Consolas" panose="020B0609020204030204" pitchFamily="49" charset="0"/>
              </a:rPr>
              <a:t>="</a:t>
            </a:r>
            <a:r>
              <a:rPr lang="en-US" b="1" dirty="0" err="1">
                <a:solidFill>
                  <a:schemeClr val="bg1"/>
                </a:solidFill>
                <a:latin typeface="Consolas" panose="020B0609020204030204" pitchFamily="49" charset="0"/>
                <a:cs typeface="Consolas" panose="020B0609020204030204" pitchFamily="49" charset="0"/>
              </a:rPr>
              <a:t>PaymentServicePkg</a:t>
            </a:r>
            <a:r>
              <a:rPr lang="en-US" dirty="0">
                <a:solidFill>
                  <a:schemeClr val="bg1"/>
                </a:solidFill>
                <a:latin typeface="Consolas" panose="020B0609020204030204" pitchFamily="49" charset="0"/>
                <a:cs typeface="Consolas" panose="020B0609020204030204" pitchFamily="49" charset="0"/>
              </a:rPr>
              <a:t>"</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a:t>
            </a:r>
            <a:r>
              <a:rPr lang="en-US" dirty="0" err="1">
                <a:solidFill>
                  <a:schemeClr val="bg1"/>
                </a:solidFill>
                <a:latin typeface="Consolas" panose="020B0609020204030204" pitchFamily="49" charset="0"/>
                <a:cs typeface="Consolas" panose="020B0609020204030204" pitchFamily="49" charset="0"/>
              </a:rPr>
              <a:t>ServiceManifestVersion</a:t>
            </a:r>
            <a:r>
              <a:rPr lang="en-US" dirty="0">
                <a:solidFill>
                  <a:schemeClr val="bg1"/>
                </a:solidFill>
                <a:latin typeface="Consolas" panose="020B0609020204030204" pitchFamily="49" charset="0"/>
                <a:cs typeface="Consolas" panose="020B0609020204030204" pitchFamily="49" charset="0"/>
              </a:rPr>
              <a:t>="1.0" ... /&gt;</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a:t>
            </a:r>
            <a:br>
              <a:rPr lang="en-US" dirty="0">
                <a:solidFill>
                  <a:schemeClr val="bg1"/>
                </a:solidFill>
                <a:latin typeface="Consolas" panose="020B0609020204030204" pitchFamily="49" charset="0"/>
                <a:cs typeface="Consolas" panose="020B0609020204030204" pitchFamily="49" charset="0"/>
              </a:rPr>
            </a:b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ServiceManifestImport</a:t>
            </a:r>
            <a:r>
              <a:rPr lang="en-US" dirty="0">
                <a:solidFill>
                  <a:schemeClr val="bg1"/>
                </a:solidFill>
                <a:latin typeface="Consolas" panose="020B0609020204030204" pitchFamily="49" charset="0"/>
                <a:cs typeface="Consolas" panose="020B0609020204030204" pitchFamily="49" charset="0"/>
              </a:rPr>
              <a:t>&gt;</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&lt;/</a:t>
            </a:r>
            <a:r>
              <a:rPr lang="en-US" dirty="0" err="1">
                <a:solidFill>
                  <a:schemeClr val="bg1"/>
                </a:solidFill>
                <a:latin typeface="Consolas" panose="020B0609020204030204" pitchFamily="49" charset="0"/>
                <a:cs typeface="Consolas" panose="020B0609020204030204" pitchFamily="49" charset="0"/>
              </a:rPr>
              <a:t>ApplicationManifest</a:t>
            </a:r>
            <a:r>
              <a:rPr lang="en-US" dirty="0">
                <a:solidFill>
                  <a:schemeClr val="bg1"/>
                </a:solidFill>
                <a:latin typeface="Consolas" panose="020B0609020204030204" pitchFamily="49" charset="0"/>
                <a:cs typeface="Consolas" panose="020B0609020204030204" pitchFamily="49" charset="0"/>
              </a:rPr>
              <a:t>&gt;</a:t>
            </a:r>
            <a:endParaRPr lang="en-US" dirty="0">
              <a:solidFill>
                <a:schemeClr val="bg1"/>
              </a:solidFill>
            </a:endParaRPr>
          </a:p>
        </p:txBody>
      </p:sp>
      <p:sp>
        <p:nvSpPr>
          <p:cNvPr id="15" name="TextBox 14"/>
          <p:cNvSpPr txBox="1"/>
          <p:nvPr/>
        </p:nvSpPr>
        <p:spPr>
          <a:xfrm>
            <a:off x="425854" y="1447325"/>
            <a:ext cx="3879137" cy="4524315"/>
          </a:xfrm>
          <a:prstGeom prst="rect">
            <a:avLst/>
          </a:prstGeom>
          <a:solidFill>
            <a:schemeClr val="tx1">
              <a:lumMod val="95000"/>
            </a:schemeClr>
          </a:solidFill>
        </p:spPr>
        <p:txBody>
          <a:bodyPr wrap="square" rtlCol="0">
            <a:spAutoFit/>
          </a:bodyPr>
          <a:lstStyle/>
          <a:p>
            <a:r>
              <a:rPr lang="en-US" dirty="0">
                <a:solidFill>
                  <a:schemeClr val="bg1"/>
                </a:solidFill>
                <a:latin typeface="Consolas" panose="020B0609020204030204" pitchFamily="49" charset="0"/>
              </a:rPr>
              <a:t>C:\eStoreAppTypePkg</a:t>
            </a:r>
          </a:p>
          <a:p>
            <a:r>
              <a:rPr lang="en-US" dirty="0">
                <a:solidFill>
                  <a:schemeClr val="bg1"/>
                </a:solidFill>
                <a:latin typeface="Consolas" panose="020B0609020204030204" pitchFamily="49" charset="0"/>
              </a:rPr>
              <a:t>│   ApplicationManifest.xml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a:t>
            </a:r>
            <a:r>
              <a:rPr lang="en-US" b="1" dirty="0" err="1">
                <a:solidFill>
                  <a:schemeClr val="bg1"/>
                </a:solidFill>
                <a:latin typeface="Consolas" panose="020B0609020204030204" pitchFamily="49" charset="0"/>
              </a:rPr>
              <a:t>GalleryServicePkg</a:t>
            </a:r>
            <a:br>
              <a:rPr lang="en-US" b="1" i="1" dirty="0">
                <a:solidFill>
                  <a:schemeClr val="bg1"/>
                </a:solidFill>
                <a:latin typeface="Consolas" panose="020B0609020204030204" pitchFamily="49" charset="0"/>
              </a:rPr>
            </a:br>
            <a:r>
              <a:rPr lang="en-US" dirty="0">
                <a:solidFill>
                  <a:schemeClr val="bg1"/>
                </a:solidFill>
                <a:latin typeface="Consolas" panose="020B0609020204030204" pitchFamily="49" charset="0"/>
              </a:rPr>
              <a:t>│   │ </a:t>
            </a:r>
            <a:r>
              <a:rPr lang="en-US" b="1"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ServiceManifest.xml</a:t>
            </a:r>
          </a:p>
          <a:p>
            <a:r>
              <a:rPr lang="en-US" dirty="0">
                <a:solidFill>
                  <a:schemeClr val="bg1"/>
                </a:solidFill>
                <a:latin typeface="Consolas" panose="020B0609020204030204" pitchFamily="49" charset="0"/>
              </a:rPr>
              <a:t>│   │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CodePkg</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Gallery.exe</a:t>
            </a:r>
          </a:p>
          <a:p>
            <a:r>
              <a:rPr lang="en-US" dirty="0">
                <a:solidFill>
                  <a:schemeClr val="bg1"/>
                </a:solidFill>
                <a:latin typeface="Consolas" panose="020B0609020204030204" pitchFamily="49" charset="0"/>
              </a:rPr>
              <a:t>│          GalleryLib.dll</a:t>
            </a:r>
          </a:p>
          <a:p>
            <a:r>
              <a:rPr lang="en-US" dirty="0">
                <a:solidFill>
                  <a:schemeClr val="bg1"/>
                </a:solidFill>
                <a:latin typeface="Consolas" panose="020B0609020204030204" pitchFamily="49" charset="0"/>
              </a:rPr>
              <a:t>│          Setup.bat</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a:t>
            </a:r>
            <a:r>
              <a:rPr lang="en-US" b="1" dirty="0" err="1">
                <a:solidFill>
                  <a:schemeClr val="bg1"/>
                </a:solidFill>
                <a:latin typeface="Consolas" panose="020B0609020204030204" pitchFamily="49" charset="0"/>
              </a:rPr>
              <a:t>PaymentServicePkg</a:t>
            </a:r>
            <a:endParaRPr lang="en-US" b="1"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   ServiceManifest.xml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CodePkg</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Payment.exe</a:t>
            </a:r>
          </a:p>
        </p:txBody>
      </p:sp>
    </p:spTree>
    <p:extLst>
      <p:ext uri="{BB962C8B-B14F-4D97-AF65-F5344CB8AC3E}">
        <p14:creationId xmlns:p14="http://schemas.microsoft.com/office/powerpoint/2010/main" val="1689504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Service Pkg Dir &amp; its Manifest XML File</a:t>
            </a:r>
            <a:endParaRPr lang="en-US" dirty="0"/>
          </a:p>
        </p:txBody>
      </p:sp>
      <p:sp>
        <p:nvSpPr>
          <p:cNvPr id="10" name="Rectangle 9"/>
          <p:cNvSpPr/>
          <p:nvPr/>
        </p:nvSpPr>
        <p:spPr>
          <a:xfrm>
            <a:off x="5021457" y="1455715"/>
            <a:ext cx="6970735" cy="507831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solidFill>
                  <a:schemeClr val="bg1"/>
                </a:solidFill>
                <a:latin typeface="Consolas" panose="020B0609020204030204" pitchFamily="49" charset="0"/>
                <a:cs typeface="Consolas" panose="020B0609020204030204" pitchFamily="49" charset="0"/>
              </a:rPr>
              <a:t>&lt;</a:t>
            </a:r>
            <a:r>
              <a:rPr lang="en-US" dirty="0" err="1">
                <a:solidFill>
                  <a:schemeClr val="bg1"/>
                </a:solidFill>
                <a:latin typeface="Consolas" panose="020B0609020204030204" pitchFamily="49" charset="0"/>
                <a:cs typeface="Consolas" panose="020B0609020204030204" pitchFamily="49" charset="0"/>
              </a:rPr>
              <a:t>ServiceManifest</a:t>
            </a:r>
            <a:r>
              <a:rPr lang="en-US" dirty="0">
                <a:solidFill>
                  <a:schemeClr val="bg1"/>
                </a:solidFill>
                <a:latin typeface="Consolas" panose="020B0609020204030204" pitchFamily="49" charset="0"/>
                <a:cs typeface="Consolas" panose="020B0609020204030204" pitchFamily="49" charset="0"/>
              </a:rPr>
              <a:t> Name="</a:t>
            </a:r>
            <a:r>
              <a:rPr lang="en-US" b="1" dirty="0" err="1">
                <a:solidFill>
                  <a:schemeClr val="bg1"/>
                </a:solidFill>
                <a:latin typeface="Consolas" panose="020B0609020204030204" pitchFamily="49" charset="0"/>
                <a:cs typeface="Consolas" panose="020B0609020204030204" pitchFamily="49" charset="0"/>
              </a:rPr>
              <a:t>GalleryServicePkg</a:t>
            </a:r>
            <a:r>
              <a:rPr lang="en-US" dirty="0">
                <a:solidFill>
                  <a:schemeClr val="bg1"/>
                </a:solidFill>
                <a:latin typeface="Consolas" panose="020B0609020204030204" pitchFamily="49" charset="0"/>
                <a:cs typeface="Consolas" panose="020B0609020204030204" pitchFamily="49" charset="0"/>
              </a:rPr>
              <a:t>"</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Version="1.0"&gt;</a:t>
            </a:r>
          </a:p>
          <a:p>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ServiceTypes</a:t>
            </a:r>
            <a:r>
              <a:rPr lang="en-US" dirty="0">
                <a:solidFill>
                  <a:schemeClr val="bg1"/>
                </a:solidFill>
                <a:latin typeface="Consolas" panose="020B0609020204030204" pitchFamily="49" charset="0"/>
                <a:cs typeface="Consolas" panose="020B0609020204030204" pitchFamily="49" charset="0"/>
              </a:rPr>
              <a:t>&gt;</a:t>
            </a:r>
          </a:p>
          <a:p>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StatelessServiceType</a:t>
            </a:r>
            <a:r>
              <a:rPr lang="en-US" dirty="0">
                <a:solidFill>
                  <a:schemeClr val="bg1"/>
                </a:solidFill>
                <a:latin typeface="Consolas" panose="020B0609020204030204" pitchFamily="49" charset="0"/>
                <a:cs typeface="Consolas" panose="020B0609020204030204" pitchFamily="49" charset="0"/>
              </a:rPr>
              <a:t> </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a:t>
            </a:r>
            <a:r>
              <a:rPr lang="en-US" dirty="0" err="1">
                <a:solidFill>
                  <a:schemeClr val="bg1"/>
                </a:solidFill>
                <a:latin typeface="Consolas" panose="020B0609020204030204" pitchFamily="49" charset="0"/>
                <a:cs typeface="Consolas" panose="020B0609020204030204" pitchFamily="49" charset="0"/>
              </a:rPr>
              <a:t>ServiceTypeName</a:t>
            </a:r>
            <a:r>
              <a:rPr lang="en-US" dirty="0">
                <a:solidFill>
                  <a:schemeClr val="bg1"/>
                </a:solidFill>
                <a:latin typeface="Consolas" panose="020B0609020204030204" pitchFamily="49" charset="0"/>
                <a:cs typeface="Consolas" panose="020B0609020204030204" pitchFamily="49" charset="0"/>
              </a:rPr>
              <a:t>="</a:t>
            </a:r>
            <a:r>
              <a:rPr lang="en-US" dirty="0" err="1">
                <a:solidFill>
                  <a:schemeClr val="bg1"/>
                </a:solidFill>
                <a:latin typeface="Consolas" panose="020B0609020204030204" pitchFamily="49" charset="0"/>
                <a:cs typeface="Consolas" panose="020B0609020204030204" pitchFamily="49" charset="0"/>
              </a:rPr>
              <a:t>GalleryServiceType</a:t>
            </a:r>
            <a:r>
              <a:rPr lang="en-US" dirty="0">
                <a:solidFill>
                  <a:schemeClr val="bg1"/>
                </a:solidFill>
                <a:latin typeface="Consolas" panose="020B0609020204030204" pitchFamily="49" charset="0"/>
                <a:cs typeface="Consolas" panose="020B0609020204030204" pitchFamily="49" charset="0"/>
              </a:rPr>
              <a:t>" ... &gt;</a:t>
            </a:r>
          </a:p>
          <a:p>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StatelessServiceType</a:t>
            </a:r>
            <a:r>
              <a:rPr lang="en-US" dirty="0">
                <a:solidFill>
                  <a:schemeClr val="bg1"/>
                </a:solidFill>
                <a:latin typeface="Consolas" panose="020B0609020204030204" pitchFamily="49" charset="0"/>
                <a:cs typeface="Consolas" panose="020B0609020204030204" pitchFamily="49" charset="0"/>
              </a:rPr>
              <a:t>&gt;</a:t>
            </a:r>
          </a:p>
          <a:p>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ServiceTypes</a:t>
            </a:r>
            <a:r>
              <a:rPr lang="en-US" dirty="0">
                <a:solidFill>
                  <a:schemeClr val="bg1"/>
                </a:solidFill>
                <a:latin typeface="Consolas" panose="020B0609020204030204" pitchFamily="49" charset="0"/>
                <a:cs typeface="Consolas" panose="020B0609020204030204" pitchFamily="49" charset="0"/>
              </a:rPr>
              <a:t>&gt;</a:t>
            </a:r>
            <a:br>
              <a:rPr lang="en-US" dirty="0">
                <a:solidFill>
                  <a:schemeClr val="bg1"/>
                </a:solidFill>
                <a:latin typeface="Consolas" panose="020B0609020204030204" pitchFamily="49" charset="0"/>
                <a:cs typeface="Consolas" panose="020B0609020204030204" pitchFamily="49" charset="0"/>
              </a:rPr>
            </a:br>
            <a:endParaRPr lang="en-US" dirty="0">
              <a:solidFill>
                <a:schemeClr val="bg1"/>
              </a:solidFill>
              <a:latin typeface="Consolas" panose="020B0609020204030204" pitchFamily="49" charset="0"/>
              <a:cs typeface="Consolas" panose="020B0609020204030204" pitchFamily="49" charset="0"/>
            </a:endParaRPr>
          </a:p>
          <a:p>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CodePackage</a:t>
            </a:r>
            <a:r>
              <a:rPr lang="en-US" dirty="0">
                <a:solidFill>
                  <a:schemeClr val="bg1"/>
                </a:solidFill>
                <a:latin typeface="Consolas" panose="020B0609020204030204" pitchFamily="49" charset="0"/>
                <a:cs typeface="Consolas" panose="020B0609020204030204" pitchFamily="49" charset="0"/>
              </a:rPr>
              <a:t> Name="</a:t>
            </a:r>
            <a:r>
              <a:rPr lang="en-US" b="1" dirty="0" err="1">
                <a:solidFill>
                  <a:schemeClr val="bg1"/>
                </a:solidFill>
                <a:latin typeface="Consolas" panose="020B0609020204030204" pitchFamily="49" charset="0"/>
                <a:cs typeface="Consolas" panose="020B0609020204030204" pitchFamily="49" charset="0"/>
              </a:rPr>
              <a:t>CodePkg</a:t>
            </a:r>
            <a:r>
              <a:rPr lang="en-US" dirty="0">
                <a:solidFill>
                  <a:schemeClr val="bg1"/>
                </a:solidFill>
                <a:latin typeface="Consolas" panose="020B0609020204030204" pitchFamily="49" charset="0"/>
                <a:cs typeface="Consolas" panose="020B0609020204030204" pitchFamily="49" charset="0"/>
              </a:rPr>
              <a:t>" Version="1.0"&gt;</a:t>
            </a:r>
          </a:p>
          <a:p>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EntryPoint</a:t>
            </a:r>
            <a:r>
              <a:rPr lang="en-US" dirty="0">
                <a:solidFill>
                  <a:schemeClr val="bg1"/>
                </a:solidFill>
                <a:latin typeface="Consolas" panose="020B0609020204030204" pitchFamily="49" charset="0"/>
                <a:cs typeface="Consolas" panose="020B0609020204030204" pitchFamily="49" charset="0"/>
              </a:rPr>
              <a:t>&gt; &lt;</a:t>
            </a:r>
            <a:r>
              <a:rPr lang="en-US" dirty="0" err="1">
                <a:solidFill>
                  <a:schemeClr val="bg1"/>
                </a:solidFill>
                <a:latin typeface="Consolas" panose="020B0609020204030204" pitchFamily="49" charset="0"/>
                <a:cs typeface="Consolas" panose="020B0609020204030204" pitchFamily="49" charset="0"/>
              </a:rPr>
              <a:t>ExeHost</a:t>
            </a:r>
            <a:r>
              <a:rPr lang="en-US" dirty="0">
                <a:solidFill>
                  <a:schemeClr val="bg1"/>
                </a:solidFill>
                <a:latin typeface="Consolas" panose="020B0609020204030204" pitchFamily="49" charset="0"/>
                <a:cs typeface="Consolas" panose="020B0609020204030204" pitchFamily="49" charset="0"/>
              </a:rPr>
              <a:t>&gt;</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&lt;Program&gt;</a:t>
            </a:r>
            <a:r>
              <a:rPr lang="en-US" b="1" dirty="0">
                <a:solidFill>
                  <a:schemeClr val="bg1"/>
                </a:solidFill>
                <a:latin typeface="Consolas" panose="020B0609020204030204" pitchFamily="49" charset="0"/>
                <a:cs typeface="Consolas" panose="020B0609020204030204" pitchFamily="49" charset="0"/>
              </a:rPr>
              <a:t>Gallery.exe</a:t>
            </a:r>
            <a:r>
              <a:rPr lang="en-US" dirty="0">
                <a:solidFill>
                  <a:schemeClr val="bg1"/>
                </a:solidFill>
                <a:latin typeface="Consolas" panose="020B0609020204030204" pitchFamily="49" charset="0"/>
                <a:cs typeface="Consolas" panose="020B0609020204030204" pitchFamily="49" charset="0"/>
              </a:rPr>
              <a:t>&lt;/Program&gt;</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ExeHost</a:t>
            </a:r>
            <a:r>
              <a:rPr lang="en-US" dirty="0">
                <a:solidFill>
                  <a:schemeClr val="bg1"/>
                </a:solidFill>
                <a:latin typeface="Consolas" panose="020B0609020204030204" pitchFamily="49" charset="0"/>
                <a:cs typeface="Consolas" panose="020B0609020204030204" pitchFamily="49" charset="0"/>
              </a:rPr>
              <a:t>&gt; &lt;/</a:t>
            </a:r>
            <a:r>
              <a:rPr lang="en-US" dirty="0" err="1">
                <a:solidFill>
                  <a:schemeClr val="bg1"/>
                </a:solidFill>
                <a:latin typeface="Consolas" panose="020B0609020204030204" pitchFamily="49" charset="0"/>
                <a:cs typeface="Consolas" panose="020B0609020204030204" pitchFamily="49" charset="0"/>
              </a:rPr>
              <a:t>EntryPoint</a:t>
            </a:r>
            <a:r>
              <a:rPr lang="en-US" dirty="0">
                <a:solidFill>
                  <a:schemeClr val="bg1"/>
                </a:solidFill>
                <a:latin typeface="Consolas" panose="020B0609020204030204" pitchFamily="49" charset="0"/>
                <a:cs typeface="Consolas" panose="020B0609020204030204" pitchFamily="49" charset="0"/>
              </a:rPr>
              <a:t>&gt;</a:t>
            </a:r>
          </a:p>
          <a:p>
            <a:r>
              <a:rPr lang="en-US" dirty="0">
                <a:solidFill>
                  <a:schemeClr val="bg1"/>
                </a:solidFill>
                <a:latin typeface="Consolas" panose="020B0609020204030204" pitchFamily="49" charset="0"/>
                <a:cs typeface="Consolas" panose="020B0609020204030204" pitchFamily="49" charset="0"/>
              </a:rPr>
              <a:t>  &lt;/</a:t>
            </a:r>
            <a:r>
              <a:rPr lang="en-US" dirty="0" err="1">
                <a:solidFill>
                  <a:schemeClr val="bg1"/>
                </a:solidFill>
                <a:latin typeface="Consolas" panose="020B0609020204030204" pitchFamily="49" charset="0"/>
                <a:cs typeface="Consolas" panose="020B0609020204030204" pitchFamily="49" charset="0"/>
              </a:rPr>
              <a:t>CodePackage</a:t>
            </a:r>
            <a:r>
              <a:rPr lang="en-US" dirty="0">
                <a:solidFill>
                  <a:schemeClr val="bg1"/>
                </a:solidFill>
                <a:latin typeface="Consolas" panose="020B0609020204030204" pitchFamily="49" charset="0"/>
                <a:cs typeface="Consolas" panose="020B0609020204030204" pitchFamily="49" charset="0"/>
              </a:rPr>
              <a:t>&gt;</a:t>
            </a:r>
          </a:p>
          <a:p>
            <a:r>
              <a:rPr lang="en-US" dirty="0">
                <a:solidFill>
                  <a:schemeClr val="bg1"/>
                </a:solidFill>
                <a:latin typeface="Consolas" panose="020B0609020204030204" pitchFamily="49" charset="0"/>
                <a:cs typeface="Consolas" panose="020B0609020204030204" pitchFamily="49" charset="0"/>
              </a:rPr>
              <a:t>  &lt;Resources&gt; &lt;Endpoints&gt;</a:t>
            </a:r>
          </a:p>
          <a:p>
            <a:r>
              <a:rPr lang="en-US" dirty="0">
                <a:solidFill>
                  <a:schemeClr val="bg1"/>
                </a:solidFill>
                <a:latin typeface="Consolas" panose="020B0609020204030204" pitchFamily="49" charset="0"/>
                <a:cs typeface="Consolas" panose="020B0609020204030204" pitchFamily="49" charset="0"/>
              </a:rPr>
              <a:t>    &lt;Endpoint Name="</a:t>
            </a:r>
            <a:r>
              <a:rPr lang="en-US" b="1" dirty="0" err="1">
                <a:solidFill>
                  <a:schemeClr val="bg1"/>
                </a:solidFill>
                <a:latin typeface="Consolas" panose="020B0609020204030204" pitchFamily="49" charset="0"/>
                <a:cs typeface="Consolas" panose="020B0609020204030204" pitchFamily="49" charset="0"/>
              </a:rPr>
              <a:t>GalleryEndpoint</a:t>
            </a:r>
            <a:r>
              <a:rPr lang="en-US" dirty="0">
                <a:solidFill>
                  <a:schemeClr val="bg1"/>
                </a:solidFill>
                <a:latin typeface="Consolas" panose="020B0609020204030204" pitchFamily="49" charset="0"/>
                <a:cs typeface="Consolas" panose="020B0609020204030204" pitchFamily="49" charset="0"/>
              </a:rPr>
              <a:t>"</a:t>
            </a:r>
            <a:br>
              <a:rPr lang="en-US" dirty="0">
                <a:solidFill>
                  <a:schemeClr val="bg1"/>
                </a:solidFill>
                <a:latin typeface="Consolas" panose="020B0609020204030204" pitchFamily="49" charset="0"/>
                <a:cs typeface="Consolas" panose="020B0609020204030204" pitchFamily="49" charset="0"/>
              </a:rPr>
            </a:br>
            <a:r>
              <a:rPr lang="en-US" dirty="0">
                <a:solidFill>
                  <a:schemeClr val="bg1"/>
                </a:solidFill>
                <a:latin typeface="Consolas" panose="020B0609020204030204" pitchFamily="49" charset="0"/>
                <a:cs typeface="Consolas" panose="020B0609020204030204" pitchFamily="49" charset="0"/>
              </a:rPr>
              <a:t>       Type="Input" Protocol="http" Port="</a:t>
            </a:r>
            <a:r>
              <a:rPr lang="en-US" b="1" dirty="0">
                <a:solidFill>
                  <a:schemeClr val="bg1"/>
                </a:solidFill>
                <a:latin typeface="Consolas" panose="020B0609020204030204" pitchFamily="49" charset="0"/>
                <a:cs typeface="Consolas" panose="020B0609020204030204" pitchFamily="49" charset="0"/>
              </a:rPr>
              <a:t>8080</a:t>
            </a:r>
            <a:r>
              <a:rPr lang="en-US" dirty="0">
                <a:solidFill>
                  <a:schemeClr val="bg1"/>
                </a:solidFill>
                <a:latin typeface="Consolas" panose="020B0609020204030204" pitchFamily="49" charset="0"/>
                <a:cs typeface="Consolas" panose="020B0609020204030204" pitchFamily="49" charset="0"/>
              </a:rPr>
              <a:t>" /&gt;</a:t>
            </a:r>
          </a:p>
          <a:p>
            <a:r>
              <a:rPr lang="en-US" dirty="0">
                <a:solidFill>
                  <a:schemeClr val="bg1"/>
                </a:solidFill>
                <a:latin typeface="Consolas" panose="020B0609020204030204" pitchFamily="49" charset="0"/>
                <a:cs typeface="Consolas" panose="020B0609020204030204" pitchFamily="49" charset="0"/>
              </a:rPr>
              <a:t>    &lt;/Endpoints&gt; &lt;/Resources&gt;</a:t>
            </a:r>
          </a:p>
          <a:p>
            <a:r>
              <a:rPr lang="en-US" dirty="0">
                <a:solidFill>
                  <a:schemeClr val="bg1"/>
                </a:solidFill>
                <a:latin typeface="Consolas" panose="020B0609020204030204" pitchFamily="49" charset="0"/>
                <a:cs typeface="Consolas" panose="020B0609020204030204" pitchFamily="49" charset="0"/>
              </a:rPr>
              <a:t>&lt;/</a:t>
            </a:r>
            <a:r>
              <a:rPr lang="en-US" dirty="0" err="1">
                <a:solidFill>
                  <a:schemeClr val="bg1"/>
                </a:solidFill>
                <a:latin typeface="Consolas" panose="020B0609020204030204" pitchFamily="49" charset="0"/>
                <a:cs typeface="Consolas" panose="020B0609020204030204" pitchFamily="49" charset="0"/>
              </a:rPr>
              <a:t>ServiceManifest</a:t>
            </a:r>
            <a:r>
              <a:rPr lang="en-US" dirty="0">
                <a:solidFill>
                  <a:schemeClr val="bg1"/>
                </a:solidFill>
                <a:latin typeface="Consolas" panose="020B0609020204030204" pitchFamily="49" charset="0"/>
                <a:cs typeface="Consolas" panose="020B0609020204030204" pitchFamily="49" charset="0"/>
              </a:rPr>
              <a:t>&gt;</a:t>
            </a:r>
          </a:p>
        </p:txBody>
      </p:sp>
      <p:cxnSp>
        <p:nvCxnSpPr>
          <p:cNvPr id="12" name="Straight Arrow Connector 11"/>
          <p:cNvCxnSpPr/>
          <p:nvPr/>
        </p:nvCxnSpPr>
        <p:spPr>
          <a:xfrm flipV="1">
            <a:off x="4164213" y="2743200"/>
            <a:ext cx="857244" cy="33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7465" y="1455715"/>
            <a:ext cx="3879137" cy="4247317"/>
          </a:xfrm>
          <a:prstGeom prst="rect">
            <a:avLst/>
          </a:prstGeom>
          <a:solidFill>
            <a:schemeClr val="tx1">
              <a:lumMod val="95000"/>
            </a:schemeClr>
          </a:solidFill>
        </p:spPr>
        <p:txBody>
          <a:bodyPr wrap="square" rtlCol="0">
            <a:spAutoFit/>
          </a:bodyPr>
          <a:lstStyle/>
          <a:p>
            <a:r>
              <a:rPr lang="en-US" dirty="0">
                <a:solidFill>
                  <a:schemeClr val="bg1"/>
                </a:solidFill>
                <a:latin typeface="Consolas" panose="020B0609020204030204" pitchFamily="49" charset="0"/>
              </a:rPr>
              <a:t>C:\eStoreAppTypePkg</a:t>
            </a:r>
          </a:p>
          <a:p>
            <a:r>
              <a:rPr lang="en-US" dirty="0">
                <a:solidFill>
                  <a:schemeClr val="bg1"/>
                </a:solidFill>
                <a:latin typeface="Consolas" panose="020B0609020204030204" pitchFamily="49" charset="0"/>
              </a:rPr>
              <a:t>│   ApplicationManifest.xml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GalleryServicePkg</a:t>
            </a:r>
            <a:br>
              <a:rPr lang="en-US" b="1" i="1" dirty="0">
                <a:solidFill>
                  <a:schemeClr val="bg1"/>
                </a:solidFill>
                <a:latin typeface="Consolas" panose="020B0609020204030204" pitchFamily="49" charset="0"/>
              </a:rPr>
            </a:br>
            <a:r>
              <a:rPr lang="en-US" dirty="0">
                <a:solidFill>
                  <a:schemeClr val="bg1"/>
                </a:solidFill>
                <a:latin typeface="Consolas" panose="020B0609020204030204" pitchFamily="49" charset="0"/>
              </a:rPr>
              <a:t>│   │ </a:t>
            </a:r>
            <a:r>
              <a:rPr lang="en-US" b="1"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ServiceManifest.xml</a:t>
            </a:r>
          </a:p>
          <a:p>
            <a:r>
              <a:rPr lang="en-US" dirty="0">
                <a:solidFill>
                  <a:schemeClr val="bg1"/>
                </a:solidFill>
                <a:latin typeface="Consolas" panose="020B0609020204030204" pitchFamily="49" charset="0"/>
              </a:rPr>
              <a:t>│   │ </a:t>
            </a:r>
          </a:p>
          <a:p>
            <a:r>
              <a:rPr lang="en-US" dirty="0">
                <a:solidFill>
                  <a:schemeClr val="bg1"/>
                </a:solidFill>
                <a:latin typeface="Consolas" panose="020B0609020204030204" pitchFamily="49" charset="0"/>
              </a:rPr>
              <a:t>│   └───</a:t>
            </a:r>
            <a:r>
              <a:rPr lang="en-US" b="1" dirty="0" err="1">
                <a:solidFill>
                  <a:schemeClr val="bg1"/>
                </a:solidFill>
                <a:latin typeface="Consolas" panose="020B0609020204030204" pitchFamily="49" charset="0"/>
              </a:rPr>
              <a:t>CodePkg</a:t>
            </a:r>
            <a:endParaRPr lang="en-US" b="1"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a:t>
            </a:r>
            <a:r>
              <a:rPr lang="en-US" b="1" dirty="0">
                <a:solidFill>
                  <a:schemeClr val="bg1"/>
                </a:solidFill>
                <a:latin typeface="Consolas" panose="020B0609020204030204" pitchFamily="49" charset="0"/>
              </a:rPr>
              <a:t>Gallery.exe</a:t>
            </a:r>
          </a:p>
          <a:p>
            <a:r>
              <a:rPr lang="en-US" dirty="0">
                <a:solidFill>
                  <a:schemeClr val="bg1"/>
                </a:solidFill>
                <a:latin typeface="Consolas" panose="020B0609020204030204" pitchFamily="49" charset="0"/>
              </a:rPr>
              <a:t>│          GalleryLib.dll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PaymentServicePkg</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   ServiceManifest.xml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CodePkg</a:t>
            </a:r>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Payment.exe</a:t>
            </a:r>
          </a:p>
        </p:txBody>
      </p:sp>
    </p:spTree>
    <p:extLst>
      <p:ext uri="{BB962C8B-B14F-4D97-AF65-F5344CB8AC3E}">
        <p14:creationId xmlns:p14="http://schemas.microsoft.com/office/powerpoint/2010/main" val="39378051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Runtime Relationships</a:t>
            </a:r>
            <a:endParaRPr lang="en-US" dirty="0"/>
          </a:p>
        </p:txBody>
      </p:sp>
      <p:sp>
        <p:nvSpPr>
          <p:cNvPr id="28" name="Rectangle 27"/>
          <p:cNvSpPr/>
          <p:nvPr/>
        </p:nvSpPr>
        <p:spPr bwMode="auto">
          <a:xfrm>
            <a:off x="1564329" y="1297570"/>
            <a:ext cx="9162582" cy="4469868"/>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algn="ctr"/>
            <a:r>
              <a:rPr lang="en-US" sz="2000" b="1" dirty="0">
                <a:latin typeface="Segoe UI" panose="020B0502040204020203" pitchFamily="34" charset="0"/>
                <a:cs typeface="Segoe UI" panose="020B0502040204020203" pitchFamily="34" charset="0"/>
              </a:rPr>
              <a:t>Cluster</a:t>
            </a:r>
            <a:br>
              <a:rPr lang="en-US" sz="2000" b="1"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Management, Billing (VMs), Geolocation, Multitenancy</a:t>
            </a:r>
          </a:p>
        </p:txBody>
      </p:sp>
      <p:sp>
        <p:nvSpPr>
          <p:cNvPr id="33" name="Rectangle 32"/>
          <p:cNvSpPr/>
          <p:nvPr/>
        </p:nvSpPr>
        <p:spPr bwMode="auto">
          <a:xfrm>
            <a:off x="1697865" y="2098759"/>
            <a:ext cx="8895512" cy="351628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000" b="1" dirty="0">
                <a:solidFill>
                  <a:schemeClr val="tx1"/>
                </a:solidFill>
                <a:latin typeface="Segoe UI" panose="020B0502040204020203" pitchFamily="34" charset="0"/>
                <a:cs typeface="Segoe UI" panose="020B0502040204020203" pitchFamily="34" charset="0"/>
              </a:rPr>
              <a:t> 1+ Named Applications</a:t>
            </a:r>
          </a:p>
          <a:p>
            <a:pPr algn="ctr"/>
            <a:r>
              <a:rPr lang="en-US" sz="2000" dirty="0">
                <a:solidFill>
                  <a:schemeClr val="tx1"/>
                </a:solidFill>
                <a:latin typeface="Segoe UI" panose="020B0502040204020203" pitchFamily="34" charset="0"/>
                <a:cs typeface="Segoe UI" panose="020B0502040204020203" pitchFamily="34" charset="0"/>
              </a:rPr>
              <a:t>Isolation, Multitenancy, Unit of versioning/</a:t>
            </a:r>
            <a:r>
              <a:rPr lang="en-US" sz="2000" dirty="0" err="1">
                <a:solidFill>
                  <a:schemeClr val="tx1"/>
                </a:solidFill>
                <a:latin typeface="Segoe UI" panose="020B0502040204020203" pitchFamily="34" charset="0"/>
                <a:cs typeface="Segoe UI" panose="020B0502040204020203" pitchFamily="34" charset="0"/>
              </a:rPr>
              <a:t>config</a:t>
            </a:r>
            <a:endParaRPr lang="en-US" sz="2000" dirty="0">
              <a:solidFill>
                <a:schemeClr val="tx1"/>
              </a:solidFill>
              <a:latin typeface="Segoe UI" panose="020B0502040204020203" pitchFamily="34" charset="0"/>
              <a:cs typeface="Segoe UI" panose="020B0502040204020203" pitchFamily="34" charset="0"/>
            </a:endParaRPr>
          </a:p>
        </p:txBody>
      </p:sp>
      <p:sp>
        <p:nvSpPr>
          <p:cNvPr id="37" name="Rectangle 36"/>
          <p:cNvSpPr/>
          <p:nvPr/>
        </p:nvSpPr>
        <p:spPr bwMode="auto">
          <a:xfrm>
            <a:off x="1872488" y="2873822"/>
            <a:ext cx="8577081" cy="259574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000" b="1" dirty="0">
                <a:solidFill>
                  <a:schemeClr val="tx1"/>
                </a:solidFill>
                <a:latin typeface="Segoe UI" panose="020B0502040204020203" pitchFamily="34" charset="0"/>
                <a:cs typeface="Segoe UI" panose="020B0502040204020203" pitchFamily="34" charset="0"/>
              </a:rPr>
              <a:t>1+ Named Services</a:t>
            </a:r>
            <a:br>
              <a:rPr lang="en-US" sz="2000" b="1" dirty="0">
                <a:solidFill>
                  <a:schemeClr val="tx1"/>
                </a:solidFill>
                <a:latin typeface="Segoe UI" panose="020B0502040204020203" pitchFamily="34" charset="0"/>
                <a:cs typeface="Segoe UI" panose="020B0502040204020203" pitchFamily="34" charset="0"/>
              </a:rPr>
            </a:br>
            <a:r>
              <a:rPr lang="en-US" sz="2000" dirty="0">
                <a:solidFill>
                  <a:schemeClr val="tx1"/>
                </a:solidFill>
                <a:latin typeface="Segoe UI" panose="020B0502040204020203" pitchFamily="34" charset="0"/>
                <a:cs typeface="Segoe UI" panose="020B0502040204020203" pitchFamily="34" charset="0"/>
              </a:rPr>
              <a:t>Code package(s), Multitenancy (w/o isolation)</a:t>
            </a:r>
          </a:p>
        </p:txBody>
      </p:sp>
      <p:sp>
        <p:nvSpPr>
          <p:cNvPr id="46" name="Rectangle 45"/>
          <p:cNvSpPr/>
          <p:nvPr/>
        </p:nvSpPr>
        <p:spPr bwMode="auto">
          <a:xfrm>
            <a:off x="2092398" y="3727262"/>
            <a:ext cx="3947797" cy="1617344"/>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000" b="1" dirty="0">
                <a:solidFill>
                  <a:schemeClr val="tx1"/>
                </a:solidFill>
                <a:latin typeface="Segoe UI" panose="020B0502040204020203" pitchFamily="34" charset="0"/>
                <a:cs typeface="Segoe UI" panose="020B0502040204020203" pitchFamily="34" charset="0"/>
              </a:rPr>
              <a:t>Stateless: 1 Partition</a:t>
            </a:r>
            <a:br>
              <a:rPr lang="en-US" sz="2000" b="1" dirty="0">
                <a:solidFill>
                  <a:schemeClr val="tx1"/>
                </a:solidFill>
                <a:latin typeface="Segoe UI" panose="020B0502040204020203" pitchFamily="34" charset="0"/>
                <a:cs typeface="Segoe UI" panose="020B0502040204020203" pitchFamily="34" charset="0"/>
              </a:rPr>
            </a:br>
            <a:r>
              <a:rPr lang="en-US" sz="2000" dirty="0">
                <a:solidFill>
                  <a:schemeClr val="tx1"/>
                </a:solidFill>
                <a:latin typeface="Segoe UI" panose="020B0502040204020203" pitchFamily="34" charset="0"/>
                <a:cs typeface="Segoe UI" panose="020B0502040204020203" pitchFamily="34" charset="0"/>
              </a:rPr>
              <a:t>No value</a:t>
            </a:r>
          </a:p>
        </p:txBody>
      </p:sp>
      <p:sp>
        <p:nvSpPr>
          <p:cNvPr id="38" name="Rectangle 37"/>
          <p:cNvSpPr/>
          <p:nvPr/>
        </p:nvSpPr>
        <p:spPr bwMode="auto">
          <a:xfrm>
            <a:off x="2622337" y="4501350"/>
            <a:ext cx="2887920" cy="691124"/>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algn="ctr"/>
            <a:r>
              <a:rPr lang="en-US" sz="2000" b="1" dirty="0">
                <a:solidFill>
                  <a:schemeClr val="bg1"/>
                </a:solidFill>
                <a:latin typeface="Segoe UI" panose="020B0502040204020203" pitchFamily="34" charset="0"/>
                <a:cs typeface="Segoe UI" panose="020B0502040204020203" pitchFamily="34" charset="0"/>
              </a:rPr>
              <a:t>1+ Instances</a:t>
            </a:r>
            <a:br>
              <a:rPr lang="en-US" sz="2000" b="1" dirty="0">
                <a:solidFill>
                  <a:schemeClr val="bg1"/>
                </a:solidFill>
                <a:latin typeface="Segoe UI" panose="020B0502040204020203" pitchFamily="34" charset="0"/>
                <a:cs typeface="Segoe UI" panose="020B0502040204020203" pitchFamily="34" charset="0"/>
              </a:rPr>
            </a:br>
            <a:r>
              <a:rPr lang="en-US" sz="2000" dirty="0">
                <a:solidFill>
                  <a:schemeClr val="bg1"/>
                </a:solidFill>
                <a:latin typeface="Segoe UI" panose="020B0502040204020203" pitchFamily="34" charset="0"/>
                <a:cs typeface="Segoe UI" panose="020B0502040204020203" pitchFamily="34" charset="0"/>
              </a:rPr>
              <a:t>Scale,</a:t>
            </a:r>
            <a:r>
              <a:rPr lang="en-US" sz="2000" b="1" dirty="0">
                <a:solidFill>
                  <a:schemeClr val="bg1"/>
                </a:solidFill>
                <a:latin typeface="Segoe UI" panose="020B0502040204020203" pitchFamily="34" charset="0"/>
                <a:cs typeface="Segoe UI" panose="020B0502040204020203" pitchFamily="34" charset="0"/>
              </a:rPr>
              <a:t> </a:t>
            </a:r>
            <a:r>
              <a:rPr lang="en-US" sz="2000" dirty="0">
                <a:solidFill>
                  <a:schemeClr val="bg1"/>
                </a:solidFill>
                <a:latin typeface="Segoe UI" panose="020B0502040204020203" pitchFamily="34" charset="0"/>
                <a:cs typeface="Segoe UI" panose="020B0502040204020203" pitchFamily="34" charset="0"/>
              </a:rPr>
              <a:t>Availability</a:t>
            </a:r>
          </a:p>
        </p:txBody>
      </p:sp>
      <p:sp>
        <p:nvSpPr>
          <p:cNvPr id="36" name="Rectangle 35"/>
          <p:cNvSpPr/>
          <p:nvPr/>
        </p:nvSpPr>
        <p:spPr bwMode="auto">
          <a:xfrm>
            <a:off x="6246842" y="3729129"/>
            <a:ext cx="3947797" cy="161574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000" b="1" dirty="0" err="1">
                <a:solidFill>
                  <a:schemeClr val="tx1"/>
                </a:solidFill>
                <a:latin typeface="Segoe UI" panose="020B0502040204020203" pitchFamily="34" charset="0"/>
                <a:cs typeface="Segoe UI" panose="020B0502040204020203" pitchFamily="34" charset="0"/>
              </a:rPr>
              <a:t>Stateful</a:t>
            </a:r>
            <a:r>
              <a:rPr lang="en-US" sz="2000" b="1" dirty="0">
                <a:solidFill>
                  <a:schemeClr val="tx1"/>
                </a:solidFill>
                <a:latin typeface="Segoe UI" panose="020B0502040204020203" pitchFamily="34" charset="0"/>
                <a:cs typeface="Segoe UI" panose="020B0502040204020203" pitchFamily="34" charset="0"/>
              </a:rPr>
              <a:t>: 1+ Partitions</a:t>
            </a:r>
            <a:br>
              <a:rPr lang="en-US" sz="2000" b="1" dirty="0">
                <a:solidFill>
                  <a:schemeClr val="tx1"/>
                </a:solidFill>
                <a:latin typeface="Segoe UI" panose="020B0502040204020203" pitchFamily="34" charset="0"/>
                <a:cs typeface="Segoe UI" panose="020B0502040204020203" pitchFamily="34" charset="0"/>
              </a:rPr>
            </a:br>
            <a:r>
              <a:rPr lang="en-US" sz="2000" dirty="0">
                <a:solidFill>
                  <a:schemeClr val="tx1"/>
                </a:solidFill>
                <a:latin typeface="Segoe UI" panose="020B0502040204020203" pitchFamily="34" charset="0"/>
                <a:cs typeface="Segoe UI" panose="020B0502040204020203" pitchFamily="34" charset="0"/>
              </a:rPr>
              <a:t>Addressability, Scale</a:t>
            </a:r>
          </a:p>
        </p:txBody>
      </p:sp>
      <p:sp>
        <p:nvSpPr>
          <p:cNvPr id="41" name="Rectangle 40"/>
          <p:cNvSpPr/>
          <p:nvPr/>
        </p:nvSpPr>
        <p:spPr bwMode="auto">
          <a:xfrm>
            <a:off x="6816183" y="4501350"/>
            <a:ext cx="2887920" cy="691124"/>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algn="ctr"/>
            <a:r>
              <a:rPr lang="en-US" sz="2000" b="1" dirty="0">
                <a:solidFill>
                  <a:schemeClr val="bg1"/>
                </a:solidFill>
                <a:latin typeface="Segoe UI" panose="020B0502040204020203" pitchFamily="34" charset="0"/>
                <a:cs typeface="Segoe UI" panose="020B0502040204020203" pitchFamily="34" charset="0"/>
              </a:rPr>
              <a:t>1+ Replicas</a:t>
            </a:r>
            <a:br>
              <a:rPr lang="en-US" sz="2000" b="1" dirty="0">
                <a:solidFill>
                  <a:schemeClr val="bg1"/>
                </a:solidFill>
                <a:latin typeface="Segoe UI" panose="020B0502040204020203" pitchFamily="34" charset="0"/>
                <a:cs typeface="Segoe UI" panose="020B0502040204020203" pitchFamily="34" charset="0"/>
              </a:rPr>
            </a:br>
            <a:r>
              <a:rPr lang="en-US" sz="2000" dirty="0">
                <a:solidFill>
                  <a:schemeClr val="bg1"/>
                </a:solidFill>
                <a:latin typeface="Segoe UI" panose="020B0502040204020203" pitchFamily="34" charset="0"/>
                <a:cs typeface="Segoe UI" panose="020B0502040204020203" pitchFamily="34" charset="0"/>
              </a:rPr>
              <a:t>Availability</a:t>
            </a:r>
          </a:p>
        </p:txBody>
      </p:sp>
      <p:sp>
        <p:nvSpPr>
          <p:cNvPr id="4" name="TextBox 3"/>
          <p:cNvSpPr txBox="1"/>
          <p:nvPr/>
        </p:nvSpPr>
        <p:spPr>
          <a:xfrm>
            <a:off x="474938" y="5974591"/>
            <a:ext cx="531993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You can dynamically start/remove named apps/services and instances; not partitions.</a:t>
            </a:r>
          </a:p>
        </p:txBody>
      </p:sp>
      <p:sp>
        <p:nvSpPr>
          <p:cNvPr id="12" name="TextBox 11"/>
          <p:cNvSpPr txBox="1"/>
          <p:nvPr/>
        </p:nvSpPr>
        <p:spPr>
          <a:xfrm>
            <a:off x="6408234" y="5974590"/>
            <a:ext cx="5312089"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egoe UI" panose="020B0502040204020203" pitchFamily="34" charset="0"/>
                <a:cs typeface="Segoe UI" panose="020B0502040204020203" pitchFamily="34" charset="0"/>
              </a:rPr>
              <a:t>The # instances is set per named service;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all partitions have the same # of instances</a:t>
            </a:r>
          </a:p>
        </p:txBody>
      </p:sp>
    </p:spTree>
    <p:extLst>
      <p:ext uri="{BB962C8B-B14F-4D97-AF65-F5344CB8AC3E}">
        <p14:creationId xmlns:p14="http://schemas.microsoft.com/office/powerpoint/2010/main" val="32543047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Registered &amp; provisioned</a:t>
            </a:r>
          </a:p>
          <a:p>
            <a:pPr lvl="1"/>
            <a:r>
              <a:rPr lang="en-US" dirty="0"/>
              <a:t>App type=“A” with Service type=“S”</a:t>
            </a:r>
          </a:p>
          <a:p>
            <a:r>
              <a:rPr lang="en-US" dirty="0"/>
              <a:t>Create 1 named app</a:t>
            </a:r>
            <a:br>
              <a:rPr lang="en-US" dirty="0"/>
            </a:br>
            <a:br>
              <a:rPr lang="en-US" dirty="0"/>
            </a:br>
            <a:endParaRPr lang="en-US" dirty="0"/>
          </a:p>
          <a:p>
            <a:r>
              <a:rPr lang="en-US" dirty="0"/>
              <a:t>Creates 2 named services</a:t>
            </a:r>
          </a:p>
        </p:txBody>
      </p:sp>
      <p:sp>
        <p:nvSpPr>
          <p:cNvPr id="2" name="Title 1"/>
          <p:cNvSpPr>
            <a:spLocks noGrp="1"/>
          </p:cNvSpPr>
          <p:nvPr>
            <p:ph type="title"/>
          </p:nvPr>
        </p:nvSpPr>
        <p:spPr/>
        <p:txBody>
          <a:bodyPr/>
          <a:lstStyle/>
          <a:p>
            <a:r>
              <a:rPr lang="en-US" dirty="0"/>
              <a:t>Creating Apps, Services, Partitions, &amp; Instances</a:t>
            </a:r>
          </a:p>
        </p:txBody>
      </p:sp>
      <p:sp>
        <p:nvSpPr>
          <p:cNvPr id="28" name="Rectangle 27"/>
          <p:cNvSpPr/>
          <p:nvPr/>
        </p:nvSpPr>
        <p:spPr bwMode="auto">
          <a:xfrm>
            <a:off x="7284163" y="2146648"/>
            <a:ext cx="1894724" cy="1228048"/>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r>
              <a:rPr lang="en-US" sz="2000" b="1" dirty="0">
                <a:solidFill>
                  <a:schemeClr val="bg1"/>
                </a:solidFill>
                <a:latin typeface="Segoe UI" panose="020B0502040204020203" pitchFamily="34" charset="0"/>
                <a:cs typeface="Segoe UI" panose="020B0502040204020203" pitchFamily="34" charset="0"/>
              </a:rPr>
              <a:t>Node #1</a:t>
            </a:r>
            <a:br>
              <a:rPr lang="en-US" sz="2000" b="1" dirty="0">
                <a:solidFill>
                  <a:schemeClr val="bg1"/>
                </a:solidFill>
                <a:latin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cs typeface="Segoe UI" panose="020B0502040204020203" pitchFamily="34" charset="0"/>
            </a:endParaRPr>
          </a:p>
        </p:txBody>
      </p:sp>
      <p:sp>
        <p:nvSpPr>
          <p:cNvPr id="33" name="Rectangle 32"/>
          <p:cNvSpPr/>
          <p:nvPr/>
        </p:nvSpPr>
        <p:spPr bwMode="auto">
          <a:xfrm>
            <a:off x="9559637" y="1310319"/>
            <a:ext cx="1947369" cy="1222329"/>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r>
              <a:rPr lang="en-US" sz="2000" b="1" dirty="0">
                <a:solidFill>
                  <a:schemeClr val="bg1"/>
                </a:solidFill>
                <a:latin typeface="Segoe UI" panose="020B0502040204020203" pitchFamily="34" charset="0"/>
                <a:cs typeface="Segoe UI" panose="020B0502040204020203" pitchFamily="34" charset="0"/>
              </a:rPr>
              <a:t>Node #2</a:t>
            </a:r>
            <a:br>
              <a:rPr lang="en-US" sz="2000" b="1" dirty="0">
                <a:solidFill>
                  <a:schemeClr val="bg1"/>
                </a:solidFill>
                <a:latin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cs typeface="Segoe UI" panose="020B0502040204020203" pitchFamily="34" charset="0"/>
            </a:endParaRPr>
          </a:p>
        </p:txBody>
      </p:sp>
      <p:sp>
        <p:nvSpPr>
          <p:cNvPr id="38" name="Rectangle 37"/>
          <p:cNvSpPr/>
          <p:nvPr/>
        </p:nvSpPr>
        <p:spPr bwMode="auto">
          <a:xfrm>
            <a:off x="9559637" y="2991321"/>
            <a:ext cx="1947369" cy="1228046"/>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r>
              <a:rPr lang="en-US" sz="2000" b="1" dirty="0">
                <a:solidFill>
                  <a:schemeClr val="bg1"/>
                </a:solidFill>
                <a:latin typeface="Segoe UI" panose="020B0502040204020203" pitchFamily="34" charset="0"/>
                <a:cs typeface="Segoe UI" panose="020B0502040204020203" pitchFamily="34" charset="0"/>
              </a:rPr>
              <a:t>Node #3</a:t>
            </a:r>
            <a:br>
              <a:rPr lang="en-US" sz="2000" b="1" dirty="0">
                <a:solidFill>
                  <a:schemeClr val="bg1"/>
                </a:solidFill>
                <a:latin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cs typeface="Segoe UI" panose="020B0502040204020203" pitchFamily="34" charset="0"/>
            </a:endParaRPr>
          </a:p>
        </p:txBody>
      </p:sp>
      <p:sp>
        <p:nvSpPr>
          <p:cNvPr id="42" name="Rectangle 41"/>
          <p:cNvSpPr/>
          <p:nvPr/>
        </p:nvSpPr>
        <p:spPr bwMode="auto">
          <a:xfrm>
            <a:off x="9559637" y="4714024"/>
            <a:ext cx="1947370" cy="1228045"/>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r>
              <a:rPr lang="en-US" sz="2000" b="1" dirty="0">
                <a:solidFill>
                  <a:schemeClr val="bg1"/>
                </a:solidFill>
                <a:latin typeface="Segoe UI" panose="020B0502040204020203" pitchFamily="34" charset="0"/>
                <a:cs typeface="Segoe UI" panose="020B0502040204020203" pitchFamily="34" charset="0"/>
              </a:rPr>
              <a:t>Node #4</a:t>
            </a:r>
            <a:br>
              <a:rPr lang="en-US" sz="2000" b="1" dirty="0">
                <a:solidFill>
                  <a:schemeClr val="bg1"/>
                </a:solidFill>
                <a:latin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cs typeface="Segoe UI" panose="020B0502040204020203" pitchFamily="34" charset="0"/>
            </a:endParaRPr>
          </a:p>
        </p:txBody>
      </p:sp>
      <p:sp>
        <p:nvSpPr>
          <p:cNvPr id="46" name="Rectangle 45"/>
          <p:cNvSpPr/>
          <p:nvPr/>
        </p:nvSpPr>
        <p:spPr bwMode="auto">
          <a:xfrm>
            <a:off x="7256679" y="3856774"/>
            <a:ext cx="1922208" cy="1228045"/>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r>
              <a:rPr lang="en-US" sz="2000" b="1" dirty="0">
                <a:solidFill>
                  <a:schemeClr val="bg1"/>
                </a:solidFill>
                <a:latin typeface="Segoe UI" panose="020B0502040204020203" pitchFamily="34" charset="0"/>
                <a:cs typeface="Segoe UI" panose="020B0502040204020203" pitchFamily="34" charset="0"/>
              </a:rPr>
              <a:t>Node #5</a:t>
            </a:r>
            <a:br>
              <a:rPr lang="en-US" sz="2000" b="1" dirty="0">
                <a:solidFill>
                  <a:schemeClr val="bg1"/>
                </a:solidFill>
                <a:latin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cs typeface="Segoe UI" panose="020B0502040204020203" pitchFamily="34" charset="0"/>
            </a:endParaRPr>
          </a:p>
        </p:txBody>
      </p:sp>
      <p:cxnSp>
        <p:nvCxnSpPr>
          <p:cNvPr id="55" name="Elbow Connector 54"/>
          <p:cNvCxnSpPr>
            <a:stCxn id="46" idx="2"/>
            <a:endCxn id="42" idx="1"/>
          </p:cNvCxnSpPr>
          <p:nvPr/>
        </p:nvCxnSpPr>
        <p:spPr>
          <a:xfrm rot="16200000" flipH="1">
            <a:off x="8767096" y="4535506"/>
            <a:ext cx="243228" cy="1341854"/>
          </a:xfrm>
          <a:prstGeom prst="bentConnector2">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3" idx="1"/>
            <a:endCxn id="28" idx="0"/>
          </p:cNvCxnSpPr>
          <p:nvPr/>
        </p:nvCxnSpPr>
        <p:spPr>
          <a:xfrm rot="10800000" flipV="1">
            <a:off x="8231525" y="1921484"/>
            <a:ext cx="1328112" cy="225164"/>
          </a:xfrm>
          <a:prstGeom prst="bentConnector2">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3" idx="2"/>
            <a:endCxn id="38" idx="0"/>
          </p:cNvCxnSpPr>
          <p:nvPr/>
        </p:nvCxnSpPr>
        <p:spPr>
          <a:xfrm>
            <a:off x="10533322" y="2532648"/>
            <a:ext cx="0" cy="45867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2"/>
            <a:endCxn id="42" idx="0"/>
          </p:cNvCxnSpPr>
          <p:nvPr/>
        </p:nvCxnSpPr>
        <p:spPr>
          <a:xfrm>
            <a:off x="10533322" y="4219367"/>
            <a:ext cx="0" cy="494657"/>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28" idx="2"/>
            <a:endCxn id="46" idx="0"/>
          </p:cNvCxnSpPr>
          <p:nvPr/>
        </p:nvCxnSpPr>
        <p:spPr>
          <a:xfrm flipH="1">
            <a:off x="8217783" y="3374696"/>
            <a:ext cx="13742" cy="48207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7383512" y="2571634"/>
            <a:ext cx="1693918" cy="342784"/>
          </a:xfrm>
          <a:prstGeom prst="round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f:/A1/S1, P</a:t>
            </a:r>
            <a:r>
              <a:rPr lang="en-US" baseline="-25000" dirty="0"/>
              <a:t>1</a:t>
            </a:r>
            <a:r>
              <a:rPr lang="en-US" dirty="0"/>
              <a:t>, I</a:t>
            </a:r>
            <a:r>
              <a:rPr lang="en-US" baseline="-25000" dirty="0"/>
              <a:t>1</a:t>
            </a:r>
          </a:p>
        </p:txBody>
      </p:sp>
      <p:sp>
        <p:nvSpPr>
          <p:cNvPr id="50" name="Rounded Rectangle 49"/>
          <p:cNvSpPr/>
          <p:nvPr/>
        </p:nvSpPr>
        <p:spPr>
          <a:xfrm>
            <a:off x="9624292" y="3813275"/>
            <a:ext cx="1812822"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f:/A1/S2, P</a:t>
            </a:r>
            <a:r>
              <a:rPr lang="en-US" baseline="-25000" dirty="0"/>
              <a:t>1</a:t>
            </a:r>
            <a:r>
              <a:rPr lang="en-US" dirty="0"/>
              <a:t>, I</a:t>
            </a:r>
            <a:r>
              <a:rPr lang="en-US" baseline="-25000" dirty="0"/>
              <a:t>1</a:t>
            </a:r>
            <a:endParaRPr lang="en-US" dirty="0"/>
          </a:p>
        </p:txBody>
      </p:sp>
      <p:sp>
        <p:nvSpPr>
          <p:cNvPr id="69" name="Rounded Rectangle 68"/>
          <p:cNvSpPr/>
          <p:nvPr/>
        </p:nvSpPr>
        <p:spPr>
          <a:xfrm>
            <a:off x="9624291" y="1708219"/>
            <a:ext cx="1812823" cy="342784"/>
          </a:xfrm>
          <a:prstGeom prst="round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f:/A1/S1, P</a:t>
            </a:r>
            <a:r>
              <a:rPr lang="en-US" baseline="-25000" dirty="0"/>
              <a:t>1</a:t>
            </a:r>
            <a:r>
              <a:rPr lang="en-US" dirty="0"/>
              <a:t>, I</a:t>
            </a:r>
            <a:r>
              <a:rPr lang="en-US" baseline="-25000" dirty="0"/>
              <a:t>2</a:t>
            </a:r>
            <a:endParaRPr lang="en-US" dirty="0"/>
          </a:p>
        </p:txBody>
      </p:sp>
      <p:sp>
        <p:nvSpPr>
          <p:cNvPr id="70" name="Rounded Rectangle 69"/>
          <p:cNvSpPr/>
          <p:nvPr/>
        </p:nvSpPr>
        <p:spPr>
          <a:xfrm>
            <a:off x="9624291" y="3374696"/>
            <a:ext cx="1812823" cy="342784"/>
          </a:xfrm>
          <a:prstGeom prst="round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f:/A1/S1, P</a:t>
            </a:r>
            <a:r>
              <a:rPr lang="en-US" baseline="-25000" dirty="0"/>
              <a:t>1</a:t>
            </a:r>
            <a:r>
              <a:rPr lang="en-US" dirty="0"/>
              <a:t>, I</a:t>
            </a:r>
            <a:r>
              <a:rPr lang="en-US" baseline="-25000" dirty="0"/>
              <a:t>3</a:t>
            </a:r>
            <a:endParaRPr lang="en-US" dirty="0"/>
          </a:p>
        </p:txBody>
      </p:sp>
      <p:sp>
        <p:nvSpPr>
          <p:cNvPr id="73" name="Rounded Rectangle 72"/>
          <p:cNvSpPr/>
          <p:nvPr/>
        </p:nvSpPr>
        <p:spPr>
          <a:xfrm>
            <a:off x="9624291" y="5100023"/>
            <a:ext cx="1812823"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f:/A1/S2, P</a:t>
            </a:r>
            <a:r>
              <a:rPr lang="en-US" baseline="-25000" dirty="0"/>
              <a:t>1</a:t>
            </a:r>
            <a:r>
              <a:rPr lang="en-US" dirty="0"/>
              <a:t>, I</a:t>
            </a:r>
            <a:r>
              <a:rPr lang="en-US" baseline="-25000" dirty="0"/>
              <a:t>2</a:t>
            </a:r>
          </a:p>
        </p:txBody>
      </p:sp>
      <p:sp>
        <p:nvSpPr>
          <p:cNvPr id="19" name="Rounded Rectangle 18"/>
          <p:cNvSpPr/>
          <p:nvPr/>
        </p:nvSpPr>
        <p:spPr>
          <a:xfrm>
            <a:off x="7383512" y="4249244"/>
            <a:ext cx="1693919"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f:/A1/S2, P</a:t>
            </a:r>
            <a:r>
              <a:rPr lang="en-US" baseline="-25000" dirty="0"/>
              <a:t>2</a:t>
            </a:r>
            <a:r>
              <a:rPr lang="en-US" dirty="0"/>
              <a:t>, I</a:t>
            </a:r>
            <a:r>
              <a:rPr lang="en-US" baseline="-25000" dirty="0"/>
              <a:t>2</a:t>
            </a:r>
          </a:p>
        </p:txBody>
      </p:sp>
      <p:sp>
        <p:nvSpPr>
          <p:cNvPr id="20" name="Rounded Rectangle 19"/>
          <p:cNvSpPr/>
          <p:nvPr/>
        </p:nvSpPr>
        <p:spPr>
          <a:xfrm>
            <a:off x="9624292" y="5509086"/>
            <a:ext cx="1812822" cy="31972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f:/A1/S2, P</a:t>
            </a:r>
            <a:r>
              <a:rPr lang="en-US" baseline="-25000" dirty="0"/>
              <a:t>2</a:t>
            </a:r>
            <a:r>
              <a:rPr lang="en-US" dirty="0"/>
              <a:t>, I</a:t>
            </a:r>
            <a:r>
              <a:rPr lang="en-US" baseline="-25000" dirty="0"/>
              <a:t>1</a:t>
            </a:r>
          </a:p>
        </p:txBody>
      </p:sp>
      <p:graphicFrame>
        <p:nvGraphicFramePr>
          <p:cNvPr id="11" name="Table 10"/>
          <p:cNvGraphicFramePr>
            <a:graphicFrameLocks noGrp="1"/>
          </p:cNvGraphicFramePr>
          <p:nvPr>
            <p:extLst/>
          </p:nvPr>
        </p:nvGraphicFramePr>
        <p:xfrm>
          <a:off x="284224" y="4490153"/>
          <a:ext cx="6612445" cy="1432560"/>
        </p:xfrm>
        <a:graphic>
          <a:graphicData uri="http://schemas.openxmlformats.org/drawingml/2006/table">
            <a:tbl>
              <a:tblPr firstRow="1">
                <a:tableStyleId>{21E4AEA4-8DFA-4A89-87EB-49C32662AFE0}</a:tableStyleId>
              </a:tblPr>
              <a:tblGrid>
                <a:gridCol w="1332230">
                  <a:extLst>
                    <a:ext uri="{9D8B030D-6E8A-4147-A177-3AD203B41FA5}">
                      <a16:colId xmlns:a16="http://schemas.microsoft.com/office/drawing/2014/main" val="1671467533"/>
                    </a:ext>
                  </a:extLst>
                </a:gridCol>
                <a:gridCol w="1020699">
                  <a:extLst>
                    <a:ext uri="{9D8B030D-6E8A-4147-A177-3AD203B41FA5}">
                      <a16:colId xmlns:a16="http://schemas.microsoft.com/office/drawing/2014/main" val="3621229999"/>
                    </a:ext>
                  </a:extLst>
                </a:gridCol>
                <a:gridCol w="1733867">
                  <a:extLst>
                    <a:ext uri="{9D8B030D-6E8A-4147-A177-3AD203B41FA5}">
                      <a16:colId xmlns:a16="http://schemas.microsoft.com/office/drawing/2014/main" val="3566119410"/>
                    </a:ext>
                  </a:extLst>
                </a:gridCol>
                <a:gridCol w="1285494">
                  <a:extLst>
                    <a:ext uri="{9D8B030D-6E8A-4147-A177-3AD203B41FA5}">
                      <a16:colId xmlns:a16="http://schemas.microsoft.com/office/drawing/2014/main" val="4241681091"/>
                    </a:ext>
                  </a:extLst>
                </a:gridCol>
                <a:gridCol w="1240155">
                  <a:extLst>
                    <a:ext uri="{9D8B030D-6E8A-4147-A177-3AD203B41FA5}">
                      <a16:colId xmlns:a16="http://schemas.microsoft.com/office/drawing/2014/main" val="2226614197"/>
                    </a:ext>
                  </a:extLst>
                </a:gridCol>
              </a:tblGrid>
              <a:tr h="370840">
                <a:tc>
                  <a:txBody>
                    <a:bodyPr/>
                    <a:lstStyle/>
                    <a:p>
                      <a:pPr algn="ctr"/>
                      <a:r>
                        <a:rPr lang="en-US" sz="1800" dirty="0"/>
                        <a:t>App</a:t>
                      </a:r>
                      <a:br>
                        <a:rPr lang="en-US" sz="1800" dirty="0"/>
                      </a:br>
                      <a:r>
                        <a:rPr lang="en-US" sz="1800" dirty="0"/>
                        <a:t>Name</a:t>
                      </a:r>
                    </a:p>
                  </a:txBody>
                  <a:tcPr/>
                </a:tc>
                <a:tc>
                  <a:txBody>
                    <a:bodyPr/>
                    <a:lstStyle/>
                    <a:p>
                      <a:pPr algn="ctr"/>
                      <a:r>
                        <a:rPr lang="en-US" sz="1800" dirty="0"/>
                        <a:t>Service</a:t>
                      </a:r>
                      <a:br>
                        <a:rPr lang="en-US" sz="1800" dirty="0"/>
                      </a:br>
                      <a:r>
                        <a:rPr lang="en-US" sz="1800" dirty="0"/>
                        <a:t>Type</a:t>
                      </a:r>
                    </a:p>
                  </a:txBody>
                  <a:tcPr/>
                </a:tc>
                <a:tc>
                  <a:txBody>
                    <a:bodyPr/>
                    <a:lstStyle/>
                    <a:p>
                      <a:pPr algn="ctr"/>
                      <a:r>
                        <a:rPr lang="en-US" sz="1800" dirty="0"/>
                        <a:t>Service</a:t>
                      </a:r>
                      <a:br>
                        <a:rPr lang="en-US" sz="1800" dirty="0"/>
                      </a:br>
                      <a:r>
                        <a:rPr lang="en-US" sz="1800" dirty="0"/>
                        <a:t>Name</a:t>
                      </a:r>
                    </a:p>
                  </a:txBody>
                  <a:tcPr/>
                </a:tc>
                <a:tc>
                  <a:txBody>
                    <a:bodyPr/>
                    <a:lstStyle/>
                    <a:p>
                      <a:pPr algn="ctr"/>
                      <a:r>
                        <a:rPr lang="en-US" sz="1800" dirty="0"/>
                        <a:t>#</a:t>
                      </a:r>
                      <a:br>
                        <a:rPr lang="en-US" sz="1800" dirty="0"/>
                      </a:br>
                      <a:r>
                        <a:rPr lang="en-US" sz="1800" dirty="0"/>
                        <a:t>Partitions</a:t>
                      </a:r>
                    </a:p>
                  </a:txBody>
                  <a:tcPr/>
                </a:tc>
                <a:tc>
                  <a:txBody>
                    <a:bodyPr/>
                    <a:lstStyle/>
                    <a:p>
                      <a:pPr algn="ctr"/>
                      <a:r>
                        <a:rPr lang="en-US" sz="1800" dirty="0"/>
                        <a:t>#</a:t>
                      </a:r>
                      <a:br>
                        <a:rPr lang="en-US" sz="1800" dirty="0"/>
                      </a:br>
                      <a:r>
                        <a:rPr lang="en-US" sz="1800" dirty="0"/>
                        <a:t>Instances</a:t>
                      </a:r>
                    </a:p>
                  </a:txBody>
                  <a:tcPr/>
                </a:tc>
                <a:extLst>
                  <a:ext uri="{0D108BD9-81ED-4DB2-BD59-A6C34878D82A}">
                    <a16:rowId xmlns:a16="http://schemas.microsoft.com/office/drawing/2014/main" val="432718947"/>
                  </a:ext>
                </a:extLst>
              </a:tr>
              <a:tr h="370840">
                <a:tc>
                  <a:txBody>
                    <a:bodyPr/>
                    <a:lstStyle/>
                    <a:p>
                      <a:pPr algn="ctr"/>
                      <a:r>
                        <a:rPr lang="en-US" sz="2000" dirty="0"/>
                        <a:t>fabric:/A1</a:t>
                      </a:r>
                      <a:endParaRPr lang="en-US" sz="2000" b="0" dirty="0"/>
                    </a:p>
                  </a:txBody>
                  <a:tcPr/>
                </a:tc>
                <a:tc>
                  <a:txBody>
                    <a:bodyPr/>
                    <a:lstStyle/>
                    <a:p>
                      <a:pPr algn="ctr"/>
                      <a:r>
                        <a:rPr lang="en-US" sz="2000" dirty="0"/>
                        <a:t>“S”</a:t>
                      </a:r>
                    </a:p>
                  </a:txBody>
                  <a:tcPr/>
                </a:tc>
                <a:tc>
                  <a:txBody>
                    <a:bodyPr/>
                    <a:lstStyle/>
                    <a:p>
                      <a:pPr algn="ctr"/>
                      <a:r>
                        <a:rPr lang="en-US" sz="2000" dirty="0">
                          <a:solidFill>
                            <a:schemeClr val="tx1"/>
                          </a:solidFill>
                        </a:rPr>
                        <a:t>fabric:/A1/S1</a:t>
                      </a:r>
                      <a:endParaRPr lang="en-US" sz="2000" b="1" dirty="0">
                        <a:solidFill>
                          <a:schemeClr val="tx1"/>
                        </a:solidFill>
                      </a:endParaRPr>
                    </a:p>
                  </a:txBody>
                  <a:tcPr>
                    <a:solidFill>
                      <a:srgbClr val="0080E6"/>
                    </a:solidFill>
                  </a:tcPr>
                </a:tc>
                <a:tc>
                  <a:txBody>
                    <a:bodyPr/>
                    <a:lstStyle/>
                    <a:p>
                      <a:pPr algn="ctr"/>
                      <a:r>
                        <a:rPr lang="en-US" sz="2000" dirty="0"/>
                        <a:t>1</a:t>
                      </a:r>
                    </a:p>
                  </a:txBody>
                  <a:tcPr/>
                </a:tc>
                <a:tc>
                  <a:txBody>
                    <a:bodyPr/>
                    <a:lstStyle/>
                    <a:p>
                      <a:pPr algn="ctr"/>
                      <a:r>
                        <a:rPr lang="en-US" sz="2000" dirty="0"/>
                        <a:t>3</a:t>
                      </a:r>
                    </a:p>
                  </a:txBody>
                  <a:tcPr/>
                </a:tc>
                <a:extLst>
                  <a:ext uri="{0D108BD9-81ED-4DB2-BD59-A6C34878D82A}">
                    <a16:rowId xmlns:a16="http://schemas.microsoft.com/office/drawing/2014/main" val="3753883703"/>
                  </a:ext>
                </a:extLst>
              </a:tr>
              <a:tr h="370840">
                <a:tc>
                  <a:txBody>
                    <a:bodyPr/>
                    <a:lstStyle/>
                    <a:p>
                      <a:pPr algn="ctr"/>
                      <a:r>
                        <a:rPr lang="en-US" sz="2000" dirty="0"/>
                        <a:t>fabric:/A1</a:t>
                      </a:r>
                      <a:endParaRPr lang="en-US" sz="2000" b="0" dirty="0"/>
                    </a:p>
                  </a:txBody>
                  <a:tcPr/>
                </a:tc>
                <a:tc>
                  <a:txBody>
                    <a:bodyPr/>
                    <a:lstStyle/>
                    <a:p>
                      <a:pPr algn="ctr"/>
                      <a:r>
                        <a:rPr lang="en-US" sz="2000" dirty="0"/>
                        <a:t>“S”</a:t>
                      </a:r>
                    </a:p>
                  </a:txBody>
                  <a:tcPr/>
                </a:tc>
                <a:tc>
                  <a:txBody>
                    <a:bodyPr/>
                    <a:lstStyle/>
                    <a:p>
                      <a:pPr algn="ctr"/>
                      <a:r>
                        <a:rPr lang="en-US" sz="2000" dirty="0">
                          <a:solidFill>
                            <a:schemeClr val="tx1"/>
                          </a:solidFill>
                        </a:rPr>
                        <a:t>fabric:/A1/S2</a:t>
                      </a:r>
                      <a:endParaRPr lang="en-US" sz="2000" b="1" dirty="0">
                        <a:solidFill>
                          <a:schemeClr val="tx1"/>
                        </a:solidFill>
                      </a:endParaRPr>
                    </a:p>
                  </a:txBody>
                  <a:tcPr>
                    <a:solidFill>
                      <a:srgbClr val="7D9107"/>
                    </a:solidFill>
                  </a:tcPr>
                </a:tc>
                <a:tc>
                  <a:txBody>
                    <a:bodyPr/>
                    <a:lstStyle/>
                    <a:p>
                      <a:pPr algn="ctr"/>
                      <a:r>
                        <a:rPr lang="en-US" sz="2000" dirty="0"/>
                        <a:t>2</a:t>
                      </a:r>
                    </a:p>
                  </a:txBody>
                  <a:tcPr/>
                </a:tc>
                <a:tc>
                  <a:txBody>
                    <a:bodyPr/>
                    <a:lstStyle/>
                    <a:p>
                      <a:pPr algn="ctr"/>
                      <a:r>
                        <a:rPr lang="en-US" sz="2000" dirty="0"/>
                        <a:t>2</a:t>
                      </a:r>
                    </a:p>
                  </a:txBody>
                  <a:tcPr/>
                </a:tc>
                <a:extLst>
                  <a:ext uri="{0D108BD9-81ED-4DB2-BD59-A6C34878D82A}">
                    <a16:rowId xmlns:a16="http://schemas.microsoft.com/office/drawing/2014/main" val="2357621011"/>
                  </a:ext>
                </a:extLst>
              </a:tr>
            </a:tbl>
          </a:graphicData>
        </a:graphic>
      </p:graphicFrame>
      <p:graphicFrame>
        <p:nvGraphicFramePr>
          <p:cNvPr id="29" name="Table 28"/>
          <p:cNvGraphicFramePr>
            <a:graphicFrameLocks noGrp="1"/>
          </p:cNvGraphicFramePr>
          <p:nvPr>
            <p:extLst/>
          </p:nvPr>
        </p:nvGraphicFramePr>
        <p:xfrm>
          <a:off x="320431" y="2838264"/>
          <a:ext cx="4199784" cy="767080"/>
        </p:xfrm>
        <a:graphic>
          <a:graphicData uri="http://schemas.openxmlformats.org/drawingml/2006/table">
            <a:tbl>
              <a:tblPr firstRow="1">
                <a:tableStyleId>{21E4AEA4-8DFA-4A89-87EB-49C32662AFE0}</a:tableStyleId>
              </a:tblPr>
              <a:tblGrid>
                <a:gridCol w="1269411">
                  <a:extLst>
                    <a:ext uri="{9D8B030D-6E8A-4147-A177-3AD203B41FA5}">
                      <a16:colId xmlns:a16="http://schemas.microsoft.com/office/drawing/2014/main" val="1671467533"/>
                    </a:ext>
                  </a:extLst>
                </a:gridCol>
                <a:gridCol w="1556501">
                  <a:extLst>
                    <a:ext uri="{9D8B030D-6E8A-4147-A177-3AD203B41FA5}">
                      <a16:colId xmlns:a16="http://schemas.microsoft.com/office/drawing/2014/main" val="3621229999"/>
                    </a:ext>
                  </a:extLst>
                </a:gridCol>
                <a:gridCol w="1373872">
                  <a:extLst>
                    <a:ext uri="{9D8B030D-6E8A-4147-A177-3AD203B41FA5}">
                      <a16:colId xmlns:a16="http://schemas.microsoft.com/office/drawing/2014/main" val="3566119410"/>
                    </a:ext>
                  </a:extLst>
                </a:gridCol>
              </a:tblGrid>
              <a:tr h="370840">
                <a:tc>
                  <a:txBody>
                    <a:bodyPr/>
                    <a:lstStyle/>
                    <a:p>
                      <a:pPr algn="ctr"/>
                      <a:r>
                        <a:rPr lang="en-US" sz="1800" dirty="0"/>
                        <a:t>App Type</a:t>
                      </a:r>
                      <a:endParaRPr lang="en-US" sz="1800" b="1" dirty="0"/>
                    </a:p>
                  </a:txBody>
                  <a:tcPr/>
                </a:tc>
                <a:tc>
                  <a:txBody>
                    <a:bodyPr/>
                    <a:lstStyle/>
                    <a:p>
                      <a:pPr algn="ctr"/>
                      <a:r>
                        <a:rPr lang="en-US" sz="1800" dirty="0"/>
                        <a:t>App Version</a:t>
                      </a:r>
                      <a:endParaRPr lang="en-US" sz="1800" b="1" dirty="0"/>
                    </a:p>
                  </a:txBody>
                  <a:tcPr/>
                </a:tc>
                <a:tc>
                  <a:txBody>
                    <a:bodyPr/>
                    <a:lstStyle/>
                    <a:p>
                      <a:pPr algn="ctr"/>
                      <a:r>
                        <a:rPr lang="en-US" sz="1800" dirty="0"/>
                        <a:t>App Name</a:t>
                      </a:r>
                      <a:endParaRPr lang="en-US" sz="1800" b="1" dirty="0"/>
                    </a:p>
                  </a:txBody>
                  <a:tcPr/>
                </a:tc>
                <a:extLst>
                  <a:ext uri="{0D108BD9-81ED-4DB2-BD59-A6C34878D82A}">
                    <a16:rowId xmlns:a16="http://schemas.microsoft.com/office/drawing/2014/main" val="432718947"/>
                  </a:ext>
                </a:extLst>
              </a:tr>
              <a:tr h="370840">
                <a:tc>
                  <a:txBody>
                    <a:bodyPr/>
                    <a:lstStyle/>
                    <a:p>
                      <a:pPr algn="ctr"/>
                      <a:r>
                        <a:rPr lang="en-US" sz="2000" dirty="0"/>
                        <a:t>“A”</a:t>
                      </a:r>
                      <a:endParaRPr lang="en-US" sz="2000" b="1" dirty="0"/>
                    </a:p>
                  </a:txBody>
                  <a:tcPr/>
                </a:tc>
                <a:tc>
                  <a:txBody>
                    <a:bodyPr/>
                    <a:lstStyle/>
                    <a:p>
                      <a:pPr algn="ctr"/>
                      <a:r>
                        <a:rPr lang="en-US" sz="2000" dirty="0"/>
                        <a:t>1.0</a:t>
                      </a:r>
                      <a:endParaRPr lang="en-US" sz="2000" b="1" dirty="0"/>
                    </a:p>
                  </a:txBody>
                  <a:tcPr/>
                </a:tc>
                <a:tc>
                  <a:txBody>
                    <a:bodyPr/>
                    <a:lstStyle/>
                    <a:p>
                      <a:pPr algn="ctr"/>
                      <a:r>
                        <a:rPr lang="en-US" sz="2000" dirty="0"/>
                        <a:t>fabric:/A1</a:t>
                      </a:r>
                      <a:endParaRPr lang="en-US" sz="2000" b="1" dirty="0"/>
                    </a:p>
                  </a:txBody>
                  <a:tcPr/>
                </a:tc>
                <a:extLst>
                  <a:ext uri="{0D108BD9-81ED-4DB2-BD59-A6C34878D82A}">
                    <a16:rowId xmlns:a16="http://schemas.microsoft.com/office/drawing/2014/main" val="3753883703"/>
                  </a:ext>
                </a:extLst>
              </a:tr>
            </a:tbl>
          </a:graphicData>
        </a:graphic>
      </p:graphicFrame>
      <p:sp>
        <p:nvSpPr>
          <p:cNvPr id="24" name="TextBox 23"/>
          <p:cNvSpPr txBox="1"/>
          <p:nvPr/>
        </p:nvSpPr>
        <p:spPr>
          <a:xfrm>
            <a:off x="6244450" y="6071535"/>
            <a:ext cx="5665960" cy="646331"/>
          </a:xfrm>
          <a:prstGeom prst="rect">
            <a:avLst/>
          </a:prstGeom>
          <a:noFill/>
        </p:spPr>
        <p:txBody>
          <a:bodyPr wrap="square" rtlCol="0">
            <a:spAutoFit/>
          </a:bodyPr>
          <a:lstStyle/>
          <a:p>
            <a:r>
              <a:rPr lang="en-US" dirty="0"/>
              <a:t>NOTE: When using SF programming models, instances from same named app/service are in the same process</a:t>
            </a:r>
          </a:p>
        </p:txBody>
      </p:sp>
    </p:spTree>
    <p:extLst>
      <p:ext uri="{BB962C8B-B14F-4D97-AF65-F5344CB8AC3E}">
        <p14:creationId xmlns:p14="http://schemas.microsoft.com/office/powerpoint/2010/main" val="42021858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500"/>
                                        <p:tgtEl>
                                          <p:spTgt spid="7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0" grpId="0" animBg="1"/>
      <p:bldP spid="69" grpId="0" animBg="1"/>
      <p:bldP spid="70" grpId="0" animBg="1"/>
      <p:bldP spid="73" grpId="0" animBg="1"/>
      <p:bldP spid="19" grpId="0" animBg="1"/>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Alternate Process 4"/>
          <p:cNvSpPr/>
          <p:nvPr/>
        </p:nvSpPr>
        <p:spPr>
          <a:xfrm>
            <a:off x="4247775" y="1195976"/>
            <a:ext cx="2578443" cy="715089"/>
          </a:xfrm>
          <a:prstGeom prst="flowChartAlternate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dirty="0"/>
              <a:t>“fabric:/Contoso”</a:t>
            </a:r>
            <a:br>
              <a:rPr lang="en-US" dirty="0"/>
            </a:br>
            <a:r>
              <a:rPr lang="en-US" dirty="0"/>
              <a:t>Named App</a:t>
            </a:r>
          </a:p>
        </p:txBody>
      </p:sp>
      <p:sp>
        <p:nvSpPr>
          <p:cNvPr id="6" name="Flowchart: Alternate Process 5"/>
          <p:cNvSpPr/>
          <p:nvPr/>
        </p:nvSpPr>
        <p:spPr>
          <a:xfrm>
            <a:off x="5744741" y="2407150"/>
            <a:ext cx="3009515" cy="715089"/>
          </a:xfrm>
          <a:prstGeom prst="flowChartAlternate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algn="ctr"/>
            <a:r>
              <a:rPr lang="en-US" dirty="0"/>
              <a:t>“fabric:/Contoso/Payment”</a:t>
            </a:r>
            <a:br>
              <a:rPr lang="en-US" dirty="0"/>
            </a:br>
            <a:r>
              <a:rPr lang="en-US" dirty="0"/>
              <a:t>Named Svc (Stateful)</a:t>
            </a:r>
          </a:p>
        </p:txBody>
      </p:sp>
      <p:sp>
        <p:nvSpPr>
          <p:cNvPr id="7" name="Flowchart: Alternate Process 6"/>
          <p:cNvSpPr/>
          <p:nvPr/>
        </p:nvSpPr>
        <p:spPr>
          <a:xfrm>
            <a:off x="2307120" y="2407150"/>
            <a:ext cx="2955129" cy="715089"/>
          </a:xfrm>
          <a:prstGeom prst="flowChartAlternate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dirty="0"/>
              <a:t>“fabric:/Contoso/Gallery”</a:t>
            </a:r>
            <a:br>
              <a:rPr lang="en-US" dirty="0"/>
            </a:br>
            <a:r>
              <a:rPr lang="en-US" dirty="0"/>
              <a:t>Named Svc (Stateless)</a:t>
            </a:r>
          </a:p>
        </p:txBody>
      </p:sp>
      <p:sp>
        <p:nvSpPr>
          <p:cNvPr id="8" name="Flowchart: Alternate Process 7"/>
          <p:cNvSpPr/>
          <p:nvPr/>
        </p:nvSpPr>
        <p:spPr>
          <a:xfrm>
            <a:off x="5626310" y="3584518"/>
            <a:ext cx="1375243" cy="408623"/>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algn="ctr"/>
            <a:r>
              <a:rPr lang="en-US" dirty="0"/>
              <a:t>Partition-1</a:t>
            </a:r>
          </a:p>
        </p:txBody>
      </p:sp>
      <p:sp>
        <p:nvSpPr>
          <p:cNvPr id="9" name="Flowchart: Alternate Process 8"/>
          <p:cNvSpPr/>
          <p:nvPr/>
        </p:nvSpPr>
        <p:spPr>
          <a:xfrm>
            <a:off x="7890914" y="3592268"/>
            <a:ext cx="1375243" cy="408623"/>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algn="ctr"/>
            <a:r>
              <a:rPr lang="en-US" dirty="0"/>
              <a:t>Partition-2</a:t>
            </a:r>
          </a:p>
        </p:txBody>
      </p:sp>
      <p:sp>
        <p:nvSpPr>
          <p:cNvPr id="10" name="Flowchart: Alternate Process 9"/>
          <p:cNvSpPr/>
          <p:nvPr/>
        </p:nvSpPr>
        <p:spPr>
          <a:xfrm>
            <a:off x="6701023" y="4204740"/>
            <a:ext cx="1277299" cy="408623"/>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dirty="0"/>
              <a:t>Replica-1</a:t>
            </a:r>
          </a:p>
        </p:txBody>
      </p:sp>
      <p:cxnSp>
        <p:nvCxnSpPr>
          <p:cNvPr id="12" name="Elbow Connector 11"/>
          <p:cNvCxnSpPr>
            <a:stCxn id="5" idx="2"/>
            <a:endCxn id="6" idx="0"/>
          </p:cNvCxnSpPr>
          <p:nvPr/>
        </p:nvCxnSpPr>
        <p:spPr>
          <a:xfrm rot="16200000" flipH="1">
            <a:off x="6113518" y="1334543"/>
            <a:ext cx="496085" cy="16491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5" idx="2"/>
            <a:endCxn id="7" idx="0"/>
          </p:cNvCxnSpPr>
          <p:nvPr/>
        </p:nvCxnSpPr>
        <p:spPr>
          <a:xfrm rot="5400000">
            <a:off x="4412799" y="1282951"/>
            <a:ext cx="496085" cy="175231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 idx="2"/>
            <a:endCxn id="8" idx="0"/>
          </p:cNvCxnSpPr>
          <p:nvPr/>
        </p:nvCxnSpPr>
        <p:spPr>
          <a:xfrm rot="5400000">
            <a:off x="6543375" y="2941768"/>
            <a:ext cx="462279" cy="82322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6" idx="2"/>
            <a:endCxn id="9" idx="0"/>
          </p:cNvCxnSpPr>
          <p:nvPr/>
        </p:nvCxnSpPr>
        <p:spPr>
          <a:xfrm rot="16200000" flipH="1">
            <a:off x="7671802" y="2636561"/>
            <a:ext cx="470029" cy="144138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Flowchart: Alternate Process 25"/>
          <p:cNvSpPr/>
          <p:nvPr/>
        </p:nvSpPr>
        <p:spPr>
          <a:xfrm>
            <a:off x="6701022" y="4670883"/>
            <a:ext cx="1277299" cy="408623"/>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dirty="0"/>
              <a:t>Replica-2</a:t>
            </a:r>
          </a:p>
        </p:txBody>
      </p:sp>
      <p:sp>
        <p:nvSpPr>
          <p:cNvPr id="27" name="Flowchart: Alternate Process 26"/>
          <p:cNvSpPr/>
          <p:nvPr/>
        </p:nvSpPr>
        <p:spPr>
          <a:xfrm>
            <a:off x="6701023" y="5137026"/>
            <a:ext cx="1277299" cy="408623"/>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dirty="0"/>
              <a:t>Replica-3</a:t>
            </a:r>
          </a:p>
        </p:txBody>
      </p:sp>
      <p:cxnSp>
        <p:nvCxnSpPr>
          <p:cNvPr id="28" name="Elbow Connector 27"/>
          <p:cNvCxnSpPr>
            <a:stCxn id="8" idx="2"/>
            <a:endCxn id="27" idx="1"/>
          </p:cNvCxnSpPr>
          <p:nvPr/>
        </p:nvCxnSpPr>
        <p:spPr>
          <a:xfrm rot="16200000" flipH="1">
            <a:off x="5857865" y="4498179"/>
            <a:ext cx="1348197" cy="33811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8" idx="2"/>
            <a:endCxn id="26" idx="1"/>
          </p:cNvCxnSpPr>
          <p:nvPr/>
        </p:nvCxnSpPr>
        <p:spPr>
          <a:xfrm rot="16200000" flipH="1">
            <a:off x="6090936" y="4265109"/>
            <a:ext cx="882054" cy="3381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2"/>
            <a:endCxn id="10" idx="1"/>
          </p:cNvCxnSpPr>
          <p:nvPr/>
        </p:nvCxnSpPr>
        <p:spPr>
          <a:xfrm rot="16200000" flipH="1">
            <a:off x="6324008" y="4032036"/>
            <a:ext cx="415911" cy="33811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Flowchart: Alternate Process 40"/>
          <p:cNvSpPr/>
          <p:nvPr/>
        </p:nvSpPr>
        <p:spPr>
          <a:xfrm>
            <a:off x="8948524" y="4204740"/>
            <a:ext cx="1277299" cy="408623"/>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dirty="0"/>
              <a:t>Replica-1</a:t>
            </a:r>
          </a:p>
        </p:txBody>
      </p:sp>
      <p:sp>
        <p:nvSpPr>
          <p:cNvPr id="42" name="Flowchart: Alternate Process 41"/>
          <p:cNvSpPr/>
          <p:nvPr/>
        </p:nvSpPr>
        <p:spPr>
          <a:xfrm>
            <a:off x="8948523" y="4670883"/>
            <a:ext cx="1277299" cy="408623"/>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dirty="0"/>
              <a:t>Replica-2</a:t>
            </a:r>
          </a:p>
        </p:txBody>
      </p:sp>
      <p:sp>
        <p:nvSpPr>
          <p:cNvPr id="43" name="Flowchart: Alternate Process 42"/>
          <p:cNvSpPr/>
          <p:nvPr/>
        </p:nvSpPr>
        <p:spPr>
          <a:xfrm>
            <a:off x="8948524" y="5137026"/>
            <a:ext cx="1277299" cy="408623"/>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dirty="0"/>
              <a:t>Replica-3</a:t>
            </a:r>
          </a:p>
        </p:txBody>
      </p:sp>
      <p:cxnSp>
        <p:nvCxnSpPr>
          <p:cNvPr id="44" name="Elbow Connector 43"/>
          <p:cNvCxnSpPr>
            <a:stCxn id="9" idx="2"/>
            <a:endCxn id="43" idx="1"/>
          </p:cNvCxnSpPr>
          <p:nvPr/>
        </p:nvCxnSpPr>
        <p:spPr>
          <a:xfrm rot="16200000" flipH="1">
            <a:off x="8117793" y="4510606"/>
            <a:ext cx="1340447" cy="32101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9" idx="2"/>
            <a:endCxn id="42" idx="1"/>
          </p:cNvCxnSpPr>
          <p:nvPr/>
        </p:nvCxnSpPr>
        <p:spPr>
          <a:xfrm rot="16200000" flipH="1">
            <a:off x="8350863" y="4277535"/>
            <a:ext cx="874304" cy="3210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9" idx="2"/>
            <a:endCxn id="41" idx="1"/>
          </p:cNvCxnSpPr>
          <p:nvPr/>
        </p:nvCxnSpPr>
        <p:spPr>
          <a:xfrm rot="16200000" flipH="1">
            <a:off x="8583936" y="4044463"/>
            <a:ext cx="408161" cy="32101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Flowchart: Alternate Process 66"/>
          <p:cNvSpPr/>
          <p:nvPr/>
        </p:nvSpPr>
        <p:spPr>
          <a:xfrm>
            <a:off x="3043003" y="3592268"/>
            <a:ext cx="1375243" cy="408623"/>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algn="ctr"/>
            <a:r>
              <a:rPr lang="en-US" dirty="0"/>
              <a:t>Partition-1</a:t>
            </a:r>
          </a:p>
        </p:txBody>
      </p:sp>
      <p:sp>
        <p:nvSpPr>
          <p:cNvPr id="68" name="Flowchart: Alternate Process 67"/>
          <p:cNvSpPr/>
          <p:nvPr/>
        </p:nvSpPr>
        <p:spPr>
          <a:xfrm>
            <a:off x="4117716" y="4212490"/>
            <a:ext cx="1277299" cy="408623"/>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dirty="0"/>
              <a:t>Instance-1</a:t>
            </a:r>
          </a:p>
        </p:txBody>
      </p:sp>
      <p:sp>
        <p:nvSpPr>
          <p:cNvPr id="69" name="Flowchart: Alternate Process 68"/>
          <p:cNvSpPr/>
          <p:nvPr/>
        </p:nvSpPr>
        <p:spPr>
          <a:xfrm>
            <a:off x="4117715" y="4678633"/>
            <a:ext cx="1277299" cy="408623"/>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dirty="0"/>
              <a:t>Instance-2</a:t>
            </a:r>
          </a:p>
        </p:txBody>
      </p:sp>
      <p:cxnSp>
        <p:nvCxnSpPr>
          <p:cNvPr id="72" name="Elbow Connector 71"/>
          <p:cNvCxnSpPr>
            <a:stCxn id="67" idx="2"/>
            <a:endCxn id="69" idx="1"/>
          </p:cNvCxnSpPr>
          <p:nvPr/>
        </p:nvCxnSpPr>
        <p:spPr>
          <a:xfrm rot="16200000" flipH="1">
            <a:off x="3507629" y="4272859"/>
            <a:ext cx="882054" cy="3381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67" idx="2"/>
            <a:endCxn id="68" idx="1"/>
          </p:cNvCxnSpPr>
          <p:nvPr/>
        </p:nvCxnSpPr>
        <p:spPr>
          <a:xfrm rot="16200000" flipH="1">
            <a:off x="3740701" y="4039786"/>
            <a:ext cx="415911" cy="33811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 idx="2"/>
            <a:endCxn id="67" idx="0"/>
          </p:cNvCxnSpPr>
          <p:nvPr/>
        </p:nvCxnSpPr>
        <p:spPr>
          <a:xfrm flipH="1">
            <a:off x="3779597" y="3122239"/>
            <a:ext cx="5088" cy="47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Flowchart: Alternate Process 78"/>
          <p:cNvSpPr/>
          <p:nvPr/>
        </p:nvSpPr>
        <p:spPr>
          <a:xfrm>
            <a:off x="8948523" y="5603169"/>
            <a:ext cx="1277299" cy="408623"/>
          </a:xfrm>
          <a:prstGeom prst="flowChartAlternate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dirty="0"/>
              <a:t>Replica-4</a:t>
            </a:r>
          </a:p>
        </p:txBody>
      </p:sp>
      <p:cxnSp>
        <p:nvCxnSpPr>
          <p:cNvPr id="80" name="Elbow Connector 79"/>
          <p:cNvCxnSpPr>
            <a:stCxn id="9" idx="2"/>
            <a:endCxn id="79" idx="1"/>
          </p:cNvCxnSpPr>
          <p:nvPr/>
        </p:nvCxnSpPr>
        <p:spPr>
          <a:xfrm rot="16200000" flipH="1">
            <a:off x="7884720" y="4743678"/>
            <a:ext cx="1806590" cy="3210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26622533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1" y="12185"/>
            <a:ext cx="12192001" cy="6845330"/>
          </a:xfrm>
          <a:prstGeom prst="rect">
            <a:avLst/>
          </a:prstGeom>
        </p:spPr>
      </p:pic>
    </p:spTree>
    <p:extLst>
      <p:ext uri="{BB962C8B-B14F-4D97-AF65-F5344CB8AC3E}">
        <p14:creationId xmlns:p14="http://schemas.microsoft.com/office/powerpoint/2010/main" val="4097472241"/>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356"/>
            <a:ext cx="7170265" cy="4173450"/>
          </a:xfrm>
        </p:spPr>
        <p:txBody>
          <a:bodyPr/>
          <a:lstStyle/>
          <a:p>
            <a:r>
              <a:rPr lang="en-US" dirty="0">
                <a:solidFill>
                  <a:schemeClr val="bg1"/>
                </a:solidFill>
              </a:rPr>
              <a:t>Deploy Application Type</a:t>
            </a:r>
            <a:br>
              <a:rPr lang="en-US" dirty="0">
                <a:solidFill>
                  <a:schemeClr val="bg1"/>
                </a:solidFill>
              </a:rPr>
            </a:br>
            <a:r>
              <a:rPr lang="en-US" dirty="0">
                <a:solidFill>
                  <a:schemeClr val="bg1"/>
                </a:solidFill>
              </a:rPr>
              <a:t>&amp; Create App Instance</a:t>
            </a:r>
          </a:p>
        </p:txBody>
      </p:sp>
    </p:spTree>
    <p:extLst>
      <p:ext uri="{BB962C8B-B14F-4D97-AF65-F5344CB8AC3E}">
        <p14:creationId xmlns:p14="http://schemas.microsoft.com/office/powerpoint/2010/main" val="272105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xfrm>
            <a:off x="269239" y="1189177"/>
            <a:ext cx="11653523" cy="5237524"/>
          </a:xfrm>
        </p:spPr>
        <p:txBody>
          <a:bodyPr/>
          <a:lstStyle/>
          <a:p>
            <a:r>
              <a:rPr lang="en-US" sz="3400" dirty="0">
                <a:solidFill>
                  <a:schemeClr val="bg1"/>
                </a:solidFill>
                <a:hlinkClick r:id="rId3"/>
              </a:rPr>
              <a:t>Copy-</a:t>
            </a:r>
            <a:r>
              <a:rPr lang="en-US" sz="3400" dirty="0" err="1">
                <a:solidFill>
                  <a:schemeClr val="bg1"/>
                </a:solidFill>
                <a:hlinkClick r:id="rId3"/>
              </a:rPr>
              <a:t>ServiceFabricApplicationPackage</a:t>
            </a:r>
            <a:r>
              <a:rPr lang="en-US" sz="3400" dirty="0">
                <a:solidFill>
                  <a:schemeClr val="bg1"/>
                </a:solidFill>
              </a:rPr>
              <a:t> (to image store)</a:t>
            </a:r>
          </a:p>
          <a:p>
            <a:r>
              <a:rPr lang="en-US" sz="3400" dirty="0">
                <a:solidFill>
                  <a:schemeClr val="bg1"/>
                </a:solidFill>
                <a:hlinkClick r:id="rId4"/>
              </a:rPr>
              <a:t>Register-</a:t>
            </a:r>
            <a:r>
              <a:rPr lang="en-US" sz="3400" dirty="0" err="1">
                <a:solidFill>
                  <a:schemeClr val="bg1"/>
                </a:solidFill>
                <a:hlinkClick r:id="rId4"/>
              </a:rPr>
              <a:t>ServiceFabricApplicationType</a:t>
            </a:r>
            <a:r>
              <a:rPr lang="en-US" sz="3400" dirty="0">
                <a:solidFill>
                  <a:schemeClr val="bg1"/>
                </a:solidFill>
              </a:rPr>
              <a:t> (in image store)</a:t>
            </a:r>
          </a:p>
          <a:p>
            <a:pPr>
              <a:spcAft>
                <a:spcPts val="1000"/>
              </a:spcAft>
            </a:pPr>
            <a:r>
              <a:rPr lang="en-US" sz="3400" dirty="0">
                <a:solidFill>
                  <a:schemeClr val="bg1"/>
                </a:solidFill>
                <a:hlinkClick r:id="rId5"/>
              </a:rPr>
              <a:t>Remove-</a:t>
            </a:r>
            <a:r>
              <a:rPr lang="en-US" sz="3400" dirty="0" err="1">
                <a:solidFill>
                  <a:schemeClr val="bg1"/>
                </a:solidFill>
                <a:hlinkClick r:id="rId5"/>
              </a:rPr>
              <a:t>ServiceFabricApplicationPackage</a:t>
            </a:r>
            <a:r>
              <a:rPr lang="en-US" sz="3400" dirty="0">
                <a:solidFill>
                  <a:schemeClr val="bg1"/>
                </a:solidFill>
              </a:rPr>
              <a:t> (from image store)</a:t>
            </a:r>
          </a:p>
          <a:p>
            <a:r>
              <a:rPr lang="en-US" sz="3400" dirty="0">
                <a:solidFill>
                  <a:schemeClr val="bg1"/>
                </a:solidFill>
                <a:hlinkClick r:id="rId6"/>
              </a:rPr>
              <a:t>New-</a:t>
            </a:r>
            <a:r>
              <a:rPr lang="en-US" sz="3400" dirty="0" err="1">
                <a:solidFill>
                  <a:schemeClr val="bg1"/>
                </a:solidFill>
                <a:hlinkClick r:id="rId6"/>
              </a:rPr>
              <a:t>ServiceFabricApplication</a:t>
            </a:r>
            <a:r>
              <a:rPr lang="en-US" sz="3400" dirty="0">
                <a:solidFill>
                  <a:schemeClr val="bg1"/>
                </a:solidFill>
              </a:rPr>
              <a:t> (named app)</a:t>
            </a:r>
          </a:p>
          <a:p>
            <a:pPr>
              <a:spcAft>
                <a:spcPts val="1000"/>
              </a:spcAft>
            </a:pPr>
            <a:r>
              <a:rPr lang="en-US" sz="3400" dirty="0">
                <a:solidFill>
                  <a:schemeClr val="bg1"/>
                </a:solidFill>
                <a:hlinkClick r:id="rId7"/>
              </a:rPr>
              <a:t>New-</a:t>
            </a:r>
            <a:r>
              <a:rPr lang="en-US" sz="3400" dirty="0" err="1">
                <a:solidFill>
                  <a:schemeClr val="bg1"/>
                </a:solidFill>
                <a:hlinkClick r:id="rId7"/>
              </a:rPr>
              <a:t>ServiceFabricService</a:t>
            </a:r>
            <a:r>
              <a:rPr lang="en-US" sz="3400" dirty="0">
                <a:solidFill>
                  <a:schemeClr val="bg1"/>
                </a:solidFill>
              </a:rPr>
              <a:t> (named svc)</a:t>
            </a:r>
          </a:p>
          <a:p>
            <a:r>
              <a:rPr lang="en-US" sz="3200" dirty="0">
                <a:solidFill>
                  <a:schemeClr val="bg1"/>
                </a:solidFill>
                <a:hlinkClick r:id="rId8"/>
              </a:rPr>
              <a:t>Remove-</a:t>
            </a:r>
            <a:r>
              <a:rPr lang="en-US" sz="3200" dirty="0" err="1">
                <a:solidFill>
                  <a:schemeClr val="bg1"/>
                </a:solidFill>
                <a:hlinkClick r:id="rId8"/>
              </a:rPr>
              <a:t>ServiceFabricService</a:t>
            </a:r>
            <a:r>
              <a:rPr lang="en-US" sz="3200" dirty="0">
                <a:solidFill>
                  <a:schemeClr val="bg1"/>
                </a:solidFill>
              </a:rPr>
              <a:t> (named svc)</a:t>
            </a:r>
          </a:p>
          <a:p>
            <a:r>
              <a:rPr lang="en-US" sz="3200" dirty="0">
                <a:solidFill>
                  <a:schemeClr val="bg1"/>
                </a:solidFill>
                <a:hlinkClick r:id="rId9"/>
              </a:rPr>
              <a:t>Remove-</a:t>
            </a:r>
            <a:r>
              <a:rPr lang="en-US" sz="3200" dirty="0" err="1">
                <a:solidFill>
                  <a:schemeClr val="bg1"/>
                </a:solidFill>
                <a:hlinkClick r:id="rId9"/>
              </a:rPr>
              <a:t>ServiceFabricApplication</a:t>
            </a:r>
            <a:r>
              <a:rPr lang="en-US" sz="3200" dirty="0">
                <a:solidFill>
                  <a:schemeClr val="bg1"/>
                </a:solidFill>
              </a:rPr>
              <a:t> (named app &amp; its named </a:t>
            </a:r>
            <a:r>
              <a:rPr lang="en-US" sz="3200" dirty="0" err="1">
                <a:solidFill>
                  <a:schemeClr val="bg1"/>
                </a:solidFill>
              </a:rPr>
              <a:t>svcs</a:t>
            </a:r>
            <a:r>
              <a:rPr lang="en-US" sz="3200" dirty="0">
                <a:solidFill>
                  <a:schemeClr val="bg1"/>
                </a:solidFill>
              </a:rPr>
              <a:t>)</a:t>
            </a:r>
          </a:p>
          <a:p>
            <a:r>
              <a:rPr lang="en-US" sz="3200" dirty="0">
                <a:solidFill>
                  <a:schemeClr val="bg1"/>
                </a:solidFill>
                <a:hlinkClick r:id="rId10"/>
              </a:rPr>
              <a:t>Unregister-</a:t>
            </a:r>
            <a:r>
              <a:rPr lang="en-US" sz="3200" dirty="0" err="1">
                <a:solidFill>
                  <a:schemeClr val="bg1"/>
                </a:solidFill>
                <a:hlinkClick r:id="rId10"/>
              </a:rPr>
              <a:t>ServiceFabricApplicationType</a:t>
            </a:r>
            <a:r>
              <a:rPr lang="en-US" sz="3200" dirty="0">
                <a:solidFill>
                  <a:schemeClr val="bg1"/>
                </a:solidFill>
              </a:rPr>
              <a:t> (from image store)</a:t>
            </a:r>
          </a:p>
          <a:p>
            <a:pPr marL="336118" lvl="1" indent="0">
              <a:buNone/>
            </a:pPr>
            <a:r>
              <a:rPr lang="en-US" dirty="0">
                <a:solidFill>
                  <a:srgbClr val="C00000"/>
                </a:solidFill>
                <a:sym typeface="Wingdings" panose="05000000000000000000" pitchFamily="2" charset="2"/>
              </a:rPr>
              <a:t>	 </a:t>
            </a:r>
            <a:r>
              <a:rPr lang="en-US" dirty="0">
                <a:solidFill>
                  <a:srgbClr val="C00000"/>
                </a:solidFill>
              </a:rPr>
              <a:t>No named app can be running</a:t>
            </a:r>
          </a:p>
        </p:txBody>
      </p:sp>
      <p:sp>
        <p:nvSpPr>
          <p:cNvPr id="2" name="Title 1"/>
          <p:cNvSpPr>
            <a:spLocks noGrp="1"/>
          </p:cNvSpPr>
          <p:nvPr>
            <p:ph type="title"/>
          </p:nvPr>
        </p:nvSpPr>
        <p:spPr>
          <a:xfrm>
            <a:off x="269239" y="289512"/>
            <a:ext cx="11850189" cy="899665"/>
          </a:xfrm>
        </p:spPr>
        <p:txBody>
          <a:bodyPr/>
          <a:lstStyle/>
          <a:p>
            <a:r>
              <a:rPr lang="en-US" dirty="0">
                <a:solidFill>
                  <a:schemeClr val="bg2"/>
                </a:solidFill>
              </a:rPr>
              <a:t>PowerShell App </a:t>
            </a:r>
            <a:r>
              <a:rPr lang="en-US" dirty="0" err="1">
                <a:solidFill>
                  <a:schemeClr val="bg2"/>
                </a:solidFill>
              </a:rPr>
              <a:t>Pkg</a:t>
            </a:r>
            <a:r>
              <a:rPr lang="en-US" dirty="0">
                <a:solidFill>
                  <a:schemeClr val="bg2"/>
                </a:solidFill>
              </a:rPr>
              <a:t> &amp; Named App/Service Ops</a:t>
            </a:r>
          </a:p>
        </p:txBody>
      </p:sp>
    </p:spTree>
    <p:extLst>
      <p:ext uri="{BB962C8B-B14F-4D97-AF65-F5344CB8AC3E}">
        <p14:creationId xmlns:p14="http://schemas.microsoft.com/office/powerpoint/2010/main" val="31743821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7748" y="1358508"/>
            <a:ext cx="10034748" cy="899665"/>
          </a:xfrm>
        </p:spPr>
        <p:txBody>
          <a:bodyPr/>
          <a:lstStyle/>
          <a:p>
            <a:r>
              <a:rPr lang="en-US" sz="3600" b="1" dirty="0"/>
              <a:t>LAB THREE</a:t>
            </a:r>
            <a:br>
              <a:rPr lang="en-US" sz="3600" dirty="0"/>
            </a:br>
            <a:r>
              <a:rPr lang="en-US" sz="3600" dirty="0"/>
              <a:t>Walkthrough: Create a local cluster </a:t>
            </a:r>
            <a:br>
              <a:rPr lang="en-US" sz="3600" dirty="0"/>
            </a:br>
            <a:r>
              <a:rPr lang="en-US" sz="3600" dirty="0"/>
              <a:t>and deploy your first app</a:t>
            </a:r>
            <a:br>
              <a:rPr lang="en-US" sz="3600" dirty="0"/>
            </a:br>
            <a:r>
              <a:rPr lang="en-US" sz="3600" dirty="0">
                <a:hlinkClick r:id="rId3"/>
              </a:rPr>
              <a:t>http://bit.ly/sf-lab-3</a:t>
            </a:r>
            <a:r>
              <a:rPr lang="en-US" sz="3600" dirty="0"/>
              <a:t> </a:t>
            </a:r>
          </a:p>
        </p:txBody>
      </p:sp>
      <p:sp>
        <p:nvSpPr>
          <p:cNvPr id="3" name="Title 7"/>
          <p:cNvSpPr txBox="1">
            <a:spLocks/>
          </p:cNvSpPr>
          <p:nvPr/>
        </p:nvSpPr>
        <p:spPr>
          <a:xfrm>
            <a:off x="257748" y="4591885"/>
            <a:ext cx="10991566" cy="899665"/>
          </a:xfrm>
          <a:prstGeom prst="rect">
            <a:avLst/>
          </a:prstGeom>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b="1" dirty="0"/>
              <a:t>LAB FOUR</a:t>
            </a:r>
            <a:br>
              <a:rPr lang="en-US" sz="3600" dirty="0"/>
            </a:br>
            <a:r>
              <a:rPr lang="en-US" sz="3600" dirty="0">
                <a:solidFill>
                  <a:srgbClr val="505050"/>
                </a:solidFill>
                <a:latin typeface="Segoe UI Light"/>
              </a:rPr>
              <a:t>Add a web front-end to </a:t>
            </a:r>
            <a:br>
              <a:rPr lang="en-US" sz="3600" dirty="0">
                <a:solidFill>
                  <a:srgbClr val="505050"/>
                </a:solidFill>
                <a:latin typeface="Segoe UI Light"/>
              </a:rPr>
            </a:br>
            <a:r>
              <a:rPr lang="en-US" sz="3600" dirty="0">
                <a:solidFill>
                  <a:srgbClr val="505050"/>
                </a:solidFill>
                <a:latin typeface="Segoe UI Light"/>
              </a:rPr>
              <a:t>your application</a:t>
            </a:r>
            <a:br>
              <a:rPr lang="en-US" sz="3600" dirty="0">
                <a:solidFill>
                  <a:srgbClr val="505050"/>
                </a:solidFill>
                <a:latin typeface="Segoe UI Light"/>
              </a:rPr>
            </a:br>
            <a:r>
              <a:rPr lang="en-US" sz="3600" dirty="0">
                <a:solidFill>
                  <a:srgbClr val="505050"/>
                </a:solidFill>
                <a:latin typeface="Segoe UI Light"/>
                <a:hlinkClick r:id="rId4"/>
              </a:rPr>
              <a:t>http</a:t>
            </a:r>
            <a:r>
              <a:rPr lang="en-US" sz="3600" dirty="0">
                <a:hlinkClick r:id="rId4"/>
              </a:rPr>
              <a:t>://bit.ly/sf-lab-4</a:t>
            </a:r>
            <a:r>
              <a:rPr lang="en-US" sz="3600" dirty="0"/>
              <a:t> </a:t>
            </a:r>
          </a:p>
        </p:txBody>
      </p:sp>
      <p:pic>
        <p:nvPicPr>
          <p:cNvPr id="6" name="Picture 5" descr="Proposed labs - Final.png"/>
          <p:cNvPicPr>
            <a:picLocks noChangeAspect="1"/>
          </p:cNvPicPr>
          <p:nvPr/>
        </p:nvPicPr>
        <p:blipFill>
          <a:blip r:embed="rId5"/>
          <a:stretch>
            <a:fillRect/>
          </a:stretch>
        </p:blipFill>
        <p:spPr>
          <a:xfrm>
            <a:off x="8168474" y="0"/>
            <a:ext cx="3593507" cy="6859648"/>
          </a:xfrm>
          <a:prstGeom prst="rect">
            <a:avLst/>
          </a:prstGeom>
        </p:spPr>
      </p:pic>
    </p:spTree>
    <p:extLst>
      <p:ext uri="{BB962C8B-B14F-4D97-AF65-F5344CB8AC3E}">
        <p14:creationId xmlns:p14="http://schemas.microsoft.com/office/powerpoint/2010/main" val="48250611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7170265" cy="2179058"/>
          </a:xfrm>
        </p:spPr>
        <p:txBody>
          <a:bodyPr/>
          <a:lstStyle/>
          <a:p>
            <a:r>
              <a:rPr lang="en-US" dirty="0">
                <a:solidFill>
                  <a:schemeClr val="bg1"/>
                </a:solidFill>
              </a:rPr>
              <a:t>Setting-up a</a:t>
            </a:r>
            <a:br>
              <a:rPr lang="en-US" dirty="0">
                <a:solidFill>
                  <a:schemeClr val="bg1"/>
                </a:solidFill>
              </a:rPr>
            </a:br>
            <a:r>
              <a:rPr lang="en-US" dirty="0">
                <a:solidFill>
                  <a:schemeClr val="bg1"/>
                </a:solidFill>
              </a:rPr>
              <a:t>Cluster in Azure</a:t>
            </a:r>
          </a:p>
        </p:txBody>
      </p:sp>
      <p:sp>
        <p:nvSpPr>
          <p:cNvPr id="3" name="Title 3"/>
          <p:cNvSpPr txBox="1">
            <a:spLocks/>
          </p:cNvSpPr>
          <p:nvPr/>
        </p:nvSpPr>
        <p:spPr>
          <a:xfrm>
            <a:off x="269239" y="2084172"/>
            <a:ext cx="11653523" cy="1846659"/>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200" b="0" kern="1200" cap="none" spc="-98" baseline="0">
                <a:ln w="3175">
                  <a:noFill/>
                </a:ln>
                <a:solidFill>
                  <a:schemeClr val="tx1"/>
                </a:solidFill>
                <a:effectLst/>
                <a:latin typeface="+mj-lt"/>
                <a:ea typeface="+mn-ea"/>
                <a:cs typeface="Segoe UI" pitchFamily="34" charset="0"/>
              </a:defRPr>
            </a:lvl1pPr>
          </a:lstStyle>
          <a:p>
            <a:pPr lvl="0"/>
            <a:r>
              <a:rPr lang="en-US" sz="6000" dirty="0"/>
              <a:t>Running </a:t>
            </a:r>
            <a:r>
              <a:rPr lang="en-US" sz="6000" dirty="0" err="1"/>
              <a:t>Microservices</a:t>
            </a:r>
            <a:r>
              <a:rPr lang="en-US" sz="6000" dirty="0"/>
              <a:t> </a:t>
            </a:r>
          </a:p>
          <a:p>
            <a:pPr lvl="0"/>
            <a:r>
              <a:rPr lang="en-US" sz="6000" dirty="0"/>
              <a:t>at Scale!</a:t>
            </a:r>
            <a:endParaRPr kumimoji="0" lang="en-US" sz="6000" b="0" i="0" u="none" strike="noStrike" kern="1200" cap="none" spc="-98"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15500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028" y="2235200"/>
            <a:ext cx="12250057" cy="2387600"/>
          </a:xfrm>
        </p:spPr>
        <p:txBody>
          <a:bodyPr anchor="ctr"/>
          <a:lstStyle/>
          <a:p>
            <a:pPr>
              <a:lnSpc>
                <a:spcPct val="100000"/>
              </a:lnSpc>
            </a:pPr>
            <a:r>
              <a:rPr lang="en-US" sz="13800" dirty="0"/>
              <a:t>Cattle Not Pets!</a:t>
            </a:r>
          </a:p>
        </p:txBody>
      </p:sp>
    </p:spTree>
    <p:extLst>
      <p:ext uri="{BB962C8B-B14F-4D97-AF65-F5344CB8AC3E}">
        <p14:creationId xmlns:p14="http://schemas.microsoft.com/office/powerpoint/2010/main" val="4105594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07077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1961" kern="0" dirty="0">
                <a:solidFill>
                  <a:srgbClr val="FFFFFF"/>
                </a:solidFill>
                <a:latin typeface="Segoe UI Light"/>
              </a:rPr>
              <a:t>Node 5</a:t>
            </a:r>
          </a:p>
        </p:txBody>
      </p:sp>
      <p:sp>
        <p:nvSpPr>
          <p:cNvPr id="7" name="Rounded Rectangle 6"/>
          <p:cNvSpPr/>
          <p:nvPr/>
        </p:nvSpPr>
        <p:spPr>
          <a:xfrm>
            <a:off x="6246666"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1961" kern="0" dirty="0">
                <a:solidFill>
                  <a:srgbClr val="FFFFFF"/>
                </a:solidFill>
                <a:latin typeface="Segoe UI Light"/>
              </a:rPr>
              <a:t>Node 4</a:t>
            </a:r>
          </a:p>
        </p:txBody>
      </p:sp>
      <p:sp>
        <p:nvSpPr>
          <p:cNvPr id="8" name="Rounded Rectangle 7"/>
          <p:cNvSpPr/>
          <p:nvPr/>
        </p:nvSpPr>
        <p:spPr>
          <a:xfrm>
            <a:off x="4422554"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1961" kern="0" dirty="0">
                <a:solidFill>
                  <a:srgbClr val="FFFFFF"/>
                </a:solidFill>
                <a:latin typeface="Segoe UI Light"/>
              </a:rPr>
              <a:t>Node 3</a:t>
            </a:r>
          </a:p>
        </p:txBody>
      </p:sp>
      <p:sp>
        <p:nvSpPr>
          <p:cNvPr id="9" name="Rounded Rectangle 8"/>
          <p:cNvSpPr/>
          <p:nvPr/>
        </p:nvSpPr>
        <p:spPr>
          <a:xfrm>
            <a:off x="9894893"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1961" kern="0" dirty="0">
                <a:solidFill>
                  <a:srgbClr val="FFFFFF"/>
                </a:solidFill>
                <a:latin typeface="Segoe UI Light"/>
              </a:rPr>
              <a:t>Node 6</a:t>
            </a:r>
          </a:p>
        </p:txBody>
      </p:sp>
      <p:sp>
        <p:nvSpPr>
          <p:cNvPr id="10" name="Rounded Rectangle 9"/>
          <p:cNvSpPr/>
          <p:nvPr/>
        </p:nvSpPr>
        <p:spPr>
          <a:xfrm>
            <a:off x="259843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1961" kern="0" dirty="0">
                <a:solidFill>
                  <a:srgbClr val="FFFFFF"/>
                </a:solidFill>
                <a:latin typeface="Segoe UI Light"/>
              </a:rPr>
              <a:t>Node 2</a:t>
            </a:r>
          </a:p>
        </p:txBody>
      </p:sp>
      <p:sp>
        <p:nvSpPr>
          <p:cNvPr id="11" name="Rounded Rectangle 10"/>
          <p:cNvSpPr/>
          <p:nvPr/>
        </p:nvSpPr>
        <p:spPr>
          <a:xfrm>
            <a:off x="748745" y="3727808"/>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algn="ctr" defTabSz="1218996">
              <a:defRPr/>
            </a:pPr>
            <a:r>
              <a:rPr lang="en-US" sz="1961" kern="0" dirty="0">
                <a:solidFill>
                  <a:srgbClr val="FFFFFF"/>
                </a:solidFill>
                <a:latin typeface="Segoe UI Light"/>
              </a:rPr>
              <a:t>Node 1</a:t>
            </a:r>
          </a:p>
        </p:txBody>
      </p:sp>
      <p:sp>
        <p:nvSpPr>
          <p:cNvPr id="12" name="Title 158"/>
          <p:cNvSpPr>
            <a:spLocks noGrp="1"/>
          </p:cNvSpPr>
          <p:nvPr>
            <p:ph type="title"/>
          </p:nvPr>
        </p:nvSpPr>
        <p:spPr/>
        <p:txBody>
          <a:bodyPr/>
          <a:lstStyle/>
          <a:p>
            <a:r>
              <a:rPr lang="en-US" dirty="0"/>
              <a:t>Service partitioning</a:t>
            </a:r>
          </a:p>
        </p:txBody>
      </p:sp>
      <p:sp>
        <p:nvSpPr>
          <p:cNvPr id="13" name="Rectangle 12"/>
          <p:cNvSpPr/>
          <p:nvPr/>
        </p:nvSpPr>
        <p:spPr>
          <a:xfrm>
            <a:off x="2789328" y="4456485"/>
            <a:ext cx="1120531" cy="314082"/>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400" kern="0" dirty="0">
                <a:solidFill>
                  <a:sysClr val="window" lastClr="FFFFFF"/>
                </a:solidFill>
                <a:latin typeface="Segoe UI Light"/>
              </a:rPr>
              <a:t>P2</a:t>
            </a:r>
          </a:p>
        </p:txBody>
      </p:sp>
      <p:sp>
        <p:nvSpPr>
          <p:cNvPr id="14" name="Rectangle 13"/>
          <p:cNvSpPr/>
          <p:nvPr/>
        </p:nvSpPr>
        <p:spPr>
          <a:xfrm>
            <a:off x="4612692" y="5354253"/>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400" kern="0" dirty="0">
                <a:solidFill>
                  <a:sysClr val="window" lastClr="FFFFFF"/>
                </a:solidFill>
                <a:latin typeface="Segoe UI Light"/>
              </a:rPr>
              <a:t>S</a:t>
            </a:r>
          </a:p>
        </p:txBody>
      </p:sp>
      <p:sp>
        <p:nvSpPr>
          <p:cNvPr id="15" name="Rectangle 14"/>
          <p:cNvSpPr/>
          <p:nvPr/>
        </p:nvSpPr>
        <p:spPr>
          <a:xfrm>
            <a:off x="6407589" y="4460328"/>
            <a:ext cx="1120531" cy="31408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400" kern="0" dirty="0">
                <a:solidFill>
                  <a:sysClr val="window" lastClr="FFFFFF"/>
                </a:solidFill>
                <a:latin typeface="Segoe UI Light"/>
              </a:rPr>
              <a:t>S</a:t>
            </a:r>
          </a:p>
        </p:txBody>
      </p:sp>
      <p:sp>
        <p:nvSpPr>
          <p:cNvPr id="16" name="Rectangle 15"/>
          <p:cNvSpPr/>
          <p:nvPr/>
        </p:nvSpPr>
        <p:spPr>
          <a:xfrm>
            <a:off x="2776538" y="4909489"/>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400" kern="0" dirty="0">
                <a:solidFill>
                  <a:sysClr val="window" lastClr="FFFFFF"/>
                </a:solidFill>
                <a:latin typeface="Segoe UI Light"/>
              </a:rPr>
              <a:t>S</a:t>
            </a:r>
          </a:p>
        </p:txBody>
      </p:sp>
      <p:sp>
        <p:nvSpPr>
          <p:cNvPr id="17" name="Rectangle 16"/>
          <p:cNvSpPr/>
          <p:nvPr/>
        </p:nvSpPr>
        <p:spPr>
          <a:xfrm>
            <a:off x="950497" y="5354253"/>
            <a:ext cx="1120531" cy="314082"/>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400" kern="0" dirty="0">
                <a:solidFill>
                  <a:sysClr val="windowText" lastClr="000000"/>
                </a:solidFill>
                <a:latin typeface="Segoe UI Light"/>
              </a:rPr>
              <a:t>P4</a:t>
            </a:r>
          </a:p>
        </p:txBody>
      </p:sp>
      <p:sp>
        <p:nvSpPr>
          <p:cNvPr id="18" name="Rectangle 17"/>
          <p:cNvSpPr/>
          <p:nvPr/>
        </p:nvSpPr>
        <p:spPr>
          <a:xfrm>
            <a:off x="4610272"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400" kern="0" dirty="0">
                <a:solidFill>
                  <a:sysClr val="window" lastClr="FFFFFF"/>
                </a:solidFill>
                <a:latin typeface="Segoe UI Light"/>
              </a:rPr>
              <a:t>S</a:t>
            </a:r>
          </a:p>
        </p:txBody>
      </p:sp>
      <p:sp>
        <p:nvSpPr>
          <p:cNvPr id="19" name="Rectangle 18"/>
          <p:cNvSpPr/>
          <p:nvPr/>
        </p:nvSpPr>
        <p:spPr>
          <a:xfrm>
            <a:off x="4610272" y="4464726"/>
            <a:ext cx="1120531" cy="31408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400" kern="0" dirty="0">
                <a:solidFill>
                  <a:sysClr val="window" lastClr="FFFFFF"/>
                </a:solidFill>
                <a:latin typeface="Segoe UI Light"/>
              </a:rPr>
              <a:t>P1</a:t>
            </a:r>
          </a:p>
        </p:txBody>
      </p:sp>
      <p:sp>
        <p:nvSpPr>
          <p:cNvPr id="20" name="Rectangle 19"/>
          <p:cNvSpPr/>
          <p:nvPr/>
        </p:nvSpPr>
        <p:spPr>
          <a:xfrm>
            <a:off x="2789328" y="5351518"/>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400" kern="0" dirty="0">
                <a:solidFill>
                  <a:sysClr val="windowText" lastClr="000000"/>
                </a:solidFill>
                <a:latin typeface="Segoe UI Light"/>
              </a:rPr>
              <a:t>S</a:t>
            </a:r>
          </a:p>
        </p:txBody>
      </p:sp>
      <p:sp>
        <p:nvSpPr>
          <p:cNvPr id="21" name="Rectangle 20"/>
          <p:cNvSpPr/>
          <p:nvPr/>
        </p:nvSpPr>
        <p:spPr>
          <a:xfrm>
            <a:off x="6407589" y="4909489"/>
            <a:ext cx="1120531" cy="31408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8996">
              <a:defRPr/>
            </a:pPr>
            <a:r>
              <a:rPr lang="en-US" sz="2400" kern="0" dirty="0">
                <a:solidFill>
                  <a:sysClr val="window" lastClr="FFFFFF"/>
                </a:solidFill>
                <a:latin typeface="Segoe UI Light"/>
              </a:rPr>
              <a:t>P3</a:t>
            </a:r>
          </a:p>
        </p:txBody>
      </p:sp>
      <p:sp>
        <p:nvSpPr>
          <p:cNvPr id="22" name="Rectangle 21"/>
          <p:cNvSpPr/>
          <p:nvPr/>
        </p:nvSpPr>
        <p:spPr>
          <a:xfrm>
            <a:off x="950497"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1218996">
              <a:defRPr/>
            </a:pPr>
            <a:r>
              <a:rPr lang="en-US" sz="2400" kern="0" dirty="0">
                <a:solidFill>
                  <a:sysClr val="window" lastClr="FFFFFF"/>
                </a:solidFill>
                <a:latin typeface="Segoe UI Light"/>
              </a:rPr>
              <a:t>S</a:t>
            </a:r>
          </a:p>
        </p:txBody>
      </p:sp>
      <p:sp>
        <p:nvSpPr>
          <p:cNvPr id="23" name="Rectangle 22"/>
          <p:cNvSpPr/>
          <p:nvPr/>
        </p:nvSpPr>
        <p:spPr>
          <a:xfrm>
            <a:off x="6394334" y="5336306"/>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1218996">
              <a:defRPr/>
            </a:pPr>
            <a:r>
              <a:rPr lang="en-US" sz="2400" kern="0" dirty="0">
                <a:solidFill>
                  <a:sysClr val="windowText" lastClr="000000"/>
                </a:solidFill>
                <a:latin typeface="Segoe UI Light"/>
              </a:rPr>
              <a:t>S</a:t>
            </a:r>
          </a:p>
        </p:txBody>
      </p:sp>
      <p:sp>
        <p:nvSpPr>
          <p:cNvPr id="24" name="Rectangle 23"/>
          <p:cNvSpPr/>
          <p:nvPr/>
        </p:nvSpPr>
        <p:spPr>
          <a:xfrm>
            <a:off x="938915" y="4456485"/>
            <a:ext cx="1121969" cy="32232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defRPr/>
            </a:pPr>
            <a:r>
              <a:rPr lang="en-US" sz="2400" kern="0" dirty="0">
                <a:solidFill>
                  <a:sysClr val="window" lastClr="FFFFFF"/>
                </a:solidFill>
                <a:latin typeface="Segoe UI Light"/>
              </a:rPr>
              <a:t>S</a:t>
            </a:r>
          </a:p>
        </p:txBody>
      </p:sp>
      <p:sp>
        <p:nvSpPr>
          <p:cNvPr id="25" name="Text Placeholder 1"/>
          <p:cNvSpPr txBox="1">
            <a:spLocks/>
          </p:cNvSpPr>
          <p:nvPr/>
        </p:nvSpPr>
        <p:spPr>
          <a:xfrm>
            <a:off x="301567" y="1294668"/>
            <a:ext cx="11997463" cy="18253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ctr"/>
            <a:r>
              <a:rPr lang="en-US" sz="3137" dirty="0">
                <a:solidFill>
                  <a:schemeClr val="tx1"/>
                </a:solidFill>
              </a:rPr>
              <a:t>Services can be partitioned for scale-out.</a:t>
            </a:r>
          </a:p>
          <a:p>
            <a:pPr fontAlgn="ctr"/>
            <a:r>
              <a:rPr lang="en-US" sz="3137" dirty="0">
                <a:solidFill>
                  <a:schemeClr val="tx1"/>
                </a:solidFill>
              </a:rPr>
              <a:t>You can choose your own partitioning scheme.</a:t>
            </a:r>
          </a:p>
          <a:p>
            <a:pPr fontAlgn="ctr"/>
            <a:r>
              <a:rPr lang="en-US" sz="3137" dirty="0">
                <a:solidFill>
                  <a:schemeClr val="tx1"/>
                </a:solidFill>
              </a:rPr>
              <a:t>Service partitions are striped across machines in the cluster.</a:t>
            </a:r>
          </a:p>
          <a:p>
            <a:pPr fontAlgn="ctr"/>
            <a:r>
              <a:rPr lang="en-US" sz="3137" dirty="0">
                <a:solidFill>
                  <a:schemeClr val="tx1"/>
                </a:solidFill>
              </a:rPr>
              <a:t>Replicas automatically scale out &amp; in on cluster changes</a:t>
            </a:r>
          </a:p>
        </p:txBody>
      </p:sp>
    </p:spTree>
    <p:extLst>
      <p:ext uri="{BB962C8B-B14F-4D97-AF65-F5344CB8AC3E}">
        <p14:creationId xmlns:p14="http://schemas.microsoft.com/office/powerpoint/2010/main" val="16774235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1"/>
          <p:cNvSpPr>
            <a:spLocks noGrp="1"/>
          </p:cNvSpPr>
          <p:nvPr>
            <p:ph type="body" sz="quarter" idx="10"/>
          </p:nvPr>
        </p:nvSpPr>
        <p:spPr>
          <a:xfrm>
            <a:off x="358944" y="1070901"/>
            <a:ext cx="11656947" cy="608414"/>
          </a:xfrm>
        </p:spPr>
        <p:txBody>
          <a:bodyPr/>
          <a:lstStyle/>
          <a:p>
            <a:pPr marL="0" indent="0">
              <a:buNone/>
            </a:pPr>
            <a:r>
              <a:rPr lang="en-US" sz="3000" dirty="0"/>
              <a:t>Visibility into how your services are doing when running in production</a:t>
            </a:r>
          </a:p>
        </p:txBody>
      </p:sp>
      <p:sp>
        <p:nvSpPr>
          <p:cNvPr id="38" name="Title 2"/>
          <p:cNvSpPr>
            <a:spLocks noGrp="1"/>
          </p:cNvSpPr>
          <p:nvPr>
            <p:ph type="title"/>
          </p:nvPr>
        </p:nvSpPr>
        <p:spPr>
          <a:xfrm>
            <a:off x="275465" y="295719"/>
            <a:ext cx="11887877" cy="917445"/>
          </a:xfrm>
        </p:spPr>
        <p:txBody>
          <a:bodyPr/>
          <a:lstStyle/>
          <a:p>
            <a:r>
              <a:rPr lang="en-US" dirty="0"/>
              <a:t>Monitoring your Services</a:t>
            </a:r>
          </a:p>
        </p:txBody>
      </p:sp>
      <p:grpSp>
        <p:nvGrpSpPr>
          <p:cNvPr id="39" name="Group 38"/>
          <p:cNvGrpSpPr/>
          <p:nvPr/>
        </p:nvGrpSpPr>
        <p:grpSpPr>
          <a:xfrm>
            <a:off x="358944" y="4122788"/>
            <a:ext cx="11199810" cy="1618524"/>
            <a:chOff x="350836" y="352915"/>
            <a:chExt cx="11201399" cy="1618754"/>
          </a:xfrm>
        </p:grpSpPr>
        <p:sp>
          <p:nvSpPr>
            <p:cNvPr id="40" name="Freeform 39"/>
            <p:cNvSpPr/>
            <p:nvPr/>
          </p:nvSpPr>
          <p:spPr>
            <a:xfrm>
              <a:off x="350836" y="352915"/>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defTabSz="1022154">
                <a:lnSpc>
                  <a:spcPct val="90000"/>
                </a:lnSpc>
                <a:spcBef>
                  <a:spcPct val="0"/>
                </a:spcBef>
                <a:spcAft>
                  <a:spcPct val="35000"/>
                </a:spcAft>
              </a:pPr>
              <a:r>
                <a:rPr lang="en-US" sz="2300" dirty="0"/>
                <a:t>Performance and stress response</a:t>
              </a:r>
            </a:p>
            <a:p>
              <a:pPr marL="171417" lvl="1" indent="-171417" defTabSz="799946">
                <a:lnSpc>
                  <a:spcPct val="90000"/>
                </a:lnSpc>
                <a:spcBef>
                  <a:spcPct val="0"/>
                </a:spcBef>
                <a:spcAft>
                  <a:spcPct val="15000"/>
                </a:spcAft>
                <a:buChar char="••"/>
              </a:pPr>
              <a:r>
                <a:rPr lang="en-US" dirty="0"/>
                <a:t>Rich built-in metrics for Actors and Services programming models</a:t>
              </a:r>
            </a:p>
            <a:p>
              <a:pPr marL="171417" lvl="1" indent="-171417" defTabSz="799946">
                <a:lnSpc>
                  <a:spcPct val="90000"/>
                </a:lnSpc>
                <a:spcBef>
                  <a:spcPct val="0"/>
                </a:spcBef>
                <a:spcAft>
                  <a:spcPct val="15000"/>
                </a:spcAft>
                <a:buChar char="••"/>
              </a:pPr>
              <a:r>
                <a:rPr lang="en-US" dirty="0"/>
                <a:t>Easy to add custom application performance metrics</a:t>
              </a:r>
            </a:p>
          </p:txBody>
        </p:sp>
        <p:sp>
          <p:nvSpPr>
            <p:cNvPr id="41" name="Rounded Rectangle 40"/>
            <p:cNvSpPr/>
            <p:nvPr/>
          </p:nvSpPr>
          <p:spPr>
            <a:xfrm>
              <a:off x="821517" y="442170"/>
              <a:ext cx="1703172" cy="1295003"/>
            </a:xfrm>
            <a:prstGeom prst="roundRect">
              <a:avLst>
                <a:gd name="adj" fmla="val 10000"/>
              </a:avLst>
            </a:prstGeom>
            <a:blipFill rotWithShape="1">
              <a:blip r:embed="rId3"/>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 name="Group 3"/>
          <p:cNvGrpSpPr/>
          <p:nvPr/>
        </p:nvGrpSpPr>
        <p:grpSpPr>
          <a:xfrm>
            <a:off x="358944" y="2256751"/>
            <a:ext cx="11199810" cy="1618524"/>
            <a:chOff x="618720" y="3475962"/>
            <a:chExt cx="11201399" cy="1618754"/>
          </a:xfrm>
        </p:grpSpPr>
        <p:sp>
          <p:nvSpPr>
            <p:cNvPr id="47" name="Freeform 46"/>
            <p:cNvSpPr/>
            <p:nvPr/>
          </p:nvSpPr>
          <p:spPr>
            <a:xfrm>
              <a:off x="618720" y="3475962"/>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defTabSz="1022154">
                <a:lnSpc>
                  <a:spcPct val="90000"/>
                </a:lnSpc>
                <a:spcBef>
                  <a:spcPct val="0"/>
                </a:spcBef>
                <a:spcAft>
                  <a:spcPct val="35000"/>
                </a:spcAft>
              </a:pPr>
              <a:r>
                <a:rPr lang="en-US" sz="2300" dirty="0"/>
                <a:t>Health status monitoring</a:t>
              </a:r>
            </a:p>
            <a:p>
              <a:pPr marL="171417" lvl="1" indent="-171417" defTabSz="799946">
                <a:lnSpc>
                  <a:spcPct val="90000"/>
                </a:lnSpc>
                <a:spcBef>
                  <a:spcPct val="0"/>
                </a:spcBef>
                <a:spcAft>
                  <a:spcPct val="15000"/>
                </a:spcAft>
                <a:buChar char="••"/>
              </a:pPr>
              <a:r>
                <a:rPr lang="en-US" dirty="0"/>
                <a:t>Built-in health status for cluster and services</a:t>
              </a:r>
            </a:p>
            <a:p>
              <a:pPr marL="171417" lvl="1" indent="-171417" defTabSz="799946">
                <a:lnSpc>
                  <a:spcPct val="90000"/>
                </a:lnSpc>
                <a:spcBef>
                  <a:spcPct val="0"/>
                </a:spcBef>
                <a:spcAft>
                  <a:spcPct val="15000"/>
                </a:spcAft>
                <a:buChar char="••"/>
              </a:pPr>
              <a:r>
                <a:rPr lang="en-US" dirty="0"/>
                <a:t>Flexible and extensible health store for custom app health reporting</a:t>
              </a:r>
            </a:p>
            <a:p>
              <a:pPr marL="171417" lvl="1" indent="-171417" defTabSz="799946">
                <a:lnSpc>
                  <a:spcPct val="90000"/>
                </a:lnSpc>
                <a:spcBef>
                  <a:spcPct val="0"/>
                </a:spcBef>
                <a:spcAft>
                  <a:spcPct val="15000"/>
                </a:spcAft>
                <a:buChar char="••"/>
              </a:pPr>
              <a:r>
                <a:rPr lang="en-US" dirty="0"/>
                <a:t>Allows continuous monitoring for real-time alerting on problems in production </a:t>
              </a:r>
            </a:p>
          </p:txBody>
        </p:sp>
        <p:sp>
          <p:nvSpPr>
            <p:cNvPr id="48" name="Rounded Rectangle 47"/>
            <p:cNvSpPr/>
            <p:nvPr/>
          </p:nvSpPr>
          <p:spPr>
            <a:xfrm>
              <a:off x="1089643" y="3637929"/>
              <a:ext cx="1702930" cy="1294820"/>
            </a:xfrm>
            <a:prstGeom prst="roundRect">
              <a:avLst>
                <a:gd name="adj" fmla="val 10000"/>
              </a:avLst>
            </a:prstGeom>
            <a:blipFill dpi="0" rotWithShape="1">
              <a:blip r:embed="rId4"/>
              <a:srcRect/>
              <a:stretch>
                <a:fillRect/>
              </a:stretch>
            </a:blipFill>
            <a:ln>
              <a:solidFill>
                <a:schemeClr val="tx1"/>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22178123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p:cNvSpPr>
            <a:spLocks noGrp="1"/>
          </p:cNvSpPr>
          <p:nvPr>
            <p:ph type="title"/>
          </p:nvPr>
        </p:nvSpPr>
        <p:spPr>
          <a:xfrm>
            <a:off x="275465" y="295719"/>
            <a:ext cx="11887877" cy="917445"/>
          </a:xfrm>
        </p:spPr>
        <p:txBody>
          <a:bodyPr/>
          <a:lstStyle/>
          <a:p>
            <a:r>
              <a:rPr lang="en-US" dirty="0"/>
              <a:t>Diagnostics and Troubleshooting</a:t>
            </a:r>
          </a:p>
        </p:txBody>
      </p:sp>
      <p:grpSp>
        <p:nvGrpSpPr>
          <p:cNvPr id="28" name="Group 27"/>
          <p:cNvGrpSpPr/>
          <p:nvPr/>
        </p:nvGrpSpPr>
        <p:grpSpPr>
          <a:xfrm>
            <a:off x="288585" y="1215863"/>
            <a:ext cx="11873625" cy="1781012"/>
            <a:chOff x="287761" y="1215547"/>
            <a:chExt cx="11875309" cy="1781265"/>
          </a:xfrm>
        </p:grpSpPr>
        <p:sp>
          <p:nvSpPr>
            <p:cNvPr id="29" name="Freeform 28"/>
            <p:cNvSpPr/>
            <p:nvPr/>
          </p:nvSpPr>
          <p:spPr>
            <a:xfrm>
              <a:off x="2502120" y="1393675"/>
              <a:ext cx="9660950" cy="1425013"/>
            </a:xfrm>
            <a:custGeom>
              <a:avLst/>
              <a:gdLst>
                <a:gd name="connsiteX0" fmla="*/ 237507 w 1425012"/>
                <a:gd name="connsiteY0" fmla="*/ 0 h 9660949"/>
                <a:gd name="connsiteX1" fmla="*/ 1187505 w 1425012"/>
                <a:gd name="connsiteY1" fmla="*/ 0 h 9660949"/>
                <a:gd name="connsiteX2" fmla="*/ 1425012 w 1425012"/>
                <a:gd name="connsiteY2" fmla="*/ 237507 h 9660949"/>
                <a:gd name="connsiteX3" fmla="*/ 1425012 w 1425012"/>
                <a:gd name="connsiteY3" fmla="*/ 9660949 h 9660949"/>
                <a:gd name="connsiteX4" fmla="*/ 1425012 w 1425012"/>
                <a:gd name="connsiteY4" fmla="*/ 9660949 h 9660949"/>
                <a:gd name="connsiteX5" fmla="*/ 0 w 1425012"/>
                <a:gd name="connsiteY5" fmla="*/ 9660949 h 9660949"/>
                <a:gd name="connsiteX6" fmla="*/ 0 w 1425012"/>
                <a:gd name="connsiteY6" fmla="*/ 9660949 h 9660949"/>
                <a:gd name="connsiteX7" fmla="*/ 0 w 1425012"/>
                <a:gd name="connsiteY7" fmla="*/ 237507 h 9660949"/>
                <a:gd name="connsiteX8" fmla="*/ 237507 w 1425012"/>
                <a:gd name="connsiteY8" fmla="*/ 0 h 96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60949">
                  <a:moveTo>
                    <a:pt x="1425012" y="1610194"/>
                  </a:moveTo>
                  <a:lnTo>
                    <a:pt x="1425012" y="8050755"/>
                  </a:lnTo>
                  <a:cubicBezTo>
                    <a:pt x="1425012" y="8940035"/>
                    <a:pt x="1409327" y="9660946"/>
                    <a:pt x="1389979" y="9660946"/>
                  </a:cubicBezTo>
                  <a:lnTo>
                    <a:pt x="0" y="9660946"/>
                  </a:lnTo>
                  <a:lnTo>
                    <a:pt x="0" y="9660946"/>
                  </a:lnTo>
                  <a:lnTo>
                    <a:pt x="0" y="3"/>
                  </a:lnTo>
                  <a:lnTo>
                    <a:pt x="0" y="3"/>
                  </a:lnTo>
                  <a:lnTo>
                    <a:pt x="1389979" y="3"/>
                  </a:lnTo>
                  <a:cubicBezTo>
                    <a:pt x="1409327" y="3"/>
                    <a:pt x="1425012" y="720914"/>
                    <a:pt x="1425012" y="1610194"/>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lvl="1" indent="-171417" defTabSz="711064">
                <a:lnSpc>
                  <a:spcPct val="90000"/>
                </a:lnSpc>
                <a:spcBef>
                  <a:spcPct val="0"/>
                </a:spcBef>
                <a:spcAft>
                  <a:spcPct val="15000"/>
                </a:spcAft>
                <a:buChar char="••"/>
              </a:pPr>
              <a:r>
                <a:rPr lang="en-US" sz="1600" dirty="0"/>
                <a:t>Repair suggestions. Examples: Slow </a:t>
              </a:r>
              <a:r>
                <a:rPr lang="en-US" sz="1600" dirty="0" err="1"/>
                <a:t>RunAsync</a:t>
              </a:r>
              <a:r>
                <a:rPr lang="en-US" sz="1600" dirty="0"/>
                <a:t> cancellations, </a:t>
              </a:r>
              <a:r>
                <a:rPr lang="en-US" sz="1600" dirty="0" err="1"/>
                <a:t>RunAsync</a:t>
              </a:r>
              <a:r>
                <a:rPr lang="en-US" sz="1600" dirty="0"/>
                <a:t> failures</a:t>
              </a:r>
            </a:p>
            <a:p>
              <a:pPr marL="171417" lvl="1" indent="-171417" defTabSz="711064">
                <a:lnSpc>
                  <a:spcPct val="90000"/>
                </a:lnSpc>
                <a:spcBef>
                  <a:spcPct val="0"/>
                </a:spcBef>
                <a:spcAft>
                  <a:spcPct val="15000"/>
                </a:spcAft>
                <a:buChar char="••"/>
              </a:pPr>
              <a:r>
                <a:rPr lang="en-US" sz="1600" dirty="0"/>
                <a:t>All important events logged. Examples: App creation, deploy and upgrade records. All Actor method calls.</a:t>
              </a:r>
            </a:p>
          </p:txBody>
        </p:sp>
        <p:sp>
          <p:nvSpPr>
            <p:cNvPr id="30" name="Freeform 29"/>
            <p:cNvSpPr/>
            <p:nvPr/>
          </p:nvSpPr>
          <p:spPr>
            <a:xfrm>
              <a:off x="287761" y="1215547"/>
              <a:ext cx="2214359" cy="1781265"/>
            </a:xfrm>
            <a:custGeom>
              <a:avLst/>
              <a:gdLst>
                <a:gd name="connsiteX0" fmla="*/ 0 w 2214359"/>
                <a:gd name="connsiteY0" fmla="*/ 296883 h 1781265"/>
                <a:gd name="connsiteX1" fmla="*/ 296883 w 2214359"/>
                <a:gd name="connsiteY1" fmla="*/ 0 h 1781265"/>
                <a:gd name="connsiteX2" fmla="*/ 1917476 w 2214359"/>
                <a:gd name="connsiteY2" fmla="*/ 0 h 1781265"/>
                <a:gd name="connsiteX3" fmla="*/ 2214359 w 2214359"/>
                <a:gd name="connsiteY3" fmla="*/ 296883 h 1781265"/>
                <a:gd name="connsiteX4" fmla="*/ 2214359 w 2214359"/>
                <a:gd name="connsiteY4" fmla="*/ 1484382 h 1781265"/>
                <a:gd name="connsiteX5" fmla="*/ 1917476 w 2214359"/>
                <a:gd name="connsiteY5" fmla="*/ 1781265 h 1781265"/>
                <a:gd name="connsiteX6" fmla="*/ 296883 w 2214359"/>
                <a:gd name="connsiteY6" fmla="*/ 1781265 h 1781265"/>
                <a:gd name="connsiteX7" fmla="*/ 0 w 2214359"/>
                <a:gd name="connsiteY7" fmla="*/ 1484382 h 1781265"/>
                <a:gd name="connsiteX8" fmla="*/ 0 w 2214359"/>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359" h="1781265">
                  <a:moveTo>
                    <a:pt x="0" y="296883"/>
                  </a:moveTo>
                  <a:cubicBezTo>
                    <a:pt x="0" y="132919"/>
                    <a:pt x="132919" y="0"/>
                    <a:pt x="296883" y="0"/>
                  </a:cubicBezTo>
                  <a:lnTo>
                    <a:pt x="1917476" y="0"/>
                  </a:lnTo>
                  <a:cubicBezTo>
                    <a:pt x="2081440" y="0"/>
                    <a:pt x="2214359" y="132919"/>
                    <a:pt x="2214359" y="296883"/>
                  </a:cubicBezTo>
                  <a:lnTo>
                    <a:pt x="2214359" y="1484382"/>
                  </a:lnTo>
                  <a:cubicBezTo>
                    <a:pt x="2214359" y="1648346"/>
                    <a:pt x="2081440" y="1781265"/>
                    <a:pt x="1917476"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193607" tIns="140274" rIns="193607" bIns="140274" numCol="1" spcCol="1270" anchor="ctr" anchorCtr="0">
              <a:noAutofit/>
            </a:bodyPr>
            <a:lstStyle/>
            <a:p>
              <a:pPr algn="ctr" defTabSz="1244361">
                <a:lnSpc>
                  <a:spcPct val="90000"/>
                </a:lnSpc>
                <a:spcBef>
                  <a:spcPct val="0"/>
                </a:spcBef>
                <a:spcAft>
                  <a:spcPct val="35000"/>
                </a:spcAft>
              </a:pPr>
              <a:r>
                <a:rPr lang="en-US" sz="2800" dirty="0"/>
                <a:t>Detailed System Optics</a:t>
              </a:r>
            </a:p>
          </p:txBody>
        </p:sp>
      </p:grpSp>
      <p:grpSp>
        <p:nvGrpSpPr>
          <p:cNvPr id="31" name="Group 30"/>
          <p:cNvGrpSpPr/>
          <p:nvPr/>
        </p:nvGrpSpPr>
        <p:grpSpPr>
          <a:xfrm>
            <a:off x="288585" y="3085927"/>
            <a:ext cx="11867565" cy="1781012"/>
            <a:chOff x="287761" y="3085877"/>
            <a:chExt cx="11869248" cy="1781265"/>
          </a:xfrm>
        </p:grpSpPr>
        <p:sp>
          <p:nvSpPr>
            <p:cNvPr id="32" name="Freeform 31"/>
            <p:cNvSpPr/>
            <p:nvPr/>
          </p:nvSpPr>
          <p:spPr>
            <a:xfrm>
              <a:off x="2502121" y="3264004"/>
              <a:ext cx="9654888" cy="1425013"/>
            </a:xfrm>
            <a:custGeom>
              <a:avLst/>
              <a:gdLst>
                <a:gd name="connsiteX0" fmla="*/ 237507 w 1425012"/>
                <a:gd name="connsiteY0" fmla="*/ 0 h 9611249"/>
                <a:gd name="connsiteX1" fmla="*/ 1187505 w 1425012"/>
                <a:gd name="connsiteY1" fmla="*/ 0 h 9611249"/>
                <a:gd name="connsiteX2" fmla="*/ 1425012 w 1425012"/>
                <a:gd name="connsiteY2" fmla="*/ 237507 h 9611249"/>
                <a:gd name="connsiteX3" fmla="*/ 1425012 w 1425012"/>
                <a:gd name="connsiteY3" fmla="*/ 9611249 h 9611249"/>
                <a:gd name="connsiteX4" fmla="*/ 1425012 w 1425012"/>
                <a:gd name="connsiteY4" fmla="*/ 9611249 h 9611249"/>
                <a:gd name="connsiteX5" fmla="*/ 0 w 1425012"/>
                <a:gd name="connsiteY5" fmla="*/ 9611249 h 9611249"/>
                <a:gd name="connsiteX6" fmla="*/ 0 w 1425012"/>
                <a:gd name="connsiteY6" fmla="*/ 9611249 h 9611249"/>
                <a:gd name="connsiteX7" fmla="*/ 0 w 1425012"/>
                <a:gd name="connsiteY7" fmla="*/ 237507 h 9611249"/>
                <a:gd name="connsiteX8" fmla="*/ 237507 w 1425012"/>
                <a:gd name="connsiteY8" fmla="*/ 0 h 961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11249">
                  <a:moveTo>
                    <a:pt x="1425012" y="1601911"/>
                  </a:moveTo>
                  <a:lnTo>
                    <a:pt x="1425012" y="8009338"/>
                  </a:lnTo>
                  <a:cubicBezTo>
                    <a:pt x="1425012" y="8894044"/>
                    <a:pt x="1409246" y="9611246"/>
                    <a:pt x="1389798" y="9611246"/>
                  </a:cubicBezTo>
                  <a:lnTo>
                    <a:pt x="0" y="9611246"/>
                  </a:lnTo>
                  <a:lnTo>
                    <a:pt x="0" y="9611246"/>
                  </a:lnTo>
                  <a:lnTo>
                    <a:pt x="0" y="3"/>
                  </a:lnTo>
                  <a:lnTo>
                    <a:pt x="0" y="3"/>
                  </a:lnTo>
                  <a:lnTo>
                    <a:pt x="1389798" y="3"/>
                  </a:lnTo>
                  <a:cubicBezTo>
                    <a:pt x="1409246" y="3"/>
                    <a:pt x="1425012" y="717205"/>
                    <a:pt x="1425012" y="1601911"/>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lvl="1" indent="-171417" defTabSz="711064">
                <a:lnSpc>
                  <a:spcPct val="90000"/>
                </a:lnSpc>
                <a:spcBef>
                  <a:spcPct val="0"/>
                </a:spcBef>
                <a:spcAft>
                  <a:spcPct val="15000"/>
                </a:spcAft>
                <a:buChar char="••"/>
              </a:pPr>
              <a:r>
                <a:rPr lang="en-US" sz="1600" dirty="0"/>
                <a:t>ETW == Fast Industry Standard Logging Technology</a:t>
              </a:r>
            </a:p>
            <a:p>
              <a:pPr marL="171417" lvl="1" indent="-171417" defTabSz="711064">
                <a:lnSpc>
                  <a:spcPct val="90000"/>
                </a:lnSpc>
                <a:spcBef>
                  <a:spcPct val="0"/>
                </a:spcBef>
                <a:spcAft>
                  <a:spcPct val="15000"/>
                </a:spcAft>
                <a:buChar char="••"/>
              </a:pPr>
              <a:r>
                <a:rPr lang="en-US" sz="1600" dirty="0"/>
                <a:t>Works across environments. Same tracing code runs on </a:t>
              </a:r>
              <a:r>
                <a:rPr lang="en-US" sz="1600" dirty="0" err="1"/>
                <a:t>devbox</a:t>
              </a:r>
              <a:r>
                <a:rPr lang="en-US" sz="1600" dirty="0"/>
                <a:t> and also on production clusters on Azure.</a:t>
              </a:r>
            </a:p>
            <a:p>
              <a:pPr marL="171417" lvl="1" indent="-171417" defTabSz="711064">
                <a:lnSpc>
                  <a:spcPct val="90000"/>
                </a:lnSpc>
                <a:spcBef>
                  <a:spcPct val="0"/>
                </a:spcBef>
                <a:spcAft>
                  <a:spcPct val="15000"/>
                </a:spcAft>
                <a:buChar char="••"/>
              </a:pPr>
              <a:r>
                <a:rPr lang="en-US" sz="1600" dirty="0"/>
                <a:t>Easy to add and system appends all the needed metadata such as node, app, service, and partition.</a:t>
              </a:r>
            </a:p>
          </p:txBody>
        </p:sp>
        <p:sp>
          <p:nvSpPr>
            <p:cNvPr id="33" name="Freeform 32"/>
            <p:cNvSpPr/>
            <p:nvPr/>
          </p:nvSpPr>
          <p:spPr>
            <a:xfrm>
              <a:off x="287761" y="3085877"/>
              <a:ext cx="2214359" cy="1781265"/>
            </a:xfrm>
            <a:custGeom>
              <a:avLst/>
              <a:gdLst>
                <a:gd name="connsiteX0" fmla="*/ 0 w 2257996"/>
                <a:gd name="connsiteY0" fmla="*/ 296883 h 1781265"/>
                <a:gd name="connsiteX1" fmla="*/ 296883 w 2257996"/>
                <a:gd name="connsiteY1" fmla="*/ 0 h 1781265"/>
                <a:gd name="connsiteX2" fmla="*/ 1961113 w 2257996"/>
                <a:gd name="connsiteY2" fmla="*/ 0 h 1781265"/>
                <a:gd name="connsiteX3" fmla="*/ 2257996 w 2257996"/>
                <a:gd name="connsiteY3" fmla="*/ 296883 h 1781265"/>
                <a:gd name="connsiteX4" fmla="*/ 2257996 w 2257996"/>
                <a:gd name="connsiteY4" fmla="*/ 1484382 h 1781265"/>
                <a:gd name="connsiteX5" fmla="*/ 1961113 w 2257996"/>
                <a:gd name="connsiteY5" fmla="*/ 1781265 h 1781265"/>
                <a:gd name="connsiteX6" fmla="*/ 296883 w 2257996"/>
                <a:gd name="connsiteY6" fmla="*/ 1781265 h 1781265"/>
                <a:gd name="connsiteX7" fmla="*/ 0 w 2257996"/>
                <a:gd name="connsiteY7" fmla="*/ 1484382 h 1781265"/>
                <a:gd name="connsiteX8" fmla="*/ 0 w 2257996"/>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996" h="1781265">
                  <a:moveTo>
                    <a:pt x="0" y="296883"/>
                  </a:moveTo>
                  <a:cubicBezTo>
                    <a:pt x="0" y="132919"/>
                    <a:pt x="132919" y="0"/>
                    <a:pt x="296883" y="0"/>
                  </a:cubicBezTo>
                  <a:lnTo>
                    <a:pt x="1961113" y="0"/>
                  </a:lnTo>
                  <a:cubicBezTo>
                    <a:pt x="2125077" y="0"/>
                    <a:pt x="2257996" y="132919"/>
                    <a:pt x="2257996" y="296883"/>
                  </a:cubicBezTo>
                  <a:lnTo>
                    <a:pt x="2257996" y="1484382"/>
                  </a:lnTo>
                  <a:cubicBezTo>
                    <a:pt x="2257996" y="1648346"/>
                    <a:pt x="2125077" y="1781265"/>
                    <a:pt x="1961113"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93607" tIns="140274" rIns="193607" bIns="140274" numCol="1" spcCol="1270" anchor="ctr" anchorCtr="0">
              <a:noAutofit/>
            </a:bodyPr>
            <a:lstStyle/>
            <a:p>
              <a:pPr algn="ctr" defTabSz="1244361">
                <a:lnSpc>
                  <a:spcPct val="90000"/>
                </a:lnSpc>
                <a:spcBef>
                  <a:spcPct val="0"/>
                </a:spcBef>
                <a:spcAft>
                  <a:spcPct val="35000"/>
                </a:spcAft>
              </a:pPr>
              <a:r>
                <a:rPr lang="en-US" sz="2800" dirty="0"/>
                <a:t>Custom Application Tracing</a:t>
              </a:r>
            </a:p>
          </p:txBody>
        </p:sp>
      </p:grpSp>
      <p:grpSp>
        <p:nvGrpSpPr>
          <p:cNvPr id="34" name="Group 33"/>
          <p:cNvGrpSpPr/>
          <p:nvPr/>
        </p:nvGrpSpPr>
        <p:grpSpPr>
          <a:xfrm>
            <a:off x="288587" y="4955990"/>
            <a:ext cx="11869292" cy="1781012"/>
            <a:chOff x="287762" y="4956206"/>
            <a:chExt cx="11870976" cy="1781265"/>
          </a:xfrm>
        </p:grpSpPr>
        <p:sp>
          <p:nvSpPr>
            <p:cNvPr id="35" name="Freeform 34"/>
            <p:cNvSpPr/>
            <p:nvPr/>
          </p:nvSpPr>
          <p:spPr>
            <a:xfrm>
              <a:off x="2502119" y="5134334"/>
              <a:ext cx="9656619" cy="1425013"/>
            </a:xfrm>
            <a:custGeom>
              <a:avLst/>
              <a:gdLst>
                <a:gd name="connsiteX0" fmla="*/ 237507 w 1425012"/>
                <a:gd name="connsiteY0" fmla="*/ 0 h 9541766"/>
                <a:gd name="connsiteX1" fmla="*/ 1187505 w 1425012"/>
                <a:gd name="connsiteY1" fmla="*/ 0 h 9541766"/>
                <a:gd name="connsiteX2" fmla="*/ 1425012 w 1425012"/>
                <a:gd name="connsiteY2" fmla="*/ 237507 h 9541766"/>
                <a:gd name="connsiteX3" fmla="*/ 1425012 w 1425012"/>
                <a:gd name="connsiteY3" fmla="*/ 9541766 h 9541766"/>
                <a:gd name="connsiteX4" fmla="*/ 1425012 w 1425012"/>
                <a:gd name="connsiteY4" fmla="*/ 9541766 h 9541766"/>
                <a:gd name="connsiteX5" fmla="*/ 0 w 1425012"/>
                <a:gd name="connsiteY5" fmla="*/ 9541766 h 9541766"/>
                <a:gd name="connsiteX6" fmla="*/ 0 w 1425012"/>
                <a:gd name="connsiteY6" fmla="*/ 9541766 h 9541766"/>
                <a:gd name="connsiteX7" fmla="*/ 0 w 1425012"/>
                <a:gd name="connsiteY7" fmla="*/ 237507 h 9541766"/>
                <a:gd name="connsiteX8" fmla="*/ 237507 w 1425012"/>
                <a:gd name="connsiteY8" fmla="*/ 0 h 954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541766">
                  <a:moveTo>
                    <a:pt x="1425012" y="1590330"/>
                  </a:moveTo>
                  <a:lnTo>
                    <a:pt x="1425012" y="7951436"/>
                  </a:lnTo>
                  <a:cubicBezTo>
                    <a:pt x="1425012" y="8829746"/>
                    <a:pt x="1409131" y="9541763"/>
                    <a:pt x="1389542" y="9541763"/>
                  </a:cubicBezTo>
                  <a:lnTo>
                    <a:pt x="0" y="9541763"/>
                  </a:lnTo>
                  <a:lnTo>
                    <a:pt x="0" y="9541763"/>
                  </a:lnTo>
                  <a:lnTo>
                    <a:pt x="0" y="3"/>
                  </a:lnTo>
                  <a:lnTo>
                    <a:pt x="0" y="3"/>
                  </a:lnTo>
                  <a:lnTo>
                    <a:pt x="1389542" y="3"/>
                  </a:lnTo>
                  <a:cubicBezTo>
                    <a:pt x="1409131" y="3"/>
                    <a:pt x="1425012" y="712020"/>
                    <a:pt x="1425012" y="1590330"/>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8" rIns="130503" bIns="100031" numCol="1" spcCol="1270" anchor="ctr" anchorCtr="0">
              <a:noAutofit/>
            </a:bodyPr>
            <a:lstStyle/>
            <a:p>
              <a:pPr marL="171417" lvl="1" indent="-171417" defTabSz="711064">
                <a:lnSpc>
                  <a:spcPct val="90000"/>
                </a:lnSpc>
                <a:spcBef>
                  <a:spcPct val="0"/>
                </a:spcBef>
                <a:spcAft>
                  <a:spcPct val="15000"/>
                </a:spcAft>
                <a:buChar char="••"/>
              </a:pPr>
              <a:r>
                <a:rPr lang="en-US" sz="1600" dirty="0"/>
                <a:t>Visual Studio Diagnostics Events Viewer</a:t>
              </a:r>
            </a:p>
            <a:p>
              <a:pPr marL="171417" lvl="1" indent="-171417" defTabSz="711064">
                <a:lnSpc>
                  <a:spcPct val="90000"/>
                </a:lnSpc>
                <a:spcBef>
                  <a:spcPct val="0"/>
                </a:spcBef>
                <a:spcAft>
                  <a:spcPct val="15000"/>
                </a:spcAft>
                <a:buChar char="••"/>
              </a:pPr>
              <a:r>
                <a:rPr lang="en-US" sz="1600" dirty="0"/>
                <a:t>Windows Event Viewer</a:t>
              </a:r>
            </a:p>
            <a:p>
              <a:pPr marL="171417" lvl="1" indent="-171417" defTabSz="711064">
                <a:lnSpc>
                  <a:spcPct val="90000"/>
                </a:lnSpc>
                <a:spcBef>
                  <a:spcPct val="0"/>
                </a:spcBef>
                <a:spcAft>
                  <a:spcPct val="15000"/>
                </a:spcAft>
                <a:buChar char="••"/>
              </a:pPr>
              <a:r>
                <a:rPr lang="en-US" sz="1600" dirty="0"/>
                <a:t>Windows Azure Diagnostics + Operational Insights</a:t>
              </a:r>
            </a:p>
            <a:p>
              <a:pPr marL="171417" lvl="1" indent="-171417" defTabSz="711064">
                <a:lnSpc>
                  <a:spcPct val="90000"/>
                </a:lnSpc>
                <a:spcBef>
                  <a:spcPct val="0"/>
                </a:spcBef>
                <a:spcAft>
                  <a:spcPct val="15000"/>
                </a:spcAft>
                <a:buChar char="••"/>
              </a:pPr>
              <a:r>
                <a:rPr lang="en-US" sz="1600" dirty="0"/>
                <a:t>Easy to plug in your preferred tools: </a:t>
              </a:r>
              <a:r>
                <a:rPr lang="en-US" sz="1600" dirty="0" err="1"/>
                <a:t>Kibana</a:t>
              </a:r>
              <a:r>
                <a:rPr lang="en-US" sz="1600" dirty="0"/>
                <a:t>, </a:t>
              </a:r>
              <a:r>
                <a:rPr lang="en-US" sz="1600"/>
                <a:t>Elasticsearch</a:t>
              </a:r>
              <a:r>
                <a:rPr lang="en-US" sz="1600" dirty="0"/>
                <a:t> and more </a:t>
              </a:r>
            </a:p>
          </p:txBody>
        </p:sp>
        <p:sp>
          <p:nvSpPr>
            <p:cNvPr id="36" name="Freeform 35"/>
            <p:cNvSpPr/>
            <p:nvPr/>
          </p:nvSpPr>
          <p:spPr>
            <a:xfrm>
              <a:off x="287762" y="4956206"/>
              <a:ext cx="2214358" cy="1781265"/>
            </a:xfrm>
            <a:custGeom>
              <a:avLst/>
              <a:gdLst>
                <a:gd name="connsiteX0" fmla="*/ 0 w 2329211"/>
                <a:gd name="connsiteY0" fmla="*/ 296883 h 1781265"/>
                <a:gd name="connsiteX1" fmla="*/ 296883 w 2329211"/>
                <a:gd name="connsiteY1" fmla="*/ 0 h 1781265"/>
                <a:gd name="connsiteX2" fmla="*/ 2032328 w 2329211"/>
                <a:gd name="connsiteY2" fmla="*/ 0 h 1781265"/>
                <a:gd name="connsiteX3" fmla="*/ 2329211 w 2329211"/>
                <a:gd name="connsiteY3" fmla="*/ 296883 h 1781265"/>
                <a:gd name="connsiteX4" fmla="*/ 2329211 w 2329211"/>
                <a:gd name="connsiteY4" fmla="*/ 1484382 h 1781265"/>
                <a:gd name="connsiteX5" fmla="*/ 2032328 w 2329211"/>
                <a:gd name="connsiteY5" fmla="*/ 1781265 h 1781265"/>
                <a:gd name="connsiteX6" fmla="*/ 296883 w 2329211"/>
                <a:gd name="connsiteY6" fmla="*/ 1781265 h 1781265"/>
                <a:gd name="connsiteX7" fmla="*/ 0 w 2329211"/>
                <a:gd name="connsiteY7" fmla="*/ 1484382 h 1781265"/>
                <a:gd name="connsiteX8" fmla="*/ 0 w 2329211"/>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211" h="1781265">
                  <a:moveTo>
                    <a:pt x="0" y="296883"/>
                  </a:moveTo>
                  <a:cubicBezTo>
                    <a:pt x="0" y="132919"/>
                    <a:pt x="132919" y="0"/>
                    <a:pt x="296883" y="0"/>
                  </a:cubicBezTo>
                  <a:lnTo>
                    <a:pt x="2032328" y="0"/>
                  </a:lnTo>
                  <a:cubicBezTo>
                    <a:pt x="2196292" y="0"/>
                    <a:pt x="2329211" y="132919"/>
                    <a:pt x="2329211" y="296883"/>
                  </a:cubicBezTo>
                  <a:lnTo>
                    <a:pt x="2329211" y="1484382"/>
                  </a:lnTo>
                  <a:cubicBezTo>
                    <a:pt x="2329211" y="1648346"/>
                    <a:pt x="2196292" y="1781265"/>
                    <a:pt x="2032328"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93607" tIns="140274" rIns="193607" bIns="140274" numCol="1" spcCol="1270" anchor="ctr" anchorCtr="0">
              <a:noAutofit/>
            </a:bodyPr>
            <a:lstStyle/>
            <a:p>
              <a:pPr algn="ctr" defTabSz="1244361">
                <a:lnSpc>
                  <a:spcPct val="90000"/>
                </a:lnSpc>
                <a:spcBef>
                  <a:spcPct val="0"/>
                </a:spcBef>
                <a:spcAft>
                  <a:spcPct val="35000"/>
                </a:spcAft>
              </a:pPr>
              <a:r>
                <a:rPr lang="en-US" sz="2800" dirty="0"/>
                <a:t>Choice of Tools</a:t>
              </a:r>
            </a:p>
          </p:txBody>
        </p:sp>
      </p:grpSp>
    </p:spTree>
    <p:extLst>
      <p:ext uri="{BB962C8B-B14F-4D97-AF65-F5344CB8AC3E}">
        <p14:creationId xmlns:p14="http://schemas.microsoft.com/office/powerpoint/2010/main" val="2507164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356"/>
            <a:ext cx="7170265" cy="5170646"/>
          </a:xfrm>
        </p:spPr>
        <p:txBody>
          <a:bodyPr/>
          <a:lstStyle/>
          <a:p>
            <a:r>
              <a:rPr lang="en-US" dirty="0">
                <a:solidFill>
                  <a:schemeClr val="bg1"/>
                </a:solidFill>
              </a:rPr>
              <a:t>Scalability</a:t>
            </a:r>
            <a:br>
              <a:rPr lang="en-US" dirty="0">
                <a:solidFill>
                  <a:schemeClr val="bg1"/>
                </a:solidFill>
              </a:rPr>
            </a:br>
            <a:r>
              <a:rPr lang="en-US" dirty="0">
                <a:solidFill>
                  <a:schemeClr val="bg1"/>
                </a:solidFill>
              </a:rPr>
              <a:t>High Availability</a:t>
            </a:r>
            <a:br>
              <a:rPr lang="en-US" dirty="0">
                <a:solidFill>
                  <a:schemeClr val="bg1"/>
                </a:solidFill>
              </a:rPr>
            </a:br>
            <a:r>
              <a:rPr lang="en-US" dirty="0">
                <a:solidFill>
                  <a:schemeClr val="bg1"/>
                </a:solidFill>
              </a:rPr>
              <a:t>Reliability</a:t>
            </a:r>
            <a:br>
              <a:rPr lang="en-US" dirty="0">
                <a:solidFill>
                  <a:schemeClr val="bg1"/>
                </a:solidFill>
              </a:rPr>
            </a:br>
            <a:r>
              <a:rPr lang="en-US" dirty="0">
                <a:solidFill>
                  <a:schemeClr val="bg1"/>
                </a:solidFill>
              </a:rPr>
              <a:t>Resiliency</a:t>
            </a:r>
            <a:br>
              <a:rPr lang="en-US" dirty="0">
                <a:solidFill>
                  <a:schemeClr val="bg1"/>
                </a:solidFill>
              </a:rPr>
            </a:br>
            <a:r>
              <a:rPr lang="en-US" dirty="0">
                <a:solidFill>
                  <a:schemeClr val="bg1"/>
                </a:solidFill>
              </a:rPr>
              <a:t>Durability</a:t>
            </a:r>
          </a:p>
        </p:txBody>
      </p:sp>
    </p:spTree>
    <p:extLst>
      <p:ext uri="{BB962C8B-B14F-4D97-AF65-F5344CB8AC3E}">
        <p14:creationId xmlns:p14="http://schemas.microsoft.com/office/powerpoint/2010/main" val="148189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Machine failure detection</a:t>
            </a:r>
          </a:p>
        </p:txBody>
      </p:sp>
      <p:sp>
        <p:nvSpPr>
          <p:cNvPr id="63" name="Oval 62"/>
          <p:cNvSpPr/>
          <p:nvPr/>
        </p:nvSpPr>
        <p:spPr>
          <a:xfrm flipH="1" flipV="1">
            <a:off x="3251603" y="3952980"/>
            <a:ext cx="304757" cy="171067"/>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prstClr val="white"/>
              </a:solidFill>
              <a:latin typeface="Calibri"/>
            </a:endParaRPr>
          </a:p>
        </p:txBody>
      </p:sp>
      <p:grpSp>
        <p:nvGrpSpPr>
          <p:cNvPr id="64" name="Group 78"/>
          <p:cNvGrpSpPr/>
          <p:nvPr/>
        </p:nvGrpSpPr>
        <p:grpSpPr>
          <a:xfrm>
            <a:off x="1321477" y="3091981"/>
            <a:ext cx="10361730" cy="1625574"/>
            <a:chOff x="1143000" y="3244334"/>
            <a:chExt cx="7772400" cy="1625805"/>
          </a:xfrm>
        </p:grpSpPr>
        <p:sp>
          <p:nvSpPr>
            <p:cNvPr id="65" name="TextBox 64"/>
            <p:cNvSpPr txBox="1"/>
            <p:nvPr/>
          </p:nvSpPr>
          <p:spPr>
            <a:xfrm>
              <a:off x="1143000" y="3244334"/>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baseline="-25000" dirty="0">
                  <a:solidFill>
                    <a:srgbClr val="FFFFFF"/>
                  </a:solidFill>
                  <a:latin typeface="Calibri"/>
                </a:rPr>
                <a:t>1</a:t>
              </a:r>
            </a:p>
          </p:txBody>
        </p:sp>
        <p:cxnSp>
          <p:nvCxnSpPr>
            <p:cNvPr id="66" name="Straight Connector 65"/>
            <p:cNvCxnSpPr>
              <a:stCxn id="76" idx="2"/>
            </p:cNvCxnSpPr>
            <p:nvPr/>
          </p:nvCxnSpPr>
          <p:spPr>
            <a:xfrm>
              <a:off x="1600200" y="4038600"/>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7" name="Straight Connector 66"/>
            <p:cNvCxnSpPr>
              <a:stCxn id="63" idx="2"/>
            </p:cNvCxnSpPr>
            <p:nvPr/>
          </p:nvCxnSpPr>
          <p:spPr>
            <a:xfrm>
              <a:off x="2819400" y="4191001"/>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69" name="Straight Connector 68"/>
            <p:cNvCxnSpPr>
              <a:endCxn id="77" idx="6"/>
            </p:cNvCxnSpPr>
            <p:nvPr/>
          </p:nvCxnSpPr>
          <p:spPr>
            <a:xfrm flipV="1">
              <a:off x="4800600" y="4124145"/>
              <a:ext cx="1905000" cy="21925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70" name="Straight Connector 69"/>
            <p:cNvCxnSpPr>
              <a:stCxn id="77" idx="2"/>
              <a:endCxn id="78" idx="6"/>
            </p:cNvCxnSpPr>
            <p:nvPr/>
          </p:nvCxnSpPr>
          <p:spPr>
            <a:xfrm flipV="1">
              <a:off x="6934200" y="3962400"/>
              <a:ext cx="8382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1" name="TextBox 70"/>
            <p:cNvSpPr txBox="1"/>
            <p:nvPr/>
          </p:nvSpPr>
          <p:spPr>
            <a:xfrm>
              <a:off x="1295400" y="4105455"/>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72" name="TextBox 71"/>
            <p:cNvSpPr txBox="1"/>
            <p:nvPr/>
          </p:nvSpPr>
          <p:spPr>
            <a:xfrm>
              <a:off x="2498558" y="4257855"/>
              <a:ext cx="473242" cy="459884"/>
            </a:xfrm>
            <a:prstGeom prst="rect">
              <a:avLst/>
            </a:prstGeom>
            <a:noFill/>
          </p:spPr>
          <p:txBody>
            <a:bodyPr wrap="square" rtlCol="0">
              <a:spAutoFit/>
            </a:bodyPr>
            <a:lstStyle/>
            <a:p>
              <a:pPr defTabSz="1218996">
                <a:defRPr/>
              </a:pPr>
              <a:r>
                <a:rPr lang="en-US" sz="2400" dirty="0">
                  <a:solidFill>
                    <a:srgbClr val="FFFFFF"/>
                  </a:solidFill>
                  <a:latin typeface="Calibri"/>
                </a:rPr>
                <a:t>76</a:t>
              </a:r>
            </a:p>
          </p:txBody>
        </p:sp>
        <p:sp>
          <p:nvSpPr>
            <p:cNvPr id="73" name="TextBox 72"/>
            <p:cNvSpPr txBox="1"/>
            <p:nvPr/>
          </p:nvSpPr>
          <p:spPr>
            <a:xfrm>
              <a:off x="6629400" y="4191001"/>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74" name="TextBox 73"/>
            <p:cNvSpPr txBox="1"/>
            <p:nvPr/>
          </p:nvSpPr>
          <p:spPr>
            <a:xfrm>
              <a:off x="7712242" y="4029255"/>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75" name="Straight Connector 74"/>
            <p:cNvCxnSpPr>
              <a:stCxn id="78" idx="2"/>
            </p:cNvCxnSpPr>
            <p:nvPr/>
          </p:nvCxnSpPr>
          <p:spPr>
            <a:xfrm flipV="1">
              <a:off x="8001000" y="37244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76" name="Oval 75"/>
            <p:cNvSpPr/>
            <p:nvPr/>
          </p:nvSpPr>
          <p:spPr>
            <a:xfrm flipH="1" flipV="1">
              <a:off x="1371600" y="3953055"/>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7" name="Oval 76"/>
            <p:cNvSpPr/>
            <p:nvPr/>
          </p:nvSpPr>
          <p:spPr>
            <a:xfrm flipH="1" flipV="1">
              <a:off x="6705600" y="4038600"/>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8" name="Oval 77"/>
            <p:cNvSpPr/>
            <p:nvPr/>
          </p:nvSpPr>
          <p:spPr>
            <a:xfrm flipH="1" flipV="1">
              <a:off x="7772400" y="3876855"/>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79" name="TextBox 78"/>
            <p:cNvSpPr txBox="1"/>
            <p:nvPr/>
          </p:nvSpPr>
          <p:spPr>
            <a:xfrm>
              <a:off x="4503821" y="4410255"/>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64</a:t>
              </a:r>
            </a:p>
          </p:txBody>
        </p:sp>
      </p:grpSp>
      <p:sp>
        <p:nvSpPr>
          <p:cNvPr id="80" name="Oval 79"/>
          <p:cNvSpPr/>
          <p:nvPr/>
        </p:nvSpPr>
        <p:spPr>
          <a:xfrm flipH="1" flipV="1">
            <a:off x="5892829" y="4105359"/>
            <a:ext cx="304757" cy="171067"/>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prstClr val="white"/>
              </a:solidFill>
              <a:latin typeface="Calibri"/>
            </a:endParaRPr>
          </a:p>
        </p:txBody>
      </p:sp>
      <p:grpSp>
        <p:nvGrpSpPr>
          <p:cNvPr id="81" name="Group 258"/>
          <p:cNvGrpSpPr/>
          <p:nvPr/>
        </p:nvGrpSpPr>
        <p:grpSpPr>
          <a:xfrm>
            <a:off x="6705514" y="4038509"/>
            <a:ext cx="3317843" cy="688386"/>
            <a:chOff x="5334000" y="4495800"/>
            <a:chExt cx="2488736" cy="688484"/>
          </a:xfrm>
        </p:grpSpPr>
        <p:sp>
          <p:nvSpPr>
            <p:cNvPr id="82" name="TextBox 81"/>
            <p:cNvSpPr txBox="1"/>
            <p:nvPr/>
          </p:nvSpPr>
          <p:spPr>
            <a:xfrm>
              <a:off x="6172200" y="4724400"/>
              <a:ext cx="1650536" cy="418830"/>
            </a:xfrm>
            <a:prstGeom prst="rect">
              <a:avLst/>
            </a:prstGeom>
            <a:noFill/>
          </p:spPr>
          <p:txBody>
            <a:bodyPr wrap="none" rtlCol="0">
              <a:spAutoFit/>
            </a:bodyPr>
            <a:lstStyle/>
            <a:p>
              <a:pPr defTabSz="1218996">
                <a:defRPr/>
              </a:pPr>
              <a:r>
                <a:rPr lang="en-US" sz="2133" kern="0" dirty="0">
                  <a:solidFill>
                    <a:srgbClr val="00B050"/>
                  </a:solidFill>
                  <a:latin typeface="Calibri" pitchFamily="34" charset="0"/>
                </a:rPr>
                <a:t>New Node arrived</a:t>
              </a:r>
            </a:p>
          </p:txBody>
        </p:sp>
        <p:sp>
          <p:nvSpPr>
            <p:cNvPr id="83" name="Oval 82"/>
            <p:cNvSpPr/>
            <p:nvPr/>
          </p:nvSpPr>
          <p:spPr>
            <a:xfrm flipH="1" flipV="1">
              <a:off x="5410200" y="4495800"/>
              <a:ext cx="228600" cy="171090"/>
            </a:xfrm>
            <a:prstGeom prst="ellipse">
              <a:avLst/>
            </a:prstGeom>
            <a:solidFill>
              <a:srgbClr val="00B050"/>
            </a:solidFill>
            <a:ln w="25400" cap="flat" cmpd="sng" algn="ctr">
              <a:solidFill>
                <a:srgbClr val="00B050"/>
              </a:solidFill>
              <a:prstDash val="solid"/>
            </a:ln>
            <a:effectLst/>
          </p:spPr>
          <p:txBody>
            <a:bodyPr rtlCol="0" anchor="ctr"/>
            <a:lstStyle/>
            <a:p>
              <a:pPr algn="ctr" defTabSz="1218996">
                <a:defRPr/>
              </a:pPr>
              <a:endParaRPr lang="en-US" sz="2400">
                <a:solidFill>
                  <a:prstClr val="white"/>
                </a:solidFill>
                <a:latin typeface="Calibri"/>
              </a:endParaRPr>
            </a:p>
          </p:txBody>
        </p:sp>
        <p:sp>
          <p:nvSpPr>
            <p:cNvPr id="84" name="TextBox 83"/>
            <p:cNvSpPr txBox="1"/>
            <p:nvPr/>
          </p:nvSpPr>
          <p:spPr>
            <a:xfrm>
              <a:off x="5334000" y="47244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61</a:t>
              </a:r>
            </a:p>
          </p:txBody>
        </p:sp>
        <p:cxnSp>
          <p:nvCxnSpPr>
            <p:cNvPr id="85" name="Straight Arrow Connector 84"/>
            <p:cNvCxnSpPr>
              <a:stCxn id="82" idx="1"/>
              <a:endCxn id="83" idx="1"/>
            </p:cNvCxnSpPr>
            <p:nvPr/>
          </p:nvCxnSpPr>
          <p:spPr>
            <a:xfrm flipH="1" flipV="1">
              <a:off x="5605322" y="4641835"/>
              <a:ext cx="566877" cy="291980"/>
            </a:xfrm>
            <a:prstGeom prst="straightConnector1">
              <a:avLst/>
            </a:prstGeom>
            <a:noFill/>
            <a:ln w="19050" cap="flat" cmpd="sng" algn="ctr">
              <a:solidFill>
                <a:srgbClr val="00B050"/>
              </a:solidFill>
              <a:prstDash val="solid"/>
              <a:tailEnd type="arrow"/>
            </a:ln>
            <a:effectLst/>
          </p:spPr>
        </p:cxnSp>
      </p:grpSp>
      <p:grpSp>
        <p:nvGrpSpPr>
          <p:cNvPr id="86" name="Group 262"/>
          <p:cNvGrpSpPr/>
          <p:nvPr/>
        </p:nvGrpSpPr>
        <p:grpSpPr>
          <a:xfrm>
            <a:off x="1321477" y="4951440"/>
            <a:ext cx="10361730" cy="1526466"/>
            <a:chOff x="1143000" y="5105400"/>
            <a:chExt cx="7772400" cy="1526684"/>
          </a:xfrm>
        </p:grpSpPr>
        <p:sp>
          <p:nvSpPr>
            <p:cNvPr id="87" name="TextBox 86"/>
            <p:cNvSpPr txBox="1"/>
            <p:nvPr/>
          </p:nvSpPr>
          <p:spPr>
            <a:xfrm>
              <a:off x="1143000" y="5105400"/>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kern="0" baseline="-25000" dirty="0">
                  <a:solidFill>
                    <a:srgbClr val="FFFFFF"/>
                  </a:solidFill>
                  <a:latin typeface="Calibri"/>
                </a:rPr>
                <a:t>2</a:t>
              </a:r>
              <a:endParaRPr lang="en-US" sz="2400" baseline="-25000" dirty="0">
                <a:solidFill>
                  <a:srgbClr val="FFFFFF"/>
                </a:solidFill>
                <a:latin typeface="Calibri"/>
              </a:endParaRPr>
            </a:p>
          </p:txBody>
        </p:sp>
        <p:cxnSp>
          <p:nvCxnSpPr>
            <p:cNvPr id="88" name="Straight Connector 87"/>
            <p:cNvCxnSpPr>
              <a:stCxn id="98" idx="2"/>
              <a:endCxn id="99" idx="6"/>
            </p:cNvCxnSpPr>
            <p:nvPr/>
          </p:nvCxnSpPr>
          <p:spPr>
            <a:xfrm>
              <a:off x="1600200" y="5791200"/>
              <a:ext cx="36576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89" name="Straight Connector 88"/>
            <p:cNvCxnSpPr>
              <a:stCxn id="99" idx="2"/>
              <a:endCxn id="100" idx="6"/>
            </p:cNvCxnSpPr>
            <p:nvPr/>
          </p:nvCxnSpPr>
          <p:spPr>
            <a:xfrm flipV="1">
              <a:off x="5486400" y="5867400"/>
              <a:ext cx="1143000" cy="161745"/>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90" name="Straight Connector 89"/>
            <p:cNvCxnSpPr>
              <a:stCxn id="100" idx="2"/>
              <a:endCxn id="101" idx="6"/>
            </p:cNvCxnSpPr>
            <p:nvPr/>
          </p:nvCxnSpPr>
          <p:spPr>
            <a:xfrm flipV="1">
              <a:off x="6858000" y="5715000"/>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1" name="TextBox 90"/>
            <p:cNvSpPr txBox="1"/>
            <p:nvPr/>
          </p:nvSpPr>
          <p:spPr>
            <a:xfrm>
              <a:off x="1295400" y="5858055"/>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92" name="TextBox 91"/>
            <p:cNvSpPr txBox="1"/>
            <p:nvPr/>
          </p:nvSpPr>
          <p:spPr>
            <a:xfrm>
              <a:off x="5181600" y="61722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61</a:t>
              </a:r>
            </a:p>
          </p:txBody>
        </p:sp>
        <p:sp>
          <p:nvSpPr>
            <p:cNvPr id="93" name="TextBox 92"/>
            <p:cNvSpPr txBox="1"/>
            <p:nvPr/>
          </p:nvSpPr>
          <p:spPr>
            <a:xfrm>
              <a:off x="6553200" y="5934255"/>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94" name="TextBox 93"/>
            <p:cNvSpPr txBox="1"/>
            <p:nvPr/>
          </p:nvSpPr>
          <p:spPr>
            <a:xfrm>
              <a:off x="7712242" y="5781855"/>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96" name="Straight Connector 95"/>
            <p:cNvCxnSpPr>
              <a:stCxn id="101" idx="2"/>
            </p:cNvCxnSpPr>
            <p:nvPr/>
          </p:nvCxnSpPr>
          <p:spPr>
            <a:xfrm flipV="1">
              <a:off x="8001000" y="5477055"/>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98" name="Oval 97"/>
            <p:cNvSpPr/>
            <p:nvPr/>
          </p:nvSpPr>
          <p:spPr>
            <a:xfrm flipH="1" flipV="1">
              <a:off x="1371600" y="5705655"/>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99" name="Oval 98"/>
            <p:cNvSpPr/>
            <p:nvPr/>
          </p:nvSpPr>
          <p:spPr>
            <a:xfrm flipH="1" flipV="1">
              <a:off x="5257800" y="5943600"/>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0" name="Oval 99"/>
            <p:cNvSpPr/>
            <p:nvPr/>
          </p:nvSpPr>
          <p:spPr>
            <a:xfrm flipH="1" flipV="1">
              <a:off x="6629400" y="5781855"/>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1" name="Oval 100"/>
            <p:cNvSpPr/>
            <p:nvPr/>
          </p:nvSpPr>
          <p:spPr>
            <a:xfrm flipH="1" flipV="1">
              <a:off x="7772400" y="5629455"/>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02" name="TextBox 101"/>
            <p:cNvSpPr txBox="1"/>
            <p:nvPr/>
          </p:nvSpPr>
          <p:spPr>
            <a:xfrm>
              <a:off x="2478024" y="6047232"/>
              <a:ext cx="1676400" cy="418830"/>
            </a:xfrm>
            <a:prstGeom prst="rect">
              <a:avLst/>
            </a:prstGeom>
            <a:noFill/>
          </p:spPr>
          <p:txBody>
            <a:bodyPr wrap="square" rtlCol="0">
              <a:spAutoFit/>
            </a:bodyPr>
            <a:lstStyle/>
            <a:p>
              <a:pPr defTabSz="1218996">
                <a:defRPr/>
              </a:pPr>
              <a:r>
                <a:rPr lang="en-US" sz="2133" kern="0" dirty="0">
                  <a:solidFill>
                    <a:srgbClr val="FFFFFF"/>
                  </a:solidFill>
                  <a:latin typeface="Calibri" pitchFamily="34" charset="0"/>
                </a:rPr>
                <a:t>Failures Detected</a:t>
              </a:r>
            </a:p>
          </p:txBody>
        </p:sp>
        <p:sp>
          <p:nvSpPr>
            <p:cNvPr id="103" name="TextBox 102"/>
            <p:cNvSpPr txBox="1"/>
            <p:nvPr/>
          </p:nvSpPr>
          <p:spPr>
            <a:xfrm>
              <a:off x="4419600" y="5486400"/>
              <a:ext cx="1819102" cy="418831"/>
            </a:xfrm>
            <a:prstGeom prst="rect">
              <a:avLst/>
            </a:prstGeom>
            <a:noFill/>
          </p:spPr>
          <p:txBody>
            <a:bodyPr wrap="none" rtlCol="0">
              <a:spAutoFit/>
            </a:bodyPr>
            <a:lstStyle/>
            <a:p>
              <a:pPr defTabSz="1218996">
                <a:defRPr/>
              </a:pPr>
              <a:r>
                <a:rPr lang="en-US" sz="2133" kern="0" dirty="0">
                  <a:solidFill>
                    <a:srgbClr val="FFFFFF"/>
                  </a:solidFill>
                  <a:latin typeface="Calibri" pitchFamily="34" charset="0"/>
                </a:rPr>
                <a:t>cluster reconfigured</a:t>
              </a:r>
            </a:p>
          </p:txBody>
        </p:sp>
      </p:grpSp>
      <p:grpSp>
        <p:nvGrpSpPr>
          <p:cNvPr id="105" name="Group 256"/>
          <p:cNvGrpSpPr/>
          <p:nvPr/>
        </p:nvGrpSpPr>
        <p:grpSpPr>
          <a:xfrm>
            <a:off x="1321477" y="1295703"/>
            <a:ext cx="10361730" cy="1602656"/>
            <a:chOff x="1143000" y="1447800"/>
            <a:chExt cx="7772400" cy="1602884"/>
          </a:xfrm>
        </p:grpSpPr>
        <p:cxnSp>
          <p:nvCxnSpPr>
            <p:cNvPr id="110" name="Straight Connector 109"/>
            <p:cNvCxnSpPr>
              <a:stCxn id="120" idx="2"/>
              <a:endCxn id="121" idx="6"/>
            </p:cNvCxnSpPr>
            <p:nvPr/>
          </p:nvCxnSpPr>
          <p:spPr>
            <a:xfrm>
              <a:off x="1600200" y="2219145"/>
              <a:ext cx="990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1" name="Straight Connector 110"/>
            <p:cNvCxnSpPr>
              <a:stCxn id="121" idx="2"/>
              <a:endCxn id="122" idx="6"/>
            </p:cNvCxnSpPr>
            <p:nvPr/>
          </p:nvCxnSpPr>
          <p:spPr>
            <a:xfrm>
              <a:off x="2819400" y="2371545"/>
              <a:ext cx="17526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2" name="Straight Connector 111"/>
            <p:cNvCxnSpPr>
              <a:stCxn id="122" idx="2"/>
              <a:endCxn id="123" idx="6"/>
            </p:cNvCxnSpPr>
            <p:nvPr/>
          </p:nvCxnSpPr>
          <p:spPr>
            <a:xfrm flipV="1">
              <a:off x="4800600" y="2295345"/>
              <a:ext cx="1828800" cy="228600"/>
            </a:xfrm>
            <a:prstGeom prst="line">
              <a:avLst/>
            </a:prstGeom>
            <a:noFill/>
            <a:ln w="25400" cap="rnd" cmpd="sng" algn="ctr">
              <a:solidFill>
                <a:srgbClr val="4F81BD">
                  <a:shade val="95000"/>
                  <a:satMod val="105000"/>
                </a:srgbClr>
              </a:solidFill>
              <a:prstDash val="solid"/>
              <a:headEnd type="arrow" w="lg" len="lg"/>
              <a:tailEnd type="arrow" w="lg" len="lg"/>
            </a:ln>
            <a:effectLst/>
          </p:spPr>
        </p:cxnSp>
        <p:cxnSp>
          <p:nvCxnSpPr>
            <p:cNvPr id="113" name="Straight Connector 112"/>
            <p:cNvCxnSpPr>
              <a:stCxn id="123" idx="2"/>
              <a:endCxn id="124" idx="6"/>
            </p:cNvCxnSpPr>
            <p:nvPr/>
          </p:nvCxnSpPr>
          <p:spPr>
            <a:xfrm flipV="1">
              <a:off x="6858000" y="2142945"/>
              <a:ext cx="914400" cy="152400"/>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14" name="TextBox 113"/>
            <p:cNvSpPr txBox="1"/>
            <p:nvPr/>
          </p:nvSpPr>
          <p:spPr>
            <a:xfrm>
              <a:off x="1295400" y="2286000"/>
              <a:ext cx="457200" cy="459884"/>
            </a:xfrm>
            <a:prstGeom prst="rect">
              <a:avLst/>
            </a:prstGeom>
            <a:noFill/>
          </p:spPr>
          <p:txBody>
            <a:bodyPr wrap="square" rtlCol="0">
              <a:spAutoFit/>
            </a:bodyPr>
            <a:lstStyle/>
            <a:p>
              <a:pPr defTabSz="1218996">
                <a:defRPr/>
              </a:pPr>
              <a:r>
                <a:rPr lang="en-US" sz="2400" dirty="0">
                  <a:solidFill>
                    <a:srgbClr val="FFFFFF"/>
                  </a:solidFill>
                  <a:latin typeface="Calibri"/>
                </a:rPr>
                <a:t>83</a:t>
              </a:r>
            </a:p>
          </p:txBody>
        </p:sp>
        <p:sp>
          <p:nvSpPr>
            <p:cNvPr id="115" name="TextBox 114"/>
            <p:cNvSpPr txBox="1"/>
            <p:nvPr/>
          </p:nvSpPr>
          <p:spPr>
            <a:xfrm>
              <a:off x="2498558" y="2438400"/>
              <a:ext cx="473242" cy="459884"/>
            </a:xfrm>
            <a:prstGeom prst="rect">
              <a:avLst/>
            </a:prstGeom>
            <a:noFill/>
          </p:spPr>
          <p:txBody>
            <a:bodyPr wrap="square" rtlCol="0">
              <a:spAutoFit/>
            </a:bodyPr>
            <a:lstStyle/>
            <a:p>
              <a:pPr defTabSz="1218996">
                <a:defRPr/>
              </a:pPr>
              <a:r>
                <a:rPr lang="en-US" sz="2400" dirty="0">
                  <a:solidFill>
                    <a:srgbClr val="FFFFFF"/>
                  </a:solidFill>
                  <a:latin typeface="Calibri"/>
                </a:rPr>
                <a:t>76</a:t>
              </a:r>
            </a:p>
          </p:txBody>
        </p:sp>
        <p:sp>
          <p:nvSpPr>
            <p:cNvPr id="116" name="TextBox 115"/>
            <p:cNvSpPr txBox="1"/>
            <p:nvPr/>
          </p:nvSpPr>
          <p:spPr>
            <a:xfrm>
              <a:off x="4503821" y="2590800"/>
              <a:ext cx="525379" cy="459884"/>
            </a:xfrm>
            <a:prstGeom prst="rect">
              <a:avLst/>
            </a:prstGeom>
            <a:noFill/>
          </p:spPr>
          <p:txBody>
            <a:bodyPr wrap="square" rtlCol="0">
              <a:spAutoFit/>
            </a:bodyPr>
            <a:lstStyle/>
            <a:p>
              <a:pPr defTabSz="1218996">
                <a:defRPr/>
              </a:pPr>
              <a:r>
                <a:rPr lang="en-US" sz="2400" dirty="0">
                  <a:solidFill>
                    <a:srgbClr val="FFFFFF"/>
                  </a:solidFill>
                  <a:latin typeface="Calibri"/>
                </a:rPr>
                <a:t>64</a:t>
              </a:r>
            </a:p>
          </p:txBody>
        </p:sp>
        <p:sp>
          <p:nvSpPr>
            <p:cNvPr id="117" name="TextBox 116"/>
            <p:cNvSpPr txBox="1"/>
            <p:nvPr/>
          </p:nvSpPr>
          <p:spPr>
            <a:xfrm>
              <a:off x="6553200" y="2362200"/>
              <a:ext cx="499979" cy="459884"/>
            </a:xfrm>
            <a:prstGeom prst="rect">
              <a:avLst/>
            </a:prstGeom>
            <a:noFill/>
          </p:spPr>
          <p:txBody>
            <a:bodyPr wrap="square" rtlCol="0">
              <a:spAutoFit/>
            </a:bodyPr>
            <a:lstStyle/>
            <a:p>
              <a:pPr defTabSz="1218996">
                <a:defRPr/>
              </a:pPr>
              <a:r>
                <a:rPr lang="en-US" sz="2400" dirty="0">
                  <a:solidFill>
                    <a:srgbClr val="FFFFFF"/>
                  </a:solidFill>
                  <a:latin typeface="Calibri"/>
                </a:rPr>
                <a:t>50</a:t>
              </a:r>
            </a:p>
          </p:txBody>
        </p:sp>
        <p:sp>
          <p:nvSpPr>
            <p:cNvPr id="118" name="TextBox 117"/>
            <p:cNvSpPr txBox="1"/>
            <p:nvPr/>
          </p:nvSpPr>
          <p:spPr>
            <a:xfrm>
              <a:off x="7712242" y="2209800"/>
              <a:ext cx="517358" cy="459884"/>
            </a:xfrm>
            <a:prstGeom prst="rect">
              <a:avLst/>
            </a:prstGeom>
            <a:noFill/>
          </p:spPr>
          <p:txBody>
            <a:bodyPr wrap="square" rtlCol="0">
              <a:spAutoFit/>
            </a:bodyPr>
            <a:lstStyle/>
            <a:p>
              <a:pPr defTabSz="1218996">
                <a:defRPr/>
              </a:pPr>
              <a:r>
                <a:rPr lang="en-US" sz="2400" dirty="0">
                  <a:solidFill>
                    <a:srgbClr val="FFFFFF"/>
                  </a:solidFill>
                  <a:latin typeface="Calibri"/>
                </a:rPr>
                <a:t>46</a:t>
              </a:r>
            </a:p>
          </p:txBody>
        </p:sp>
        <p:cxnSp>
          <p:nvCxnSpPr>
            <p:cNvPr id="119" name="Straight Connector 118"/>
            <p:cNvCxnSpPr>
              <a:stCxn id="124" idx="2"/>
            </p:cNvCxnSpPr>
            <p:nvPr/>
          </p:nvCxnSpPr>
          <p:spPr>
            <a:xfrm flipV="1">
              <a:off x="8001000" y="1905000"/>
              <a:ext cx="914400" cy="237945"/>
            </a:xfrm>
            <a:prstGeom prst="line">
              <a:avLst/>
            </a:prstGeom>
            <a:noFill/>
            <a:ln w="25400" cap="rnd" cmpd="sng" algn="ctr">
              <a:solidFill>
                <a:srgbClr val="4F81BD">
                  <a:shade val="95000"/>
                  <a:satMod val="105000"/>
                </a:srgbClr>
              </a:solidFill>
              <a:prstDash val="solid"/>
              <a:headEnd type="arrow" w="lg" len="lg"/>
              <a:tailEnd type="arrow" w="lg" len="lg"/>
            </a:ln>
            <a:effectLst/>
          </p:spPr>
        </p:cxnSp>
        <p:sp>
          <p:nvSpPr>
            <p:cNvPr id="120" name="Oval 119"/>
            <p:cNvSpPr/>
            <p:nvPr/>
          </p:nvSpPr>
          <p:spPr>
            <a:xfrm flipH="1" flipV="1">
              <a:off x="1371600" y="2133600"/>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1" name="Oval 120"/>
            <p:cNvSpPr/>
            <p:nvPr/>
          </p:nvSpPr>
          <p:spPr>
            <a:xfrm flipH="1" flipV="1">
              <a:off x="2590800" y="2286000"/>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2" name="Oval 121"/>
            <p:cNvSpPr/>
            <p:nvPr/>
          </p:nvSpPr>
          <p:spPr>
            <a:xfrm flipH="1" flipV="1">
              <a:off x="4572000" y="2438400"/>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3" name="Oval 122"/>
            <p:cNvSpPr/>
            <p:nvPr/>
          </p:nvSpPr>
          <p:spPr>
            <a:xfrm flipH="1" flipV="1">
              <a:off x="6629400" y="2209800"/>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4" name="Oval 123"/>
            <p:cNvSpPr/>
            <p:nvPr/>
          </p:nvSpPr>
          <p:spPr>
            <a:xfrm flipH="1" flipV="1">
              <a:off x="7772400" y="2057400"/>
              <a:ext cx="228600" cy="171090"/>
            </a:xfrm>
            <a:prstGeom prst="ellipse">
              <a:avLst/>
            </a:prstGeom>
            <a:solidFill>
              <a:srgbClr val="00B0F0"/>
            </a:solidFill>
            <a:ln w="25400" cap="flat" cmpd="sng" algn="ctr">
              <a:solidFill>
                <a:srgbClr val="8064A2">
                  <a:lumMod val="50000"/>
                </a:srgbClr>
              </a:solidFill>
              <a:prstDash val="solid"/>
            </a:ln>
            <a:effectLst/>
          </p:spPr>
          <p:txBody>
            <a:bodyPr rtlCol="0" anchor="ctr"/>
            <a:lstStyle/>
            <a:p>
              <a:pPr algn="ctr" defTabSz="1218996">
                <a:defRPr/>
              </a:pPr>
              <a:endParaRPr lang="en-US" sz="2400">
                <a:solidFill>
                  <a:srgbClr val="FFFFFF"/>
                </a:solidFill>
                <a:latin typeface="Calibri"/>
              </a:endParaRPr>
            </a:p>
          </p:txBody>
        </p:sp>
        <p:sp>
          <p:nvSpPr>
            <p:cNvPr id="125" name="TextBox 124"/>
            <p:cNvSpPr txBox="1"/>
            <p:nvPr/>
          </p:nvSpPr>
          <p:spPr>
            <a:xfrm>
              <a:off x="1143000" y="1447800"/>
              <a:ext cx="1066800" cy="459884"/>
            </a:xfrm>
            <a:prstGeom prst="rect">
              <a:avLst/>
            </a:prstGeom>
            <a:noFill/>
          </p:spPr>
          <p:txBody>
            <a:bodyPr wrap="square" rtlCol="0">
              <a:spAutoFit/>
            </a:bodyPr>
            <a:lstStyle/>
            <a:p>
              <a:pPr defTabSz="1218996">
                <a:defRPr/>
              </a:pPr>
              <a:r>
                <a:rPr lang="en-US" sz="2400" dirty="0">
                  <a:solidFill>
                    <a:srgbClr val="FFFFFF"/>
                  </a:solidFill>
                  <a:latin typeface="Calibri"/>
                </a:rPr>
                <a:t>Time = t</a:t>
              </a:r>
              <a:r>
                <a:rPr lang="en-US" sz="2400" kern="0" baseline="-25000" dirty="0">
                  <a:solidFill>
                    <a:srgbClr val="FFFFFF"/>
                  </a:solidFill>
                  <a:latin typeface="Calibri"/>
                </a:rPr>
                <a:t>0</a:t>
              </a:r>
              <a:endParaRPr lang="en-US" sz="2400" baseline="-25000" dirty="0">
                <a:solidFill>
                  <a:srgbClr val="FFFFFF"/>
                </a:solidFill>
                <a:latin typeface="Calibri"/>
              </a:endParaRPr>
            </a:p>
          </p:txBody>
        </p:sp>
      </p:grpSp>
      <p:grpSp>
        <p:nvGrpSpPr>
          <p:cNvPr id="126" name="Group 77"/>
          <p:cNvGrpSpPr/>
          <p:nvPr/>
        </p:nvGrpSpPr>
        <p:grpSpPr>
          <a:xfrm>
            <a:off x="3403983" y="2819489"/>
            <a:ext cx="2641225" cy="1285871"/>
            <a:chOff x="2705100" y="2971797"/>
            <a:chExt cx="1981200" cy="1286052"/>
          </a:xfrm>
        </p:grpSpPr>
        <p:sp>
          <p:nvSpPr>
            <p:cNvPr id="127" name="TextBox 126"/>
            <p:cNvSpPr txBox="1"/>
            <p:nvPr/>
          </p:nvSpPr>
          <p:spPr>
            <a:xfrm>
              <a:off x="3048000" y="2971797"/>
              <a:ext cx="1176664" cy="418830"/>
            </a:xfrm>
            <a:prstGeom prst="rect">
              <a:avLst/>
            </a:prstGeom>
            <a:noFill/>
          </p:spPr>
          <p:txBody>
            <a:bodyPr wrap="none" rtlCol="0">
              <a:spAutoFit/>
            </a:bodyPr>
            <a:lstStyle/>
            <a:p>
              <a:pPr defTabSz="1218996">
                <a:defRPr/>
              </a:pPr>
              <a:r>
                <a:rPr lang="en-US" sz="2133" kern="0" dirty="0">
                  <a:solidFill>
                    <a:srgbClr val="FFFFFF"/>
                  </a:solidFill>
                  <a:latin typeface="Calibri" pitchFamily="34" charset="0"/>
                </a:rPr>
                <a:t>Nodes failed</a:t>
              </a:r>
            </a:p>
          </p:txBody>
        </p:sp>
        <p:cxnSp>
          <p:nvCxnSpPr>
            <p:cNvPr id="128" name="Straight Arrow Connector 127"/>
            <p:cNvCxnSpPr>
              <a:endCxn id="80" idx="4"/>
            </p:cNvCxnSpPr>
            <p:nvPr/>
          </p:nvCxnSpPr>
          <p:spPr>
            <a:xfrm>
              <a:off x="3810003" y="3480819"/>
              <a:ext cx="876297" cy="777030"/>
            </a:xfrm>
            <a:prstGeom prst="straightConnector1">
              <a:avLst/>
            </a:prstGeom>
            <a:noFill/>
            <a:ln w="19050" cap="flat" cmpd="sng" algn="ctr">
              <a:solidFill>
                <a:schemeClr val="tx1"/>
              </a:solidFill>
              <a:prstDash val="solid"/>
              <a:tailEnd type="arrow"/>
            </a:ln>
            <a:effectLst/>
          </p:spPr>
        </p:cxnSp>
        <p:cxnSp>
          <p:nvCxnSpPr>
            <p:cNvPr id="129" name="Straight Arrow Connector 128"/>
            <p:cNvCxnSpPr>
              <a:endCxn id="63" idx="4"/>
            </p:cNvCxnSpPr>
            <p:nvPr/>
          </p:nvCxnSpPr>
          <p:spPr>
            <a:xfrm flipH="1">
              <a:off x="2705100" y="3480815"/>
              <a:ext cx="653796" cy="624633"/>
            </a:xfrm>
            <a:prstGeom prst="straightConnector1">
              <a:avLst/>
            </a:prstGeom>
            <a:noFill/>
            <a:ln w="19050" cap="flat" cmpd="sng" algn="ctr">
              <a:solidFill>
                <a:schemeClr val="tx1"/>
              </a:solidFill>
              <a:prstDash val="solid"/>
              <a:tailEnd type="arrow"/>
            </a:ln>
            <a:effectLst/>
          </p:spPr>
        </p:cxnSp>
      </p:grpSp>
    </p:spTree>
    <p:custDataLst>
      <p:tags r:id="rId1"/>
    </p:custDataLst>
    <p:extLst>
      <p:ext uri="{BB962C8B-B14F-4D97-AF65-F5344CB8AC3E}">
        <p14:creationId xmlns:p14="http://schemas.microsoft.com/office/powerpoint/2010/main" val="38991991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500" fill="hold"/>
                                        <p:tgtEl>
                                          <p:spTgt spid="80"/>
                                        </p:tgtEl>
                                        <p:attrNameLst>
                                          <p:attrName>fillcolor</p:attrName>
                                        </p:attrNameLst>
                                      </p:cBhvr>
                                      <p:to>
                                        <a:srgbClr val="FF0000"/>
                                      </p:to>
                                    </p:animClr>
                                    <p:set>
                                      <p:cBhvr>
                                        <p:cTn id="15" dur="500" fill="hold"/>
                                        <p:tgtEl>
                                          <p:spTgt spid="80"/>
                                        </p:tgtEl>
                                        <p:attrNameLst>
                                          <p:attrName>fill.type</p:attrName>
                                        </p:attrNameLst>
                                      </p:cBhvr>
                                      <p:to>
                                        <p:strVal val="solid"/>
                                      </p:to>
                                    </p:set>
                                    <p:set>
                                      <p:cBhvr>
                                        <p:cTn id="16" dur="500" fill="hold"/>
                                        <p:tgtEl>
                                          <p:spTgt spid="80"/>
                                        </p:tgtEl>
                                        <p:attrNameLst>
                                          <p:attrName>fill.on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80"/>
                                        </p:tgtEl>
                                        <p:attrNameLst>
                                          <p:attrName>stroke.color</p:attrName>
                                        </p:attrNameLst>
                                      </p:cBhvr>
                                      <p:to>
                                        <a:srgbClr val="FF0000"/>
                                      </p:to>
                                    </p:animClr>
                                    <p:set>
                                      <p:cBhvr>
                                        <p:cTn id="19" dur="500" fill="hold"/>
                                        <p:tgtEl>
                                          <p:spTgt spid="80"/>
                                        </p:tgtEl>
                                        <p:attrNameLst>
                                          <p:attrName>stroke.on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63"/>
                                        </p:tgtEl>
                                        <p:attrNameLst>
                                          <p:attrName>fillcolor</p:attrName>
                                        </p:attrNameLst>
                                      </p:cBhvr>
                                      <p:to>
                                        <a:srgbClr val="FF0000"/>
                                      </p:to>
                                    </p:animClr>
                                    <p:set>
                                      <p:cBhvr>
                                        <p:cTn id="22" dur="500" fill="hold"/>
                                        <p:tgtEl>
                                          <p:spTgt spid="63"/>
                                        </p:tgtEl>
                                        <p:attrNameLst>
                                          <p:attrName>fill.type</p:attrName>
                                        </p:attrNameLst>
                                      </p:cBhvr>
                                      <p:to>
                                        <p:strVal val="solid"/>
                                      </p:to>
                                    </p:set>
                                    <p:set>
                                      <p:cBhvr>
                                        <p:cTn id="23" dur="500" fill="hold"/>
                                        <p:tgtEl>
                                          <p:spTgt spid="63"/>
                                        </p:tgtEl>
                                        <p:attrNameLst>
                                          <p:attrName>fill.on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63"/>
                                        </p:tgtEl>
                                        <p:attrNameLst>
                                          <p:attrName>stroke.color</p:attrName>
                                        </p:attrNameLst>
                                      </p:cBhvr>
                                      <p:to>
                                        <a:srgbClr val="FF0000"/>
                                      </p:to>
                                    </p:animClr>
                                    <p:set>
                                      <p:cBhvr>
                                        <p:cTn id="26" dur="500" fill="hold"/>
                                        <p:tgtEl>
                                          <p:spTgt spid="63"/>
                                        </p:tgtEl>
                                        <p:attrNameLst>
                                          <p:attrName>stroke.on</p:attrName>
                                        </p:attrNameLst>
                                      </p:cBhvr>
                                      <p:to>
                                        <p:strVal val="tru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26"/>
                                        </p:tgtEl>
                                        <p:attrNameLst>
                                          <p:attrName>style.visibility</p:attrName>
                                        </p:attrNameLst>
                                      </p:cBhvr>
                                      <p:to>
                                        <p:strVal val="visible"/>
                                      </p:to>
                                    </p:set>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additive="base">
                                        <p:cTn id="33" dur="500" fill="hold"/>
                                        <p:tgtEl>
                                          <p:spTgt spid="81"/>
                                        </p:tgtEl>
                                        <p:attrNameLst>
                                          <p:attrName>ppt_x</p:attrName>
                                        </p:attrNameLst>
                                      </p:cBhvr>
                                      <p:tavLst>
                                        <p:tav tm="0">
                                          <p:val>
                                            <p:strVal val="#ppt_x"/>
                                          </p:val>
                                        </p:tav>
                                        <p:tav tm="100000">
                                          <p:val>
                                            <p:strVal val="#ppt_x"/>
                                          </p:val>
                                        </p:tav>
                                      </p:tavLst>
                                    </p:anim>
                                    <p:anim calcmode="lin" valueType="num">
                                      <p:cBhvr additive="base">
                                        <p:cTn id="3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352004" y="5220809"/>
            <a:ext cx="2991894" cy="1451220"/>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1 </a:t>
            </a:r>
            <a:r>
              <a:rPr kumimoji="0" lang="en-US" sz="3529"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Trillion</a:t>
            </a:r>
            <a:endParaRPr kumimoji="0" lang="en-US" sz="4313"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endParaRP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Messages delivered every month with Event Hubs</a:t>
            </a:r>
          </a:p>
        </p:txBody>
      </p:sp>
      <p:sp>
        <p:nvSpPr>
          <p:cNvPr id="28" name="TextBox 27"/>
          <p:cNvSpPr txBox="1"/>
          <p:nvPr/>
        </p:nvSpPr>
        <p:spPr>
          <a:xfrm>
            <a:off x="118231" y="1624661"/>
            <a:ext cx="2466772" cy="1452522"/>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100,000     </a:t>
            </a: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New Azure customer subscriptions/month</a:t>
            </a:r>
          </a:p>
        </p:txBody>
      </p:sp>
      <p:cxnSp>
        <p:nvCxnSpPr>
          <p:cNvPr id="10" name="Straight Connector 9"/>
          <p:cNvCxnSpPr/>
          <p:nvPr/>
        </p:nvCxnSpPr>
        <p:spPr>
          <a:xfrm>
            <a:off x="2659705"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814148"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6" y="3279596"/>
            <a:ext cx="781328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926737" y="1624661"/>
            <a:ext cx="3775348" cy="1452522"/>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206" normalizeH="0" baseline="0" noProof="0" dirty="0">
                <a:ln>
                  <a:noFill/>
                </a:ln>
                <a:solidFill>
                  <a:srgbClr val="00188F"/>
                </a:solidFill>
                <a:effectLst/>
                <a:uLnTx/>
                <a:uFillTx/>
                <a:latin typeface="Segoe UI Light"/>
                <a:cs typeface="Segoe UI Semibold" panose="020B0702040204020203" pitchFamily="34" charset="0"/>
              </a:rPr>
              <a:t>20</a:t>
            </a:r>
            <a:r>
              <a:rPr kumimoji="0" lang="en-US" sz="176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 </a:t>
            </a:r>
            <a:r>
              <a:rPr kumimoji="0" lang="en-US" sz="3529"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Million</a:t>
            </a:r>
            <a:endParaRPr kumimoji="0" lang="en-US" sz="274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endParaRP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SQL database hours </a:t>
            </a:r>
            <a:b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b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used every day</a:t>
            </a:r>
          </a:p>
        </p:txBody>
      </p:sp>
      <p:sp>
        <p:nvSpPr>
          <p:cNvPr id="21" name="TextBox 20"/>
          <p:cNvSpPr txBox="1"/>
          <p:nvPr/>
        </p:nvSpPr>
        <p:spPr>
          <a:xfrm>
            <a:off x="-540035" y="5205751"/>
            <a:ext cx="3775348" cy="1452522"/>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&gt;5</a:t>
            </a:r>
            <a:r>
              <a:rPr kumimoji="0" lang="en-US" sz="176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 </a:t>
            </a:r>
            <a:r>
              <a:rPr kumimoji="0" lang="en-US" sz="3529"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Trillion</a:t>
            </a:r>
            <a:endParaRPr kumimoji="0" lang="en-US" sz="274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endParaRP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Storage transactions</a:t>
            </a:r>
            <a:b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b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every month</a:t>
            </a:r>
          </a:p>
        </p:txBody>
      </p:sp>
      <p:sp>
        <p:nvSpPr>
          <p:cNvPr id="22" name="TextBox 21"/>
          <p:cNvSpPr txBox="1"/>
          <p:nvPr/>
        </p:nvSpPr>
        <p:spPr>
          <a:xfrm>
            <a:off x="2734407" y="3578405"/>
            <a:ext cx="2461072" cy="1451220"/>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206" normalizeH="0" baseline="0" noProof="0" dirty="0">
                <a:ln>
                  <a:noFill/>
                </a:ln>
                <a:solidFill>
                  <a:srgbClr val="00188F"/>
                </a:solidFill>
                <a:effectLst/>
                <a:uLnTx/>
                <a:uFillTx/>
                <a:latin typeface="Segoe UI Light"/>
                <a:cs typeface="Segoe UI Semibold" panose="020B0702040204020203" pitchFamily="34" charset="0"/>
              </a:rPr>
              <a:t>60</a:t>
            </a:r>
            <a:r>
              <a:rPr kumimoji="0" lang="en-US" sz="176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 </a:t>
            </a:r>
            <a:r>
              <a:rPr kumimoji="0" lang="en-US" sz="3529"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Billion</a:t>
            </a:r>
            <a:endParaRPr kumimoji="0" lang="en-US" sz="274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endParaRP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Hits to Websites run on </a:t>
            </a:r>
            <a:b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b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Azure Web App Service</a:t>
            </a:r>
          </a:p>
        </p:txBody>
      </p:sp>
      <p:sp>
        <p:nvSpPr>
          <p:cNvPr id="24" name="TextBox 23"/>
          <p:cNvSpPr txBox="1"/>
          <p:nvPr/>
        </p:nvSpPr>
        <p:spPr>
          <a:xfrm>
            <a:off x="-7561" y="3578404"/>
            <a:ext cx="2816670" cy="1743895"/>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425</a:t>
            </a:r>
            <a:r>
              <a:rPr kumimoji="0" lang="en-US" sz="176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 </a:t>
            </a:r>
            <a:r>
              <a:rPr kumimoji="0" lang="en-US" sz="3529"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Million</a:t>
            </a:r>
            <a:endParaRPr kumimoji="0" lang="en-US" sz="274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endParaRP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Azure Active</a:t>
            </a:r>
            <a:b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b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Directory Users</a:t>
            </a:r>
          </a:p>
          <a:p>
            <a:pPr marL="0" marR="0" lvl="0" indent="0" algn="ctr" defTabSz="914192" eaLnBrk="1" fontAlgn="auto" latinLnBrk="0" hangingPunct="1">
              <a:lnSpc>
                <a:spcPct val="90000"/>
              </a:lnSpc>
              <a:spcBef>
                <a:spcPts val="0"/>
              </a:spcBef>
              <a:spcAft>
                <a:spcPts val="588"/>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056172" y="217382"/>
            <a:ext cx="6111163" cy="1104151"/>
          </a:xfrm>
          <a:prstGeom prst="rect">
            <a:avLst/>
          </a:prstGeom>
          <a:noFill/>
        </p:spPr>
        <p:txBody>
          <a:bodyPr wrap="none" lIns="179259" tIns="143407" rIns="179259" bIns="14340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5881" b="0" i="0" u="none" strike="noStrike" kern="0" cap="none" spc="0" normalizeH="0" baseline="0" noProof="0" dirty="0">
                <a:ln>
                  <a:noFill/>
                </a:ln>
                <a:solidFill>
                  <a:srgbClr val="000000"/>
                </a:solidFill>
                <a:effectLst/>
                <a:uLnTx/>
                <a:uFillTx/>
                <a:latin typeface="Segoe UI Light"/>
              </a:rPr>
              <a:t>Azure Momentum</a:t>
            </a:r>
          </a:p>
        </p:txBody>
      </p:sp>
      <p:cxnSp>
        <p:nvCxnSpPr>
          <p:cNvPr id="20" name="Straight Connector 19"/>
          <p:cNvCxnSpPr/>
          <p:nvPr/>
        </p:nvCxnSpPr>
        <p:spPr>
          <a:xfrm>
            <a:off x="866" y="1489576"/>
            <a:ext cx="781328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24873"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935336" y="3578404"/>
            <a:ext cx="2991894" cy="1451220"/>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57</a:t>
            </a:r>
            <a:r>
              <a:rPr kumimoji="0" lang="en-US" sz="3137"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a:t>
            </a:r>
            <a:endParaRPr kumimoji="0" lang="en-US" sz="4313"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endParaRP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Of Fortune 500 Companies use Microsoft Azure</a:t>
            </a:r>
          </a:p>
        </p:txBody>
      </p:sp>
      <p:sp>
        <p:nvSpPr>
          <p:cNvPr id="15" name="TextBox 14"/>
          <p:cNvSpPr txBox="1"/>
          <p:nvPr/>
        </p:nvSpPr>
        <p:spPr>
          <a:xfrm>
            <a:off x="4561714" y="1624661"/>
            <a:ext cx="3775348" cy="1452522"/>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&gt;50</a:t>
            </a:r>
            <a:r>
              <a:rPr kumimoji="0" lang="en-US" sz="176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 </a:t>
            </a:r>
            <a:r>
              <a:rPr kumimoji="0" lang="en-US" sz="3529"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Trillion</a:t>
            </a:r>
            <a:endParaRPr kumimoji="0" lang="en-US" sz="274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endParaRP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Storage objects</a:t>
            </a:r>
            <a:b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b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in Azure</a:t>
            </a:r>
          </a:p>
        </p:txBody>
      </p:sp>
      <p:cxnSp>
        <p:nvCxnSpPr>
          <p:cNvPr id="16" name="Straight Connector 15"/>
          <p:cNvCxnSpPr/>
          <p:nvPr/>
        </p:nvCxnSpPr>
        <p:spPr>
          <a:xfrm>
            <a:off x="866" y="5147148"/>
            <a:ext cx="781328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970671" y="5220810"/>
            <a:ext cx="2991894" cy="1526652"/>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1.4 </a:t>
            </a:r>
            <a:r>
              <a:rPr kumimoji="0" lang="en-US" sz="3529"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M</a:t>
            </a:r>
            <a:r>
              <a:rPr kumimoji="0" lang="en-US" sz="3529" b="0" i="0" u="none" strike="noStrike" kern="0" cap="none" spc="0" normalizeH="0" baseline="0" noProof="0" dirty="0" err="1">
                <a:ln>
                  <a:noFill/>
                </a:ln>
                <a:solidFill>
                  <a:srgbClr val="00188F"/>
                </a:solidFill>
                <a:effectLst/>
                <a:uLnTx/>
                <a:uFillTx/>
                <a:latin typeface="Segoe UI Light"/>
                <a:cs typeface="Segoe UI Semibold" panose="020B0702040204020203" pitchFamily="34" charset="0"/>
              </a:rPr>
              <a:t>illion</a:t>
            </a:r>
            <a:endParaRPr kumimoji="0" lang="en-US" sz="4313"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endParaRP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SQL Databases Deployed</a:t>
            </a: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In Azure</a:t>
            </a:r>
          </a:p>
        </p:txBody>
      </p:sp>
      <p:sp>
        <p:nvSpPr>
          <p:cNvPr id="25" name="Rectangle 24"/>
          <p:cNvSpPr/>
          <p:nvPr/>
        </p:nvSpPr>
        <p:spPr bwMode="auto">
          <a:xfrm>
            <a:off x="7814148" y="1487496"/>
            <a:ext cx="4377853" cy="5370018"/>
          </a:xfrm>
          <a:prstGeom prst="rect">
            <a:avLst/>
          </a:prstGeom>
          <a:solidFill>
            <a:schemeClr val="bg2">
              <a:lumMod val="75000"/>
            </a:schemeClr>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Rectangle 25"/>
          <p:cNvSpPr/>
          <p:nvPr/>
        </p:nvSpPr>
        <p:spPr>
          <a:xfrm>
            <a:off x="8228720" y="1973900"/>
            <a:ext cx="3531403" cy="3954480"/>
          </a:xfrm>
          <a:prstGeom prst="rect">
            <a:avLst/>
          </a:prstGeom>
          <a:solidFill>
            <a:schemeClr val="bg2">
              <a:lumMod val="75000"/>
            </a:scheme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137" b="0" i="1" u="none" strike="noStrike" kern="0" cap="none" spc="0" normalizeH="0" baseline="0" noProof="0" dirty="0">
                <a:ln>
                  <a:noFill/>
                </a:ln>
                <a:solidFill>
                  <a:srgbClr val="FFFFFF"/>
                </a:solidFill>
                <a:effectLst/>
                <a:uLnTx/>
                <a:uFillTx/>
                <a:latin typeface="Segoe UI Light"/>
              </a:rPr>
              <a:t>“Microsoft is growing its cloud revenue faster than Amazon” </a:t>
            </a:r>
            <a:r>
              <a:rPr kumimoji="0" lang="en-US" sz="3137" b="0" i="0" u="none" strike="noStrike" kern="0" cap="none" spc="0" normalizeH="0" baseline="0" noProof="0" dirty="0">
                <a:ln>
                  <a:noFill/>
                </a:ln>
                <a:solidFill>
                  <a:srgbClr val="FFFFFF"/>
                </a:solidFill>
                <a:effectLst/>
                <a:uLnTx/>
                <a:uFillTx/>
                <a:latin typeface="Segoe UI Light"/>
              </a:rPr>
              <a:t>– </a:t>
            </a:r>
            <a:r>
              <a:rPr kumimoji="0" lang="en-US" sz="2745" b="0" i="0" u="none" strike="noStrike" kern="0" cap="none" spc="0" normalizeH="0" baseline="0" noProof="0" dirty="0">
                <a:ln>
                  <a:noFill/>
                </a:ln>
                <a:solidFill>
                  <a:srgbClr val="FFFFFF"/>
                </a:solidFill>
                <a:effectLst/>
                <a:uLnTx/>
                <a:uFillTx/>
                <a:latin typeface="Segoe UI Light"/>
              </a:rPr>
              <a:t>Business Insider 2016</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solidFill>
                <a:srgbClr val="FFFFFF"/>
              </a:solidFill>
              <a:effectLst/>
              <a:uLnTx/>
              <a:uFillTx/>
              <a:latin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rPr>
              <a:t>AWS revenue grew about 69% but Microsoft Azure revenue grew by 127%</a:t>
            </a:r>
          </a:p>
        </p:txBody>
      </p:sp>
    </p:spTree>
    <p:extLst>
      <p:ext uri="{BB962C8B-B14F-4D97-AF65-F5344CB8AC3E}">
        <p14:creationId xmlns:p14="http://schemas.microsoft.com/office/powerpoint/2010/main" val="31060288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550"/>
                            </p:stCondLst>
                            <p:childTnLst>
                              <p:par>
                                <p:cTn id="28" presetID="22" presetClass="entr" presetSubtype="2"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right)">
                                      <p:cBhvr>
                                        <p:cTn id="30" dur="500"/>
                                        <p:tgtEl>
                                          <p:spTgt spid="25"/>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2550"/>
                            </p:stCondLst>
                            <p:childTnLst>
                              <p:par>
                                <p:cTn id="38" presetID="47" presetClass="entr" presetSubtype="0" fill="hold" grpId="0"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1000"/>
                                        <p:tgtEl>
                                          <p:spTgt spid="40"/>
                                        </p:tgtEl>
                                      </p:cBhvr>
                                    </p:animEffect>
                                    <p:anim calcmode="lin" valueType="num">
                                      <p:cBhvr>
                                        <p:cTn id="41" dur="1000" fill="hold"/>
                                        <p:tgtEl>
                                          <p:spTgt spid="40"/>
                                        </p:tgtEl>
                                        <p:attrNameLst>
                                          <p:attrName>ppt_x</p:attrName>
                                        </p:attrNameLst>
                                      </p:cBhvr>
                                      <p:tavLst>
                                        <p:tav tm="0">
                                          <p:val>
                                            <p:strVal val="#ppt_x"/>
                                          </p:val>
                                        </p:tav>
                                        <p:tav tm="100000">
                                          <p:val>
                                            <p:strVal val="#ppt_x"/>
                                          </p:val>
                                        </p:tav>
                                      </p:tavLst>
                                    </p:anim>
                                    <p:anim calcmode="lin" valueType="num">
                                      <p:cBhvr>
                                        <p:cTn id="42" dur="1000" fill="hold"/>
                                        <p:tgtEl>
                                          <p:spTgt spid="40"/>
                                        </p:tgtEl>
                                        <p:attrNameLst>
                                          <p:attrName>ppt_y</p:attrName>
                                        </p:attrNameLst>
                                      </p:cBhvr>
                                      <p:tavLst>
                                        <p:tav tm="0">
                                          <p:val>
                                            <p:strVal val="#ppt_y-.1"/>
                                          </p:val>
                                        </p:tav>
                                        <p:tav tm="100000">
                                          <p:val>
                                            <p:strVal val="#ppt_y"/>
                                          </p:val>
                                        </p:tav>
                                      </p:tavLst>
                                    </p:anim>
                                  </p:childTnLst>
                                </p:cTn>
                              </p:par>
                              <p:par>
                                <p:cTn id="43" presetID="22" presetClass="entr" presetSubtype="1"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40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4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P spid="14" grpId="0"/>
      <p:bldP spid="15" grpId="0"/>
      <p:bldP spid="23" grpId="0"/>
      <p:bldP spid="25" grpId="0" animBg="1"/>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10" name="Hexagon 9"/>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p:cNvSpPr/>
          <p:nvPr/>
        </p:nvSpPr>
        <p:spPr bwMode="auto">
          <a:xfrm>
            <a:off x="6907496" y="2261670"/>
            <a:ext cx="352396" cy="297851"/>
          </a:xfrm>
          <a:prstGeom prst="hexagon">
            <a:avLst/>
          </a:prstGeom>
          <a:solidFill>
            <a:srgbClr val="FF0000"/>
          </a:solidFill>
          <a:ln w="92075">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10503544" y="3515450"/>
            <a:ext cx="352396" cy="297851"/>
          </a:xfrm>
          <a:prstGeom prst="hexagon">
            <a:avLst/>
          </a:prstGeom>
          <a:solidFill>
            <a:srgbClr val="92D05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5090055" y="4882974"/>
            <a:ext cx="352396" cy="297851"/>
          </a:xfrm>
          <a:prstGeom prst="hexagon">
            <a:avLst/>
          </a:prstGeom>
          <a:solidFill>
            <a:srgbClr val="FFC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2"/>
          <p:cNvSpPr>
            <a:spLocks noGrp="1"/>
          </p:cNvSpPr>
          <p:nvPr>
            <p:ph type="title"/>
          </p:nvPr>
        </p:nvSpPr>
        <p:spPr>
          <a:xfrm>
            <a:off x="265903" y="379750"/>
            <a:ext cx="11426711" cy="881854"/>
          </a:xfrm>
        </p:spPr>
        <p:txBody>
          <a:bodyPr/>
          <a:lstStyle/>
          <a:p>
            <a:r>
              <a:rPr lang="en-US" dirty="0">
                <a:solidFill>
                  <a:schemeClr val="tx1"/>
                </a:solidFill>
              </a:rPr>
              <a:t>Stateful </a:t>
            </a:r>
            <a:r>
              <a:rPr lang="en-US" dirty="0" err="1">
                <a:solidFill>
                  <a:schemeClr val="tx1"/>
                </a:solidFill>
              </a:rPr>
              <a:t>Microservices</a:t>
            </a:r>
            <a:r>
              <a:rPr lang="en-US" dirty="0">
                <a:solidFill>
                  <a:schemeClr val="tx1"/>
                </a:solidFill>
              </a:rPr>
              <a:t> - Replication</a:t>
            </a:r>
          </a:p>
        </p:txBody>
      </p:sp>
      <p:sp>
        <p:nvSpPr>
          <p:cNvPr id="20" name="TextBox 19"/>
          <p:cNvSpPr txBox="1"/>
          <p:nvPr/>
        </p:nvSpPr>
        <p:spPr>
          <a:xfrm>
            <a:off x="4287955" y="5912622"/>
            <a:ext cx="7404659"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t>Service Fabric Cluster VMs</a:t>
            </a:r>
          </a:p>
        </p:txBody>
      </p:sp>
      <p:sp>
        <p:nvSpPr>
          <p:cNvPr id="21" name="Rectangle 20"/>
          <p:cNvSpPr/>
          <p:nvPr/>
        </p:nvSpPr>
        <p:spPr bwMode="auto">
          <a:xfrm>
            <a:off x="279031" y="1807738"/>
            <a:ext cx="3394122" cy="21946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solidFill>
                <a:schemeClr val="tx1"/>
              </a:solidFill>
              <a:latin typeface="Segoe UI"/>
              <a:ea typeface="Segoe UI" pitchFamily="34" charset="0"/>
              <a:cs typeface="Segoe UI" pitchFamily="34" charset="0"/>
            </a:endParaRPr>
          </a:p>
        </p:txBody>
      </p:sp>
      <p:sp>
        <p:nvSpPr>
          <p:cNvPr id="22" name="Hexagon 21"/>
          <p:cNvSpPr/>
          <p:nvPr/>
        </p:nvSpPr>
        <p:spPr bwMode="auto">
          <a:xfrm>
            <a:off x="596986" y="2046058"/>
            <a:ext cx="352396" cy="297851"/>
          </a:xfrm>
          <a:prstGeom prst="hexagon">
            <a:avLst/>
          </a:prstGeom>
          <a:solidFill>
            <a:srgbClr val="FF0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596986" y="2775034"/>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73891" y="1950011"/>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latin typeface="Segoe UI Semibold" panose="020B0702040204020203" pitchFamily="34" charset="0"/>
                <a:cs typeface="Segoe UI Semibold" panose="020B0702040204020203" pitchFamily="34" charset="0"/>
              </a:rPr>
              <a:t>Primary</a:t>
            </a:r>
          </a:p>
        </p:txBody>
      </p:sp>
      <p:sp>
        <p:nvSpPr>
          <p:cNvPr id="26" name="TextBox 25"/>
          <p:cNvSpPr txBox="1"/>
          <p:nvPr/>
        </p:nvSpPr>
        <p:spPr>
          <a:xfrm>
            <a:off x="1173891" y="2622009"/>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latin typeface="Segoe UI Semibold" panose="020B0702040204020203" pitchFamily="34" charset="0"/>
                <a:cs typeface="Segoe UI Semibold" panose="020B0702040204020203" pitchFamily="34" charset="0"/>
              </a:rPr>
              <a:t>Secondary</a:t>
            </a:r>
          </a:p>
        </p:txBody>
      </p:sp>
      <p:cxnSp>
        <p:nvCxnSpPr>
          <p:cNvPr id="27" name="Straight Arrow Connector 26"/>
          <p:cNvCxnSpPr/>
          <p:nvPr/>
        </p:nvCxnSpPr>
        <p:spPr>
          <a:xfrm>
            <a:off x="596986" y="3515450"/>
            <a:ext cx="459516"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73891" y="3207689"/>
            <a:ext cx="220904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latin typeface="Segoe UI Semibold" panose="020B0702040204020203" pitchFamily="34" charset="0"/>
                <a:cs typeface="Segoe UI Semibold" panose="020B0702040204020203" pitchFamily="34" charset="0"/>
              </a:rPr>
              <a:t>Replication</a:t>
            </a:r>
          </a:p>
        </p:txBody>
      </p:sp>
      <p:cxnSp>
        <p:nvCxnSpPr>
          <p:cNvPr id="29" name="Straight Arrow Connector 28"/>
          <p:cNvCxnSpPr>
            <a:stCxn id="11" idx="1"/>
            <a:endCxn id="10" idx="4"/>
          </p:cNvCxnSpPr>
          <p:nvPr/>
        </p:nvCxnSpPr>
        <p:spPr>
          <a:xfrm>
            <a:off x="7185429" y="2559521"/>
            <a:ext cx="1401516" cy="2347844"/>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168949" y="2559522"/>
            <a:ext cx="16480" cy="234357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541866" y="3813301"/>
            <a:ext cx="36141" cy="1090735"/>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259892" y="3664375"/>
            <a:ext cx="3243653"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367989" y="2352320"/>
            <a:ext cx="4107262" cy="2530654"/>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442451" y="5031899"/>
            <a:ext cx="4095061" cy="21062"/>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4162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8" name="Rectangle 4"/>
          <p:cNvSpPr>
            <a:spLocks noGrp="1" noChangeArrowheads="1"/>
          </p:cNvSpPr>
          <p:nvPr>
            <p:ph type="title"/>
          </p:nvPr>
        </p:nvSpPr>
        <p:spPr/>
        <p:txBody>
          <a:bodyPr/>
          <a:lstStyle/>
          <a:p>
            <a:r>
              <a:rPr lang="en-US" dirty="0"/>
              <a:t>Replication</a:t>
            </a:r>
          </a:p>
        </p:txBody>
      </p:sp>
      <p:sp>
        <p:nvSpPr>
          <p:cNvPr id="35" name="Rectangle 5"/>
          <p:cNvSpPr>
            <a:spLocks noGrp="1" noChangeArrowheads="1"/>
          </p:cNvSpPr>
          <p:nvPr>
            <p:ph sz="quarter" idx="4294967295"/>
          </p:nvPr>
        </p:nvSpPr>
        <p:spPr>
          <a:xfrm>
            <a:off x="610378" y="1565540"/>
            <a:ext cx="4774523" cy="2092028"/>
          </a:xfrm>
        </p:spPr>
        <p:txBody>
          <a:bodyPr>
            <a:normAutofit fontScale="92500" lnSpcReduction="20000"/>
          </a:bodyPr>
          <a:lstStyle/>
          <a:p>
            <a:r>
              <a:rPr lang="en-US" sz="3200" dirty="0"/>
              <a:t>Reads are completed </a:t>
            </a:r>
            <a:br>
              <a:rPr lang="en-US" sz="3200" dirty="0"/>
            </a:br>
            <a:r>
              <a:rPr lang="en-US" sz="3200" dirty="0"/>
              <a:t>at the primary</a:t>
            </a:r>
          </a:p>
          <a:p>
            <a:r>
              <a:rPr lang="en-US" sz="3200" dirty="0"/>
              <a:t>Writes are replicated to </a:t>
            </a:r>
            <a:br>
              <a:rPr lang="en-US" sz="3200" dirty="0"/>
            </a:br>
            <a:r>
              <a:rPr lang="en-US" sz="3200" dirty="0"/>
              <a:t>the write quorum of </a:t>
            </a:r>
            <a:r>
              <a:rPr lang="en-US" sz="3200" dirty="0" err="1"/>
              <a:t>secondaries</a:t>
            </a:r>
            <a:endParaRPr lang="en-US" sz="3200" dirty="0"/>
          </a:p>
          <a:p>
            <a:endParaRPr lang="en-US" sz="3200" dirty="0"/>
          </a:p>
        </p:txBody>
      </p:sp>
      <p:sp>
        <p:nvSpPr>
          <p:cNvPr id="538658" name="Freeform 34"/>
          <p:cNvSpPr>
            <a:spLocks/>
          </p:cNvSpPr>
          <p:nvPr/>
        </p:nvSpPr>
        <p:spPr bwMode="auto">
          <a:xfrm>
            <a:off x="4572216" y="3606774"/>
            <a:ext cx="7517334" cy="2057109"/>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noFill/>
          <a:ln w="57150" cap="rnd">
            <a:solidFill>
              <a:schemeClr val="bg2">
                <a:lumMod val="60000"/>
                <a:lumOff val="40000"/>
              </a:schemeClr>
            </a:solidFill>
            <a:prstDash val="solid"/>
            <a:round/>
            <a:headEnd/>
            <a:tailEnd/>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60" name="Oval 36"/>
          <p:cNvSpPr>
            <a:spLocks noChangeArrowheads="1"/>
          </p:cNvSpPr>
          <p:nvPr/>
        </p:nvSpPr>
        <p:spPr bwMode="auto">
          <a:xfrm>
            <a:off x="7416613" y="2844883"/>
            <a:ext cx="1828541" cy="1371405"/>
          </a:xfrm>
          <a:prstGeom prst="ellipse">
            <a:avLst/>
          </a:prstGeom>
          <a:solidFill>
            <a:srgbClr val="FFCC66"/>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cxnSp>
        <p:nvCxnSpPr>
          <p:cNvPr id="538661" name="AutoShape 37"/>
          <p:cNvCxnSpPr>
            <a:cxnSpLocks noChangeShapeType="1"/>
            <a:stCxn id="538676" idx="0"/>
            <a:endCxn id="538660" idx="2"/>
          </p:cNvCxnSpPr>
          <p:nvPr/>
        </p:nvCxnSpPr>
        <p:spPr bwMode="auto">
          <a:xfrm rot="16200000">
            <a:off x="6718212" y="3213131"/>
            <a:ext cx="380946" cy="1015856"/>
          </a:xfrm>
          <a:prstGeom prst="curvedConnector2">
            <a:avLst/>
          </a:prstGeom>
          <a:noFill/>
          <a:ln w="28575">
            <a:solidFill>
              <a:schemeClr val="tx1"/>
            </a:solidFill>
            <a:round/>
            <a:headEnd/>
            <a:tailEnd type="stealth" w="lg" len="lg"/>
          </a:ln>
          <a:effectLst/>
        </p:spPr>
      </p:cxnSp>
      <p:cxnSp>
        <p:nvCxnSpPr>
          <p:cNvPr id="538662" name="AutoShape 38"/>
          <p:cNvCxnSpPr>
            <a:cxnSpLocks noChangeShapeType="1"/>
            <a:stCxn id="538660" idx="3"/>
            <a:endCxn id="538676" idx="5"/>
          </p:cNvCxnSpPr>
          <p:nvPr/>
        </p:nvCxnSpPr>
        <p:spPr bwMode="auto">
          <a:xfrm rot="5400000">
            <a:off x="6920063" y="3927141"/>
            <a:ext cx="677766" cy="852897"/>
          </a:xfrm>
          <a:prstGeom prst="curvedConnector3">
            <a:avLst>
              <a:gd name="adj1" fmla="val 108431"/>
            </a:avLst>
          </a:prstGeom>
          <a:noFill/>
          <a:ln w="28575">
            <a:solidFill>
              <a:schemeClr val="tx1"/>
            </a:solidFill>
            <a:round/>
            <a:headEnd/>
            <a:tailEnd type="stealth" w="lg" len="lg"/>
          </a:ln>
          <a:effectLst/>
        </p:spPr>
      </p:cxnSp>
      <p:sp>
        <p:nvSpPr>
          <p:cNvPr id="538665" name="Oval 41"/>
          <p:cNvSpPr>
            <a:spLocks noChangeArrowheads="1"/>
          </p:cNvSpPr>
          <p:nvPr/>
        </p:nvSpPr>
        <p:spPr bwMode="auto">
          <a:xfrm>
            <a:off x="9549910" y="3987721"/>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cxnSp>
        <p:nvCxnSpPr>
          <p:cNvPr id="538674" name="AutoShape 50"/>
          <p:cNvCxnSpPr>
            <a:cxnSpLocks noChangeShapeType="1"/>
            <a:stCxn id="538660" idx="5"/>
            <a:endCxn id="538665" idx="3"/>
          </p:cNvCxnSpPr>
          <p:nvPr/>
        </p:nvCxnSpPr>
        <p:spPr bwMode="auto">
          <a:xfrm rot="16200000" flipH="1">
            <a:off x="8975054" y="4016027"/>
            <a:ext cx="753956" cy="751310"/>
          </a:xfrm>
          <a:prstGeom prst="curvedConnector3">
            <a:avLst>
              <a:gd name="adj1" fmla="val 132630"/>
            </a:avLst>
          </a:prstGeom>
          <a:noFill/>
          <a:ln w="28575">
            <a:solidFill>
              <a:schemeClr val="tx1"/>
            </a:solidFill>
            <a:round/>
            <a:headEnd/>
            <a:tailEnd type="stealth" w="lg" len="lg"/>
          </a:ln>
          <a:effectLst/>
        </p:spPr>
      </p:cxnSp>
      <p:sp>
        <p:nvSpPr>
          <p:cNvPr id="538675" name="Oval 51"/>
          <p:cNvSpPr>
            <a:spLocks noChangeArrowheads="1"/>
          </p:cNvSpPr>
          <p:nvPr/>
        </p:nvSpPr>
        <p:spPr bwMode="auto">
          <a:xfrm>
            <a:off x="10768937" y="4749613"/>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38676" name="Oval 52"/>
          <p:cNvSpPr>
            <a:spLocks noChangeArrowheads="1"/>
          </p:cNvSpPr>
          <p:nvPr/>
        </p:nvSpPr>
        <p:spPr bwMode="auto">
          <a:xfrm>
            <a:off x="5791243" y="3911532"/>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38677" name="Oval 53"/>
          <p:cNvSpPr>
            <a:spLocks noChangeArrowheads="1"/>
          </p:cNvSpPr>
          <p:nvPr/>
        </p:nvSpPr>
        <p:spPr bwMode="auto">
          <a:xfrm>
            <a:off x="4470632" y="4673424"/>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cxnSp>
        <p:nvCxnSpPr>
          <p:cNvPr id="538678" name="AutoShape 54"/>
          <p:cNvCxnSpPr>
            <a:cxnSpLocks noChangeShapeType="1"/>
            <a:stCxn id="538665" idx="0"/>
            <a:endCxn id="538660" idx="6"/>
          </p:cNvCxnSpPr>
          <p:nvPr/>
        </p:nvCxnSpPr>
        <p:spPr bwMode="auto">
          <a:xfrm rot="5400000" flipH="1">
            <a:off x="9473721" y="3302019"/>
            <a:ext cx="457135" cy="914270"/>
          </a:xfrm>
          <a:prstGeom prst="curvedConnector2">
            <a:avLst/>
          </a:prstGeom>
          <a:noFill/>
          <a:ln w="28575">
            <a:solidFill>
              <a:schemeClr val="tx1"/>
            </a:solidFill>
            <a:round/>
            <a:headEnd/>
            <a:tailEnd type="stealth" w="lg" len="lg"/>
          </a:ln>
          <a:effectLst/>
        </p:spPr>
      </p:cxnSp>
      <p:cxnSp>
        <p:nvCxnSpPr>
          <p:cNvPr id="538679" name="AutoShape 55"/>
          <p:cNvCxnSpPr>
            <a:cxnSpLocks noChangeShapeType="1"/>
            <a:stCxn id="538677" idx="0"/>
            <a:endCxn id="538660" idx="1"/>
          </p:cNvCxnSpPr>
          <p:nvPr/>
        </p:nvCxnSpPr>
        <p:spPr bwMode="auto">
          <a:xfrm rot="16200000">
            <a:off x="5569291" y="2557323"/>
            <a:ext cx="1626956" cy="2605247"/>
          </a:xfrm>
          <a:prstGeom prst="curvedConnector3">
            <a:avLst>
              <a:gd name="adj1" fmla="val 100778"/>
            </a:avLst>
          </a:prstGeom>
          <a:noFill/>
          <a:ln w="28575">
            <a:solidFill>
              <a:schemeClr val="tx1"/>
            </a:solidFill>
            <a:round/>
            <a:headEnd/>
            <a:tailEnd type="stealth" w="lg" len="lg"/>
          </a:ln>
          <a:effectLst/>
        </p:spPr>
      </p:cxnSp>
      <p:cxnSp>
        <p:nvCxnSpPr>
          <p:cNvPr id="538680" name="AutoShape 56"/>
          <p:cNvCxnSpPr>
            <a:cxnSpLocks noChangeShapeType="1"/>
            <a:stCxn id="538675" idx="0"/>
            <a:endCxn id="538660" idx="7"/>
          </p:cNvCxnSpPr>
          <p:nvPr/>
        </p:nvCxnSpPr>
        <p:spPr bwMode="auto">
          <a:xfrm rot="5400000" flipH="1">
            <a:off x="9325841" y="2697002"/>
            <a:ext cx="1703145" cy="2402075"/>
          </a:xfrm>
          <a:prstGeom prst="curvedConnector3">
            <a:avLst>
              <a:gd name="adj1" fmla="val 125255"/>
            </a:avLst>
          </a:prstGeom>
          <a:noFill/>
          <a:ln w="28575">
            <a:solidFill>
              <a:schemeClr val="tx1"/>
            </a:solidFill>
            <a:round/>
            <a:headEnd/>
            <a:tailEnd type="stealth" w="lg" len="lg"/>
          </a:ln>
          <a:effectLst/>
        </p:spPr>
      </p:cxnSp>
      <p:sp>
        <p:nvSpPr>
          <p:cNvPr id="538682" name="Freeform 58"/>
          <p:cNvSpPr>
            <a:spLocks/>
          </p:cNvSpPr>
          <p:nvPr/>
        </p:nvSpPr>
        <p:spPr bwMode="auto">
          <a:xfrm>
            <a:off x="5588072" y="4216289"/>
            <a:ext cx="2539640" cy="1219027"/>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28575" cap="flat" cmpd="sng">
            <a:solidFill>
              <a:schemeClr val="tx1"/>
            </a:solidFill>
            <a:prstDash val="solid"/>
            <a:round/>
            <a:headEnd type="none" w="med" len="me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3" name="Freeform 59"/>
          <p:cNvSpPr>
            <a:spLocks/>
          </p:cNvSpPr>
          <p:nvPr/>
        </p:nvSpPr>
        <p:spPr bwMode="auto">
          <a:xfrm flipH="1">
            <a:off x="8534054" y="4216288"/>
            <a:ext cx="2336469" cy="1295216"/>
          </a:xfrm>
          <a:custGeom>
            <a:avLst/>
            <a:gdLst/>
            <a:ahLst/>
            <a:cxnLst>
              <a:cxn ang="0">
                <a:pos x="1200" y="0"/>
              </a:cxn>
              <a:cxn ang="0">
                <a:pos x="1008" y="720"/>
              </a:cxn>
              <a:cxn ang="0">
                <a:pos x="0" y="816"/>
              </a:cxn>
            </a:cxnLst>
            <a:rect l="0" t="0" r="r" b="b"/>
            <a:pathLst>
              <a:path w="1208" h="856">
                <a:moveTo>
                  <a:pt x="1200" y="0"/>
                </a:moveTo>
                <a:cubicBezTo>
                  <a:pt x="1204" y="292"/>
                  <a:pt x="1208" y="584"/>
                  <a:pt x="1008" y="720"/>
                </a:cubicBezTo>
                <a:cubicBezTo>
                  <a:pt x="808" y="856"/>
                  <a:pt x="168" y="800"/>
                  <a:pt x="0" y="816"/>
                </a:cubicBezTo>
              </a:path>
            </a:pathLst>
          </a:custGeom>
          <a:noFill/>
          <a:ln w="28575" cap="flat" cmpd="sng">
            <a:solidFill>
              <a:schemeClr val="tx1"/>
            </a:solidFill>
            <a:prstDash val="solid"/>
            <a:round/>
            <a:headEnd type="none" w="med" len="me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5" name="Line 61"/>
          <p:cNvSpPr>
            <a:spLocks noChangeShapeType="1"/>
          </p:cNvSpPr>
          <p:nvPr/>
        </p:nvSpPr>
        <p:spPr bwMode="auto">
          <a:xfrm>
            <a:off x="8432469" y="1854424"/>
            <a:ext cx="0" cy="990459"/>
          </a:xfrm>
          <a:prstGeom prst="line">
            <a:avLst/>
          </a:prstGeom>
          <a:noFill/>
          <a:ln w="28575">
            <a:solidFill>
              <a:schemeClr val="tx1"/>
            </a:solidFill>
            <a:round/>
            <a:headEn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6" name="Line 62"/>
          <p:cNvSpPr>
            <a:spLocks noChangeShapeType="1"/>
          </p:cNvSpPr>
          <p:nvPr/>
        </p:nvSpPr>
        <p:spPr bwMode="auto">
          <a:xfrm flipV="1">
            <a:off x="8229297" y="1854424"/>
            <a:ext cx="0" cy="990459"/>
          </a:xfrm>
          <a:prstGeom prst="line">
            <a:avLst/>
          </a:prstGeom>
          <a:noFill/>
          <a:ln w="28575">
            <a:solidFill>
              <a:schemeClr val="tx1"/>
            </a:solidFill>
            <a:round/>
            <a:headEnd/>
            <a:tailEnd type="stealth" w="lg" len="lg"/>
          </a:ln>
          <a:effectLst/>
        </p:spPr>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38687" name="Text Box 63"/>
          <p:cNvSpPr txBox="1">
            <a:spLocks noChangeArrowheads="1"/>
          </p:cNvSpPr>
          <p:nvPr/>
        </p:nvSpPr>
        <p:spPr bwMode="auto">
          <a:xfrm>
            <a:off x="8591220" y="5360291"/>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88" name="Text Box 64"/>
          <p:cNvSpPr txBox="1">
            <a:spLocks noChangeArrowheads="1"/>
          </p:cNvSpPr>
          <p:nvPr/>
        </p:nvSpPr>
        <p:spPr bwMode="auto">
          <a:xfrm>
            <a:off x="6847805" y="5301986"/>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89" name="Text Box 65"/>
          <p:cNvSpPr txBox="1">
            <a:spLocks noChangeArrowheads="1"/>
          </p:cNvSpPr>
          <p:nvPr/>
        </p:nvSpPr>
        <p:spPr bwMode="auto">
          <a:xfrm>
            <a:off x="8635642" y="4292479"/>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Write</a:t>
            </a:r>
          </a:p>
        </p:txBody>
      </p:sp>
      <p:sp>
        <p:nvSpPr>
          <p:cNvPr id="538690" name="Text Box 66"/>
          <p:cNvSpPr txBox="1">
            <a:spLocks noChangeArrowheads="1"/>
          </p:cNvSpPr>
          <p:nvPr/>
        </p:nvSpPr>
        <p:spPr bwMode="auto">
          <a:xfrm>
            <a:off x="7111858" y="4292479"/>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a:solidFill>
                  <a:srgbClr val="FFFFFF"/>
                </a:solidFill>
              </a:rPr>
              <a:t>Write</a:t>
            </a:r>
          </a:p>
        </p:txBody>
      </p:sp>
      <p:sp>
        <p:nvSpPr>
          <p:cNvPr id="538691" name="Text Box 67"/>
          <p:cNvSpPr txBox="1">
            <a:spLocks noChangeArrowheads="1"/>
          </p:cNvSpPr>
          <p:nvPr/>
        </p:nvSpPr>
        <p:spPr bwMode="auto">
          <a:xfrm>
            <a:off x="9701395" y="3235637"/>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3" name="Text Box 69"/>
          <p:cNvSpPr txBox="1">
            <a:spLocks noChangeArrowheads="1"/>
          </p:cNvSpPr>
          <p:nvPr/>
        </p:nvSpPr>
        <p:spPr bwMode="auto">
          <a:xfrm>
            <a:off x="6222310" y="3213442"/>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Ack</a:t>
            </a:r>
          </a:p>
        </p:txBody>
      </p:sp>
      <p:sp>
        <p:nvSpPr>
          <p:cNvPr id="538694" name="Text Box 70"/>
          <p:cNvSpPr txBox="1">
            <a:spLocks noChangeArrowheads="1"/>
          </p:cNvSpPr>
          <p:nvPr/>
        </p:nvSpPr>
        <p:spPr bwMode="auto">
          <a:xfrm>
            <a:off x="11106160" y="3236601"/>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5" name="Text Box 71"/>
          <p:cNvSpPr txBox="1">
            <a:spLocks noChangeArrowheads="1"/>
          </p:cNvSpPr>
          <p:nvPr/>
        </p:nvSpPr>
        <p:spPr bwMode="auto">
          <a:xfrm>
            <a:off x="4987571" y="2918977"/>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dirty="0" err="1">
                <a:solidFill>
                  <a:srgbClr val="FFFFFF"/>
                </a:solidFill>
              </a:rPr>
              <a:t>Ack</a:t>
            </a:r>
            <a:endParaRPr lang="en-US" sz="2400" dirty="0">
              <a:solidFill>
                <a:srgbClr val="FFFFFF"/>
              </a:solidFill>
            </a:endParaRPr>
          </a:p>
        </p:txBody>
      </p:sp>
      <p:sp>
        <p:nvSpPr>
          <p:cNvPr id="538696" name="Text Box 72"/>
          <p:cNvSpPr txBox="1">
            <a:spLocks noChangeArrowheads="1"/>
          </p:cNvSpPr>
          <p:nvPr/>
        </p:nvSpPr>
        <p:spPr bwMode="auto">
          <a:xfrm>
            <a:off x="8330884" y="2006803"/>
            <a:ext cx="919665"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Read</a:t>
            </a:r>
          </a:p>
        </p:txBody>
      </p:sp>
      <p:sp>
        <p:nvSpPr>
          <p:cNvPr id="538697" name="Text Box 73"/>
          <p:cNvSpPr txBox="1">
            <a:spLocks noChangeArrowheads="1"/>
          </p:cNvSpPr>
          <p:nvPr/>
        </p:nvSpPr>
        <p:spPr bwMode="auto">
          <a:xfrm>
            <a:off x="7213443" y="2159181"/>
            <a:ext cx="981581"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Value</a:t>
            </a:r>
          </a:p>
        </p:txBody>
      </p:sp>
      <p:sp>
        <p:nvSpPr>
          <p:cNvPr id="538698" name="Text Box 74"/>
          <p:cNvSpPr txBox="1">
            <a:spLocks noChangeArrowheads="1"/>
          </p:cNvSpPr>
          <p:nvPr/>
        </p:nvSpPr>
        <p:spPr bwMode="auto">
          <a:xfrm>
            <a:off x="8330885" y="2311560"/>
            <a:ext cx="976112"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Write</a:t>
            </a:r>
          </a:p>
        </p:txBody>
      </p:sp>
      <p:sp>
        <p:nvSpPr>
          <p:cNvPr id="538700" name="Text Box 76"/>
          <p:cNvSpPr txBox="1">
            <a:spLocks noChangeArrowheads="1"/>
          </p:cNvSpPr>
          <p:nvPr/>
        </p:nvSpPr>
        <p:spPr bwMode="auto">
          <a:xfrm>
            <a:off x="7315028" y="1930614"/>
            <a:ext cx="738063" cy="492395"/>
          </a:xfrm>
          <a:prstGeom prst="rect">
            <a:avLst/>
          </a:prstGeom>
          <a:noFill/>
          <a:ln w="9525" algn="ctr">
            <a:noFill/>
            <a:miter lim="800000"/>
            <a:headEnd/>
            <a:tailEnd/>
          </a:ln>
          <a:effectLst/>
        </p:spPr>
        <p:txBody>
          <a:bodyPr vert="horz" wrap="none" lIns="121903" tIns="60952" rIns="121903" bIns="60952" numCol="1" anchor="t" anchorCtr="0" compatLnSpc="1">
            <a:prstTxWarp prst="textNoShape">
              <a:avLst/>
            </a:prstTxWarp>
            <a:spAutoFit/>
          </a:bodyPr>
          <a:lstStyle/>
          <a:p>
            <a:r>
              <a:rPr lang="en-US" sz="2400">
                <a:solidFill>
                  <a:srgbClr val="FFFFFF"/>
                </a:solidFill>
              </a:rPr>
              <a:t>Ack</a:t>
            </a:r>
          </a:p>
        </p:txBody>
      </p:sp>
    </p:spTree>
    <p:custDataLst>
      <p:tags r:id="rId1"/>
    </p:custDataLst>
    <p:extLst>
      <p:ext uri="{BB962C8B-B14F-4D97-AF65-F5344CB8AC3E}">
        <p14:creationId xmlns:p14="http://schemas.microsoft.com/office/powerpoint/2010/main" val="40141611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86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86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86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86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8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86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86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86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86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86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3868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3869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3868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3869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8698"/>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5386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386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86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86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86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86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868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86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86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53866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3869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3868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3868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3868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3868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3867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3868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5386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86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86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3866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386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869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869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3867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38700"/>
                                        </p:tgtEl>
                                        <p:attrNameLst>
                                          <p:attrName>style.visibility</p:attrName>
                                        </p:attrNameLst>
                                      </p:cBhvr>
                                      <p:to>
                                        <p:strVal val="visible"/>
                                      </p:to>
                                    </p:set>
                                  </p:childTnLst>
                                </p:cTn>
                              </p:par>
                              <p:par>
                                <p:cTn id="105" presetID="1" presetClass="entr" presetSubtype="0" fill="hold" grpId="2" nodeType="withEffect">
                                  <p:stCondLst>
                                    <p:cond delay="0"/>
                                  </p:stCondLst>
                                  <p:childTnLst>
                                    <p:set>
                                      <p:cBhvr>
                                        <p:cTn id="106" dur="1" fill="hold">
                                          <p:stCondLst>
                                            <p:cond delay="0"/>
                                          </p:stCondLst>
                                        </p:cTn>
                                        <p:tgtEl>
                                          <p:spTgt spid="538686"/>
                                        </p:tgtEl>
                                        <p:attrNameLst>
                                          <p:attrName>style.visibility</p:attrName>
                                        </p:attrNameLst>
                                      </p:cBhvr>
                                      <p:to>
                                        <p:strVal val="visible"/>
                                      </p:to>
                                    </p:set>
                                  </p:childTnLst>
                                </p:cTn>
                              </p:par>
                              <p:par>
                                <p:cTn id="107" presetID="1" presetClass="exit" presetSubtype="0" fill="hold" grpId="3" nodeType="withEffect">
                                  <p:stCondLst>
                                    <p:cond delay="0"/>
                                  </p:stCondLst>
                                  <p:childTnLst>
                                    <p:set>
                                      <p:cBhvr>
                                        <p:cTn id="108" dur="1" fill="hold">
                                          <p:stCondLst>
                                            <p:cond delay="0"/>
                                          </p:stCondLst>
                                        </p:cTn>
                                        <p:tgtEl>
                                          <p:spTgt spid="538685"/>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538698"/>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538694"/>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538680"/>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38693"/>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538661"/>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538679"/>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53869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538691"/>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53867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3" nodeType="clickEffect">
                                  <p:stCondLst>
                                    <p:cond delay="0"/>
                                  </p:stCondLst>
                                  <p:childTnLst>
                                    <p:set>
                                      <p:cBhvr>
                                        <p:cTn id="130" dur="1" fill="hold">
                                          <p:stCondLst>
                                            <p:cond delay="0"/>
                                          </p:stCondLst>
                                        </p:cTn>
                                        <p:tgtEl>
                                          <p:spTgt spid="538686"/>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5387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58" grpId="0" animBg="1"/>
      <p:bldP spid="538660" grpId="0" animBg="1"/>
      <p:bldP spid="538665" grpId="0" animBg="1"/>
      <p:bldP spid="538675" grpId="0" animBg="1"/>
      <p:bldP spid="538676" grpId="0" animBg="1"/>
      <p:bldP spid="538677" grpId="0" animBg="1"/>
      <p:bldP spid="538682" grpId="0" animBg="1"/>
      <p:bldP spid="538682" grpId="1" animBg="1"/>
      <p:bldP spid="538683" grpId="0" animBg="1"/>
      <p:bldP spid="538683" grpId="1" animBg="1"/>
      <p:bldP spid="538685" grpId="0" animBg="1"/>
      <p:bldP spid="538685" grpId="1" animBg="1"/>
      <p:bldP spid="538685" grpId="2" animBg="1"/>
      <p:bldP spid="538685" grpId="3" animBg="1"/>
      <p:bldP spid="538686" grpId="0" animBg="1"/>
      <p:bldP spid="538686" grpId="1" animBg="1"/>
      <p:bldP spid="538686" grpId="2" animBg="1"/>
      <p:bldP spid="538686" grpId="3" animBg="1"/>
      <p:bldP spid="538687" grpId="0"/>
      <p:bldP spid="538687" grpId="1"/>
      <p:bldP spid="538688" grpId="0"/>
      <p:bldP spid="538688" grpId="1"/>
      <p:bldP spid="538689" grpId="0"/>
      <p:bldP spid="538689" grpId="1"/>
      <p:bldP spid="538690" grpId="0"/>
      <p:bldP spid="538690" grpId="1"/>
      <p:bldP spid="538691" grpId="0"/>
      <p:bldP spid="538691" grpId="1"/>
      <p:bldP spid="538693" grpId="0"/>
      <p:bldP spid="538693" grpId="1"/>
      <p:bldP spid="538694" grpId="0"/>
      <p:bldP spid="538694" grpId="1"/>
      <p:bldP spid="538695" grpId="0"/>
      <p:bldP spid="538695" grpId="1"/>
      <p:bldP spid="538696" grpId="0"/>
      <p:bldP spid="538696" grpId="1"/>
      <p:bldP spid="538697" grpId="0"/>
      <p:bldP spid="538697" grpId="1"/>
      <p:bldP spid="538698" grpId="0"/>
      <p:bldP spid="538698" grpId="1"/>
      <p:bldP spid="538700" grpId="0"/>
      <p:bldP spid="538700"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p:cNvSpPr/>
          <p:nvPr/>
        </p:nvSpPr>
        <p:spPr bwMode="auto">
          <a:xfrm>
            <a:off x="6907496" y="2261670"/>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p:cNvSpPr/>
          <p:nvPr/>
        </p:nvSpPr>
        <p:spPr bwMode="auto">
          <a:xfrm>
            <a:off x="10503544"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5090055" y="488297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5120845" y="351544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5979259" y="2229591"/>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5090055" y="2257389"/>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6007453" y="490309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9405000" y="35312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10503545" y="2277992"/>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307" kern="0" dirty="0">
                <a:latin typeface="Segoe UI"/>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defTabSz="896354">
              <a:lnSpc>
                <a:spcPct val="90000"/>
              </a:lnSpc>
              <a:spcAft>
                <a:spcPts val="576"/>
              </a:spcAft>
              <a:defRPr/>
            </a:pPr>
            <a:r>
              <a:rPr lang="en-US" sz="2307" kern="0" dirty="0">
                <a:latin typeface="Segoe UI"/>
              </a:rPr>
              <a:t>App2</a:t>
            </a:r>
          </a:p>
        </p:txBody>
      </p:sp>
      <p:sp>
        <p:nvSpPr>
          <p:cNvPr id="35" name="Hexagon 34"/>
          <p:cNvSpPr/>
          <p:nvPr/>
        </p:nvSpPr>
        <p:spPr bwMode="auto">
          <a:xfrm>
            <a:off x="8506684" y="225738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5985751" y="3506303"/>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8504207" y="3500015"/>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896031">
              <a:defRPr/>
            </a:pPr>
            <a:endParaRPr lang="en-US" sz="76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dirty="0">
                <a:solidFill>
                  <a:schemeClr val="tx1"/>
                </a:solidFill>
              </a:rPr>
              <a:t>Handling Machine Failures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t>Service Fabric Cluster VMs</a:t>
            </a:r>
          </a:p>
        </p:txBody>
      </p:sp>
      <p:sp>
        <p:nvSpPr>
          <p:cNvPr id="42" name="Rectangle 41"/>
          <p:cNvSpPr/>
          <p:nvPr/>
        </p:nvSpPr>
        <p:spPr bwMode="auto">
          <a:xfrm>
            <a:off x="4642441" y="3120117"/>
            <a:ext cx="3196726" cy="108851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43" name="TextBox 42"/>
          <p:cNvSpPr txBox="1"/>
          <p:nvPr/>
        </p:nvSpPr>
        <p:spPr>
          <a:xfrm>
            <a:off x="6448130" y="3587182"/>
            <a:ext cx="1682565" cy="778454"/>
          </a:xfrm>
          <a:prstGeom prst="rect">
            <a:avLst/>
          </a:prstGeom>
          <a:noFill/>
        </p:spPr>
        <p:txBody>
          <a:bodyPr wrap="square" lIns="179285" tIns="143428" rIns="179285" bIns="143428" rtlCol="0">
            <a:spAutoFit/>
          </a:bodyPr>
          <a:lstStyle/>
          <a:p>
            <a:pPr>
              <a:lnSpc>
                <a:spcPct val="90000"/>
              </a:lnSpc>
              <a:spcAft>
                <a:spcPts val="588"/>
              </a:spcAft>
            </a:pPr>
            <a:r>
              <a:rPr lang="en-US" sz="352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#FAIL</a:t>
            </a:r>
          </a:p>
        </p:txBody>
      </p:sp>
    </p:spTree>
    <p:extLst>
      <p:ext uri="{BB962C8B-B14F-4D97-AF65-F5344CB8AC3E}">
        <p14:creationId xmlns:p14="http://schemas.microsoft.com/office/powerpoint/2010/main" val="20297232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Rectangle 4"/>
          <p:cNvSpPr>
            <a:spLocks noGrp="1" noChangeArrowheads="1"/>
          </p:cNvSpPr>
          <p:nvPr>
            <p:ph type="title"/>
          </p:nvPr>
        </p:nvSpPr>
        <p:spPr/>
        <p:txBody>
          <a:bodyPr/>
          <a:lstStyle/>
          <a:p>
            <a:r>
              <a:rPr lang="en-US" dirty="0"/>
              <a:t>Reconfiguration</a:t>
            </a:r>
          </a:p>
        </p:txBody>
      </p:sp>
      <p:sp>
        <p:nvSpPr>
          <p:cNvPr id="540677" name="Rectangle 5"/>
          <p:cNvSpPr>
            <a:spLocks noGrp="1" noChangeArrowheads="1"/>
          </p:cNvSpPr>
          <p:nvPr>
            <p:ph sz="quarter" idx="4294967295"/>
          </p:nvPr>
        </p:nvSpPr>
        <p:spPr>
          <a:xfrm>
            <a:off x="508793" y="1194117"/>
            <a:ext cx="4893039" cy="2245993"/>
          </a:xfrm>
        </p:spPr>
        <p:txBody>
          <a:bodyPr>
            <a:noAutofit/>
          </a:bodyPr>
          <a:lstStyle/>
          <a:p>
            <a:pPr>
              <a:lnSpc>
                <a:spcPct val="90000"/>
              </a:lnSpc>
            </a:pPr>
            <a:r>
              <a:rPr lang="en-US" sz="2666" dirty="0"/>
              <a:t>Types of reconfiguration</a:t>
            </a:r>
          </a:p>
          <a:p>
            <a:pPr marL="840177" lvl="1" indent="-374588"/>
            <a:r>
              <a:rPr lang="en-US" sz="2400" dirty="0"/>
              <a:t>Primary failover</a:t>
            </a:r>
          </a:p>
          <a:p>
            <a:pPr marL="840177" lvl="1" indent="-374588"/>
            <a:r>
              <a:rPr lang="en-US" sz="2400" dirty="0"/>
              <a:t>Removing a failed secondary </a:t>
            </a:r>
          </a:p>
          <a:p>
            <a:pPr marL="840177" lvl="1" indent="-374588"/>
            <a:r>
              <a:rPr lang="en-US" sz="2400" dirty="0"/>
              <a:t>Adding recovered replica</a:t>
            </a:r>
          </a:p>
          <a:p>
            <a:pPr marL="840177" lvl="1" indent="-374588"/>
            <a:r>
              <a:rPr lang="en-US" sz="2400" dirty="0"/>
              <a:t>Building a new secondary</a:t>
            </a:r>
            <a:endParaRPr lang="en-US" sz="2666" dirty="0"/>
          </a:p>
          <a:p>
            <a:pPr>
              <a:lnSpc>
                <a:spcPct val="90000"/>
              </a:lnSpc>
              <a:buNone/>
            </a:pPr>
            <a:endParaRPr lang="en-US" sz="2666" dirty="0"/>
          </a:p>
          <a:p>
            <a:pPr>
              <a:lnSpc>
                <a:spcPct val="90000"/>
              </a:lnSpc>
              <a:buNone/>
            </a:pPr>
            <a:endParaRPr lang="en-US" sz="2666" dirty="0"/>
          </a:p>
          <a:p>
            <a:pPr>
              <a:lnSpc>
                <a:spcPct val="90000"/>
              </a:lnSpc>
            </a:pPr>
            <a:r>
              <a:rPr lang="en-US" sz="2666" dirty="0"/>
              <a:t>Replica States</a:t>
            </a:r>
          </a:p>
          <a:p>
            <a:pPr marL="840177" lvl="1" indent="-374588"/>
            <a:r>
              <a:rPr lang="en-US" sz="2400" dirty="0"/>
              <a:t>None</a:t>
            </a:r>
          </a:p>
          <a:p>
            <a:pPr marL="840177" lvl="1" indent="-374588"/>
            <a:r>
              <a:rPr lang="en-US" sz="2400" dirty="0"/>
              <a:t>Idle Secondary </a:t>
            </a:r>
          </a:p>
          <a:p>
            <a:pPr marL="840177" lvl="1" indent="-374588"/>
            <a:r>
              <a:rPr lang="en-US" sz="2400" dirty="0"/>
              <a:t>Active Secondary</a:t>
            </a:r>
          </a:p>
          <a:p>
            <a:pPr marL="840177" lvl="1" indent="-374588"/>
            <a:r>
              <a:rPr lang="en-US" sz="2400" dirty="0"/>
              <a:t>Primary</a:t>
            </a:r>
          </a:p>
        </p:txBody>
      </p:sp>
      <p:sp>
        <p:nvSpPr>
          <p:cNvPr id="540679" name="Freeform 7"/>
          <p:cNvSpPr>
            <a:spLocks/>
          </p:cNvSpPr>
          <p:nvPr/>
        </p:nvSpPr>
        <p:spPr bwMode="auto">
          <a:xfrm>
            <a:off x="4572216" y="3352811"/>
            <a:ext cx="7517334" cy="2057109"/>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ln w="57150">
            <a:headEnd/>
            <a:tailEnd/>
          </a:ln>
        </p:spPr>
        <p:style>
          <a:lnRef idx="1">
            <a:schemeClr val="accent6"/>
          </a:lnRef>
          <a:fillRef idx="0">
            <a:schemeClr val="accent6"/>
          </a:fillRef>
          <a:effectRef idx="0">
            <a:schemeClr val="accent6"/>
          </a:effectRef>
          <a:fontRef idx="minor">
            <a:schemeClr val="tx1"/>
          </a:fontRef>
        </p:style>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40680" name="Oval 8"/>
          <p:cNvSpPr>
            <a:spLocks noChangeArrowheads="1"/>
          </p:cNvSpPr>
          <p:nvPr/>
        </p:nvSpPr>
        <p:spPr bwMode="auto">
          <a:xfrm>
            <a:off x="7416613" y="2590920"/>
            <a:ext cx="1828541" cy="1371405"/>
          </a:xfrm>
          <a:prstGeom prst="ellipse">
            <a:avLst/>
          </a:prstGeom>
          <a:solidFill>
            <a:srgbClr val="FFCC66"/>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sp>
        <p:nvSpPr>
          <p:cNvPr id="540683" name="Oval 11"/>
          <p:cNvSpPr>
            <a:spLocks noChangeArrowheads="1"/>
          </p:cNvSpPr>
          <p:nvPr/>
        </p:nvSpPr>
        <p:spPr bwMode="auto">
          <a:xfrm>
            <a:off x="9549910"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5" name="Oval 13"/>
          <p:cNvSpPr>
            <a:spLocks noChangeArrowheads="1"/>
          </p:cNvSpPr>
          <p:nvPr/>
        </p:nvSpPr>
        <p:spPr bwMode="auto">
          <a:xfrm>
            <a:off x="10768937" y="4495649"/>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6" name="Oval 14"/>
          <p:cNvSpPr>
            <a:spLocks noChangeArrowheads="1"/>
          </p:cNvSpPr>
          <p:nvPr/>
        </p:nvSpPr>
        <p:spPr bwMode="auto">
          <a:xfrm>
            <a:off x="5791243" y="350519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7" name="Oval 15"/>
          <p:cNvSpPr>
            <a:spLocks noChangeArrowheads="1"/>
          </p:cNvSpPr>
          <p:nvPr/>
        </p:nvSpPr>
        <p:spPr bwMode="auto">
          <a:xfrm>
            <a:off x="4470632" y="441946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707" name="Oval 35"/>
          <p:cNvSpPr>
            <a:spLocks noChangeArrowheads="1"/>
          </p:cNvSpPr>
          <p:nvPr/>
        </p:nvSpPr>
        <p:spPr bwMode="auto">
          <a:xfrm>
            <a:off x="9549909"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15" name="TextBox 14"/>
          <p:cNvSpPr txBox="1"/>
          <p:nvPr/>
        </p:nvSpPr>
        <p:spPr>
          <a:xfrm>
            <a:off x="6441391" y="5522681"/>
            <a:ext cx="4165009" cy="755321"/>
          </a:xfrm>
          <a:prstGeom prst="rect">
            <a:avLst/>
          </a:prstGeom>
          <a:noFill/>
        </p:spPr>
        <p:txBody>
          <a:bodyPr wrap="square" rtlCol="0">
            <a:spAutoFit/>
          </a:bodyPr>
          <a:lstStyle/>
          <a:p>
            <a:pPr indent="-243800">
              <a:lnSpc>
                <a:spcPct val="90000"/>
              </a:lnSpc>
            </a:pPr>
            <a:r>
              <a:rPr lang="en-US" sz="2400" dirty="0">
                <a:solidFill>
                  <a:srgbClr val="FFFFFF"/>
                </a:solidFill>
              </a:rPr>
              <a:t>Must be safe in the presence of cascading failures </a:t>
            </a:r>
          </a:p>
        </p:txBody>
      </p:sp>
      <p:sp>
        <p:nvSpPr>
          <p:cNvPr id="16" name="Oval 15"/>
          <p:cNvSpPr>
            <a:spLocks noChangeArrowheads="1"/>
          </p:cNvSpPr>
          <p:nvPr/>
        </p:nvSpPr>
        <p:spPr bwMode="auto">
          <a:xfrm>
            <a:off x="3251604" y="3657568"/>
            <a:ext cx="1219027" cy="914270"/>
          </a:xfrm>
          <a:prstGeom prst="ellipse">
            <a:avLst/>
          </a:prstGeom>
          <a:solidFill>
            <a:schemeClr val="accent2">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B</a:t>
            </a:r>
          </a:p>
        </p:txBody>
      </p:sp>
      <p:sp>
        <p:nvSpPr>
          <p:cNvPr id="18" name="Oval 8"/>
          <p:cNvSpPr>
            <a:spLocks noChangeArrowheads="1"/>
          </p:cNvSpPr>
          <p:nvPr/>
        </p:nvSpPr>
        <p:spPr bwMode="auto">
          <a:xfrm>
            <a:off x="9236430" y="3389383"/>
            <a:ext cx="1828541" cy="1371405"/>
          </a:xfrm>
          <a:prstGeom prst="ellipse">
            <a:avLst/>
          </a:prstGeom>
          <a:solidFill>
            <a:schemeClr val="accent5">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grpSp>
        <p:nvGrpSpPr>
          <p:cNvPr id="2" name="Group 19"/>
          <p:cNvGrpSpPr/>
          <p:nvPr/>
        </p:nvGrpSpPr>
        <p:grpSpPr>
          <a:xfrm>
            <a:off x="7439446" y="1905216"/>
            <a:ext cx="2024381" cy="3200577"/>
            <a:chOff x="5579726" y="2049887"/>
            <a:chExt cx="1518501" cy="3201031"/>
          </a:xfrm>
        </p:grpSpPr>
        <p:sp>
          <p:nvSpPr>
            <p:cNvPr id="17" name="Rectangle 16"/>
            <p:cNvSpPr/>
            <p:nvPr/>
          </p:nvSpPr>
          <p:spPr>
            <a:xfrm>
              <a:off x="5579726" y="2049887"/>
              <a:ext cx="1444788" cy="3201031"/>
            </a:xfrm>
            <a:prstGeom prst="rect">
              <a:avLst/>
            </a:prstGeom>
            <a:noFill/>
          </p:spPr>
          <p:txBody>
            <a:bodyPr wrap="none" lIns="121903" tIns="60952" rIns="121903" bIns="60952">
              <a:spAutoFit/>
            </a:bodyPr>
            <a:lstStyle/>
            <a:p>
              <a:pPr algn="ctr"/>
              <a:r>
                <a:rPr lang="en-US" sz="19997" b="1" dirty="0">
                  <a:ln w="1905"/>
                  <a:solidFill>
                    <a:srgbClr val="FF0000"/>
                  </a:solidFill>
                  <a:effectLst>
                    <a:innerShdw blurRad="69850" dist="43180" dir="5400000">
                      <a:srgbClr val="000000">
                        <a:alpha val="65000"/>
                      </a:srgbClr>
                    </a:innerShdw>
                  </a:effectLst>
                </a:rPr>
                <a:t>X</a:t>
              </a:r>
            </a:p>
          </p:txBody>
        </p:sp>
        <p:sp>
          <p:nvSpPr>
            <p:cNvPr id="19" name="TextBox 18"/>
            <p:cNvSpPr txBox="1"/>
            <p:nvPr/>
          </p:nvSpPr>
          <p:spPr>
            <a:xfrm>
              <a:off x="6373368" y="2139696"/>
              <a:ext cx="724859" cy="459884"/>
            </a:xfrm>
            <a:prstGeom prst="rect">
              <a:avLst/>
            </a:prstGeom>
            <a:noFill/>
          </p:spPr>
          <p:txBody>
            <a:bodyPr wrap="none" rtlCol="0">
              <a:spAutoFit/>
            </a:bodyPr>
            <a:lstStyle/>
            <a:p>
              <a:r>
                <a:rPr lang="en-US" sz="2400" dirty="0">
                  <a:solidFill>
                    <a:srgbClr val="FF0000"/>
                  </a:solidFill>
                </a:rPr>
                <a:t>Failed</a:t>
              </a:r>
            </a:p>
          </p:txBody>
        </p:sp>
      </p:grpSp>
      <p:grpSp>
        <p:nvGrpSpPr>
          <p:cNvPr id="3" name="Group 22"/>
          <p:cNvGrpSpPr/>
          <p:nvPr/>
        </p:nvGrpSpPr>
        <p:grpSpPr>
          <a:xfrm>
            <a:off x="4444588" y="4381365"/>
            <a:ext cx="1321086" cy="2092613"/>
            <a:chOff x="3702213" y="4799810"/>
            <a:chExt cx="990956" cy="2092910"/>
          </a:xfrm>
          <a:solidFill>
            <a:srgbClr val="FFC000"/>
          </a:solidFill>
        </p:grpSpPr>
        <p:sp>
          <p:nvSpPr>
            <p:cNvPr id="21" name="Rectangle 20"/>
            <p:cNvSpPr/>
            <p:nvPr/>
          </p:nvSpPr>
          <p:spPr>
            <a:xfrm>
              <a:off x="3702213" y="4799810"/>
              <a:ext cx="990956" cy="2092910"/>
            </a:xfrm>
            <a:prstGeom prst="rect">
              <a:avLst/>
            </a:prstGeom>
            <a:grpFill/>
          </p:spPr>
          <p:txBody>
            <a:bodyPr wrap="none" lIns="121903" tIns="60952" rIns="121903" bIns="60952">
              <a:spAutoFit/>
            </a:bodyPr>
            <a:lstStyle/>
            <a:p>
              <a:pPr algn="ctr"/>
              <a:r>
                <a:rPr lang="en-US" sz="12798" b="1" dirty="0">
                  <a:ln w="1905"/>
                  <a:solidFill>
                    <a:srgbClr val="FF0000"/>
                  </a:solidFill>
                  <a:effectLst>
                    <a:innerShdw blurRad="69850" dist="43180" dir="5400000">
                      <a:srgbClr val="000000">
                        <a:alpha val="65000"/>
                      </a:srgbClr>
                    </a:innerShdw>
                  </a:effectLst>
                </a:rPr>
                <a:t>X</a:t>
              </a:r>
            </a:p>
          </p:txBody>
        </p:sp>
        <p:sp>
          <p:nvSpPr>
            <p:cNvPr id="22" name="TextBox 21"/>
            <p:cNvSpPr txBox="1"/>
            <p:nvPr/>
          </p:nvSpPr>
          <p:spPr>
            <a:xfrm>
              <a:off x="3820258" y="4806966"/>
              <a:ext cx="724859" cy="459884"/>
            </a:xfrm>
            <a:prstGeom prst="rect">
              <a:avLst/>
            </a:prstGeom>
            <a:grpFill/>
          </p:spPr>
          <p:txBody>
            <a:bodyPr wrap="none" rtlCol="0">
              <a:spAutoFit/>
            </a:bodyPr>
            <a:lstStyle/>
            <a:p>
              <a:r>
                <a:rPr lang="en-US" sz="2400" dirty="0">
                  <a:solidFill>
                    <a:srgbClr val="FF0000"/>
                  </a:solidFill>
                </a:rPr>
                <a:t>Failed</a:t>
              </a:r>
            </a:p>
          </p:txBody>
        </p:sp>
      </p:grpSp>
      <p:sp>
        <p:nvSpPr>
          <p:cNvPr id="7" name="Freeform 6"/>
          <p:cNvSpPr/>
          <p:nvPr/>
        </p:nvSpPr>
        <p:spPr>
          <a:xfrm>
            <a:off x="4369045" y="3165957"/>
            <a:ext cx="3047568" cy="682085"/>
          </a:xfrm>
          <a:custGeom>
            <a:avLst/>
            <a:gdLst>
              <a:gd name="connsiteX0" fmla="*/ 2286000 w 2286000"/>
              <a:gd name="connsiteY0" fmla="*/ 59881 h 682181"/>
              <a:gd name="connsiteX1" fmla="*/ 939800 w 2286000"/>
              <a:gd name="connsiteY1" fmla="*/ 59881 h 682181"/>
              <a:gd name="connsiteX2" fmla="*/ 0 w 2286000"/>
              <a:gd name="connsiteY2" fmla="*/ 682181 h 682181"/>
            </a:gdLst>
            <a:ahLst/>
            <a:cxnLst>
              <a:cxn ang="0">
                <a:pos x="connsiteX0" y="connsiteY0"/>
              </a:cxn>
              <a:cxn ang="0">
                <a:pos x="connsiteX1" y="connsiteY1"/>
              </a:cxn>
              <a:cxn ang="0">
                <a:pos x="connsiteX2" y="connsiteY2"/>
              </a:cxn>
            </a:cxnLst>
            <a:rect l="l" t="t" r="r" b="b"/>
            <a:pathLst>
              <a:path w="2286000" h="682181">
                <a:moveTo>
                  <a:pt x="2286000" y="59881"/>
                </a:moveTo>
                <a:cubicBezTo>
                  <a:pt x="1803400" y="8022"/>
                  <a:pt x="1320800" y="-43836"/>
                  <a:pt x="939800" y="59881"/>
                </a:cubicBezTo>
                <a:cubicBezTo>
                  <a:pt x="558800" y="163598"/>
                  <a:pt x="148167" y="584814"/>
                  <a:pt x="0" y="682181"/>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9" name="Freeform 8"/>
          <p:cNvSpPr/>
          <p:nvPr/>
        </p:nvSpPr>
        <p:spPr>
          <a:xfrm>
            <a:off x="9228223" y="3191137"/>
            <a:ext cx="914270" cy="250562"/>
          </a:xfrm>
          <a:custGeom>
            <a:avLst/>
            <a:gdLst>
              <a:gd name="connsiteX0" fmla="*/ 0 w 685800"/>
              <a:gd name="connsiteY0" fmla="*/ 21997 h 250597"/>
              <a:gd name="connsiteX1" fmla="*/ 419100 w 685800"/>
              <a:gd name="connsiteY1" fmla="*/ 21997 h 250597"/>
              <a:gd name="connsiteX2" fmla="*/ 685800 w 685800"/>
              <a:gd name="connsiteY2" fmla="*/ 250597 h 250597"/>
            </a:gdLst>
            <a:ahLst/>
            <a:cxnLst>
              <a:cxn ang="0">
                <a:pos x="connsiteX0" y="connsiteY0"/>
              </a:cxn>
              <a:cxn ang="0">
                <a:pos x="connsiteX1" y="connsiteY1"/>
              </a:cxn>
              <a:cxn ang="0">
                <a:pos x="connsiteX2" y="connsiteY2"/>
              </a:cxn>
            </a:cxnLst>
            <a:rect l="l" t="t" r="r" b="b"/>
            <a:pathLst>
              <a:path w="685800" h="250597">
                <a:moveTo>
                  <a:pt x="0" y="21997"/>
                </a:moveTo>
                <a:cubicBezTo>
                  <a:pt x="152400" y="2947"/>
                  <a:pt x="304800" y="-16103"/>
                  <a:pt x="419100" y="21997"/>
                </a:cubicBezTo>
                <a:cubicBezTo>
                  <a:pt x="533400" y="60097"/>
                  <a:pt x="609600" y="155347"/>
                  <a:pt x="685800" y="250597"/>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Tree>
    <p:custDataLst>
      <p:tags r:id="rId1"/>
    </p:custDataLst>
    <p:extLst>
      <p:ext uri="{BB962C8B-B14F-4D97-AF65-F5344CB8AC3E}">
        <p14:creationId xmlns:p14="http://schemas.microsoft.com/office/powerpoint/2010/main" val="39106584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67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06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06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06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06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06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0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67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540680"/>
                                        </p:tgtEl>
                                      </p:cBhvr>
                                    </p:animEffect>
                                    <p:set>
                                      <p:cBhvr>
                                        <p:cTn id="31" dur="1" fill="hold">
                                          <p:stCondLst>
                                            <p:cond delay="1999"/>
                                          </p:stCondLst>
                                        </p:cTn>
                                        <p:tgtEl>
                                          <p:spTgt spid="54068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2"/>
                                        </p:tgtEl>
                                      </p:cBhvr>
                                    </p:animEffect>
                                    <p:set>
                                      <p:cBhvr>
                                        <p:cTn id="34" dur="1" fill="hold">
                                          <p:stCondLst>
                                            <p:cond delay="1999"/>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15 -0.13333 " pathEditMode="relative" ptsTypes="AA">
                                      <p:cBhvr>
                                        <p:cTn id="38" dur="2000" fill="hold"/>
                                        <p:tgtEl>
                                          <p:spTgt spid="540683"/>
                                        </p:tgtEl>
                                        <p:attrNameLst>
                                          <p:attrName>ppt_x</p:attrName>
                                          <p:attrName>ppt_y</p:attrName>
                                        </p:attrNameLst>
                                      </p:cBhvr>
                                    </p:animMotion>
                                  </p:childTnLst>
                                </p:cTn>
                              </p:par>
                            </p:childTnLst>
                          </p:cTn>
                        </p:par>
                        <p:par>
                          <p:cTn id="39" fill="hold">
                            <p:stCondLst>
                              <p:cond delay="2000"/>
                            </p:stCondLst>
                            <p:childTnLst>
                              <p:par>
                                <p:cTn id="40" presetID="1" presetClass="entr" presetSubtype="0" fill="hold" grpId="2" nodeType="afterEffect">
                                  <p:stCondLst>
                                    <p:cond delay="0"/>
                                  </p:stCondLst>
                                  <p:childTnLst>
                                    <p:set>
                                      <p:cBhvr>
                                        <p:cTn id="41" dur="1" fill="hold">
                                          <p:stCondLst>
                                            <p:cond delay="0"/>
                                          </p:stCondLst>
                                        </p:cTn>
                                        <p:tgtEl>
                                          <p:spTgt spid="540680"/>
                                        </p:tgtEl>
                                        <p:attrNameLst>
                                          <p:attrName>style.visibility</p:attrName>
                                        </p:attrNameLst>
                                      </p:cBhvr>
                                      <p:to>
                                        <p:strVal val="visible"/>
                                      </p:to>
                                    </p:set>
                                  </p:childTnLst>
                                </p:cTn>
                              </p:par>
                              <p:par>
                                <p:cTn id="42" presetID="1" presetClass="exit" presetSubtype="0" fill="hold" grpId="2" nodeType="withEffect">
                                  <p:stCondLst>
                                    <p:cond delay="0"/>
                                  </p:stCondLst>
                                  <p:childTnLst>
                                    <p:set>
                                      <p:cBhvr>
                                        <p:cTn id="43" dur="1" fill="hold">
                                          <p:stCondLst>
                                            <p:cond delay="0"/>
                                          </p:stCondLst>
                                        </p:cTn>
                                        <p:tgtEl>
                                          <p:spTgt spid="54068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40677">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54068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40677">
                                            <p:txEl>
                                              <p:pRg st="3" end="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1" nodeType="clickEffect">
                                  <p:stCondLst>
                                    <p:cond delay="0"/>
                                  </p:stCondLst>
                                  <p:childTnLst>
                                    <p:animEffect transition="out" filter="fade">
                                      <p:cBhvr>
                                        <p:cTn id="73" dur="1000" tmFilter="0, 0; .2, .5; .8, .5; 1, 0"/>
                                        <p:tgtEl>
                                          <p:spTgt spid="9"/>
                                        </p:tgtEl>
                                      </p:cBhvr>
                                    </p:animEffect>
                                    <p:animScale>
                                      <p:cBhvr>
                                        <p:cTn id="74" dur="500" autoRev="1" fill="hold"/>
                                        <p:tgtEl>
                                          <p:spTgt spid="9"/>
                                        </p:tgtEl>
                                      </p:cBhvr>
                                      <p:by x="105000" y="105000"/>
                                    </p:animScale>
                                  </p:childTnLst>
                                </p:cTn>
                              </p:par>
                            </p:childTnLst>
                          </p:cTn>
                        </p:par>
                        <p:par>
                          <p:cTn id="75" fill="hold">
                            <p:stCondLst>
                              <p:cond delay="1000"/>
                            </p:stCondLst>
                            <p:childTnLst>
                              <p:par>
                                <p:cTn id="76" presetID="1" presetClass="exit" presetSubtype="0" fill="hold" grpId="2" nodeType="afterEffect">
                                  <p:stCondLst>
                                    <p:cond delay="0"/>
                                  </p:stCondLst>
                                  <p:childTnLst>
                                    <p:set>
                                      <p:cBhvr>
                                        <p:cTn id="77" dur="1" fill="hold">
                                          <p:stCondLst>
                                            <p:cond delay="0"/>
                                          </p:stCondLst>
                                        </p:cTn>
                                        <p:tgtEl>
                                          <p:spTgt spid="9"/>
                                        </p:tgtEl>
                                        <p:attrNameLst>
                                          <p:attrName>style.visibility</p:attrName>
                                        </p:attrNameLst>
                                      </p:cBhvr>
                                      <p:to>
                                        <p:strVal val="hidden"/>
                                      </p:to>
                                    </p:set>
                                  </p:childTnLst>
                                </p:cTn>
                              </p:par>
                            </p:childTnLst>
                          </p:cTn>
                        </p:par>
                        <p:par>
                          <p:cTn id="78" fill="hold">
                            <p:stCondLst>
                              <p:cond delay="1000"/>
                            </p:stCondLst>
                            <p:childTnLst>
                              <p:par>
                                <p:cTn id="79" presetID="6" presetClass="emph" presetSubtype="0" fill="hold" grpId="1" nodeType="afterEffect">
                                  <p:stCondLst>
                                    <p:cond delay="0"/>
                                  </p:stCondLst>
                                  <p:childTnLst>
                                    <p:animScale>
                                      <p:cBhvr>
                                        <p:cTn id="80" dur="1000" fill="hold"/>
                                        <p:tgtEl>
                                          <p:spTgt spid="18"/>
                                        </p:tgtEl>
                                      </p:cBhvr>
                                      <p:by x="75000" y="75000"/>
                                    </p:animScale>
                                  </p:childTnLst>
                                </p:cTn>
                              </p:par>
                            </p:childTnLst>
                          </p:cTn>
                        </p:par>
                        <p:par>
                          <p:cTn id="81" fill="hold">
                            <p:stCondLst>
                              <p:cond delay="2000"/>
                            </p:stCondLst>
                            <p:childTnLst>
                              <p:par>
                                <p:cTn id="82" presetID="1" presetClass="exit" presetSubtype="0" fill="hold" grpId="2" nodeType="afterEffect">
                                  <p:stCondLst>
                                    <p:cond delay="0"/>
                                  </p:stCondLst>
                                  <p:childTnLst>
                                    <p:set>
                                      <p:cBhvr>
                                        <p:cTn id="83" dur="1" fill="hold">
                                          <p:stCondLst>
                                            <p:cond delay="0"/>
                                          </p:stCondLst>
                                        </p:cTn>
                                        <p:tgtEl>
                                          <p:spTgt spid="18"/>
                                        </p:tgtEl>
                                        <p:attrNameLst>
                                          <p:attrName>style.visibility</p:attrName>
                                        </p:attrNameLst>
                                      </p:cBhvr>
                                      <p:to>
                                        <p:strVal val="hidden"/>
                                      </p:to>
                                    </p:set>
                                  </p:childTnLst>
                                </p:cTn>
                              </p:par>
                            </p:childTnLst>
                          </p:cTn>
                        </p:par>
                        <p:par>
                          <p:cTn id="84" fill="hold">
                            <p:stCondLst>
                              <p:cond delay="2000"/>
                            </p:stCondLst>
                            <p:childTnLst>
                              <p:par>
                                <p:cTn id="85" presetID="1" presetClass="entr" presetSubtype="0" fill="hold" grpId="0" nodeType="afterEffect">
                                  <p:stCondLst>
                                    <p:cond delay="0"/>
                                  </p:stCondLst>
                                  <p:childTnLst>
                                    <p:set>
                                      <p:cBhvr>
                                        <p:cTn id="86" dur="1" fill="hold">
                                          <p:stCondLst>
                                            <p:cond delay="0"/>
                                          </p:stCondLst>
                                        </p:cTn>
                                        <p:tgtEl>
                                          <p:spTgt spid="54070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0677">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grpId="0" nodeType="clickEffect">
                                  <p:stCondLst>
                                    <p:cond delay="0"/>
                                  </p:stCondLst>
                                  <p:childTnLst>
                                    <p:animEffect transition="out" filter="fade">
                                      <p:cBhvr>
                                        <p:cTn id="102" dur="3000" tmFilter="0, 0; .2, .5; .8, .5; 1, 0"/>
                                        <p:tgtEl>
                                          <p:spTgt spid="7"/>
                                        </p:tgtEl>
                                      </p:cBhvr>
                                    </p:animEffect>
                                    <p:animScale>
                                      <p:cBhvr>
                                        <p:cTn id="103" dur="1500" autoRev="1" fill="hold"/>
                                        <p:tgtEl>
                                          <p:spTgt spid="7"/>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2" nodeType="clickEffect">
                                  <p:stCondLst>
                                    <p:cond delay="0"/>
                                  </p:stCondLst>
                                  <p:childTnLst>
                                    <p:set>
                                      <p:cBhvr>
                                        <p:cTn id="107" dur="1" fill="hold">
                                          <p:stCondLst>
                                            <p:cond delay="0"/>
                                          </p:stCondLst>
                                        </p:cTn>
                                        <p:tgtEl>
                                          <p:spTgt spid="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grpId="1" nodeType="clickEffect">
                                  <p:stCondLst>
                                    <p:cond delay="0"/>
                                  </p:stCondLst>
                                  <p:childTnLst>
                                    <p:animMotion origin="layout" path="M 3.33333E-6 -4.95837E-6 L 0.1 0.11101 " pathEditMode="relative" rAng="0" ptsTypes="AA">
                                      <p:cBhvr>
                                        <p:cTn id="111" dur="1000" fill="hold"/>
                                        <p:tgtEl>
                                          <p:spTgt spid="16"/>
                                        </p:tgtEl>
                                        <p:attrNameLst>
                                          <p:attrName>ppt_x</p:attrName>
                                          <p:attrName>ppt_y</p:attrName>
                                        </p:attrNameLst>
                                      </p:cBhvr>
                                      <p:rCtr x="5000" y="5600"/>
                                    </p:animMotion>
                                  </p:childTnLst>
                                </p:cTn>
                              </p:par>
                            </p:childTnLst>
                          </p:cTn>
                        </p:par>
                        <p:par>
                          <p:cTn id="112" fill="hold">
                            <p:stCondLst>
                              <p:cond delay="1000"/>
                            </p:stCondLst>
                            <p:childTnLst>
                              <p:par>
                                <p:cTn id="113" presetID="1" presetClass="emph" presetSubtype="2" fill="hold" nodeType="afterEffect">
                                  <p:stCondLst>
                                    <p:cond delay="0"/>
                                  </p:stCondLst>
                                  <p:childTnLst>
                                    <p:animClr clrSpc="rgb" dir="cw">
                                      <p:cBhvr>
                                        <p:cTn id="114" dur="1000" fill="hold"/>
                                        <p:tgtEl>
                                          <p:spTgt spid="16"/>
                                        </p:tgtEl>
                                        <p:attrNameLst>
                                          <p:attrName>fillcolor</p:attrName>
                                        </p:attrNameLst>
                                      </p:cBhvr>
                                      <p:to>
                                        <a:srgbClr val="FFFFCC"/>
                                      </p:to>
                                    </p:animClr>
                                    <p:set>
                                      <p:cBhvr>
                                        <p:cTn id="115" dur="1000" fill="hold"/>
                                        <p:tgtEl>
                                          <p:spTgt spid="16"/>
                                        </p:tgtEl>
                                        <p:attrNameLst>
                                          <p:attrName>fill.type</p:attrName>
                                        </p:attrNameLst>
                                      </p:cBhvr>
                                      <p:to>
                                        <p:strVal val="solid"/>
                                      </p:to>
                                    </p:set>
                                    <p:set>
                                      <p:cBhvr>
                                        <p:cTn id="116" dur="1000" fill="hold"/>
                                        <p:tgtEl>
                                          <p:spTgt spid="16"/>
                                        </p:tgtEl>
                                        <p:attrNameLst>
                                          <p:attrName>fill.on</p:attrName>
                                        </p:attrNameLst>
                                      </p:cBhvr>
                                      <p:to>
                                        <p:strVal val="true"/>
                                      </p:to>
                                    </p:set>
                                  </p:childTnLst>
                                </p:cTn>
                              </p:par>
                            </p:childTnLst>
                          </p:cTn>
                        </p:par>
                        <p:par>
                          <p:cTn id="117" fill="hold">
                            <p:stCondLst>
                              <p:cond delay="2000"/>
                            </p:stCondLst>
                            <p:childTnLst>
                              <p:par>
                                <p:cTn id="118" presetID="1" presetClass="exit" presetSubtype="0" fill="hold" grpId="2" nodeType="afterEffect">
                                  <p:stCondLst>
                                    <p:cond delay="0"/>
                                  </p:stCondLst>
                                  <p:childTnLst>
                                    <p:set>
                                      <p:cBhvr>
                                        <p:cTn id="119" dur="1" fill="hold">
                                          <p:stCondLst>
                                            <p:cond delay="0"/>
                                          </p:stCondLst>
                                        </p:cTn>
                                        <p:tgtEl>
                                          <p:spTgt spid="16"/>
                                        </p:tgtEl>
                                        <p:attrNameLst>
                                          <p:attrName>style.visibility</p:attrName>
                                        </p:attrNameLst>
                                      </p:cBhvr>
                                      <p:to>
                                        <p:strVal val="hidden"/>
                                      </p:to>
                                    </p:set>
                                  </p:childTnLst>
                                </p:cTn>
                              </p:par>
                            </p:childTnLst>
                          </p:cTn>
                        </p:par>
                        <p:par>
                          <p:cTn id="120" fill="hold">
                            <p:stCondLst>
                              <p:cond delay="2000"/>
                            </p:stCondLst>
                            <p:childTnLst>
                              <p:par>
                                <p:cTn id="121" presetID="1" presetClass="entr" presetSubtype="0" fill="hold" grpId="2" nodeType="afterEffect">
                                  <p:stCondLst>
                                    <p:cond delay="0"/>
                                  </p:stCondLst>
                                  <p:childTnLst>
                                    <p:set>
                                      <p:cBhvr>
                                        <p:cTn id="122" dur="1" fill="hold">
                                          <p:stCondLst>
                                            <p:cond delay="0"/>
                                          </p:stCondLst>
                                        </p:cTn>
                                        <p:tgtEl>
                                          <p:spTgt spid="54068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box(in)">
                                      <p:cBhvr>
                                        <p:cTn id="127" dur="500"/>
                                        <p:tgtEl>
                                          <p:spTgt spid="15"/>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540677">
                                            <p:txEl>
                                              <p:pRg st="7" end="7"/>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540677">
                                            <p:txEl>
                                              <p:pRg st="8" end="8"/>
                                            </p:txEl>
                                          </p:spTgt>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540677">
                                            <p:txEl>
                                              <p:pRg st="9" end="9"/>
                                            </p:txEl>
                                          </p:spTgt>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540677">
                                            <p:txEl>
                                              <p:pRg st="10" end="10"/>
                                            </p:txEl>
                                          </p:spTgt>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54067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9" grpId="0" animBg="1"/>
      <p:bldP spid="540680" grpId="0" animBg="1"/>
      <p:bldP spid="540680" grpId="1" animBg="1"/>
      <p:bldP spid="540680" grpId="2" animBg="1"/>
      <p:bldP spid="540683" grpId="0" animBg="1"/>
      <p:bldP spid="540683" grpId="1" animBg="1"/>
      <p:bldP spid="540683" grpId="2" animBg="1"/>
      <p:bldP spid="540685" grpId="0" animBg="1"/>
      <p:bldP spid="540686" grpId="0" animBg="1"/>
      <p:bldP spid="540687" grpId="0" animBg="1"/>
      <p:bldP spid="540687" grpId="1" animBg="1"/>
      <p:bldP spid="540687" grpId="2" animBg="1"/>
      <p:bldP spid="540707" grpId="0" animBg="1"/>
      <p:bldP spid="15" grpId="0"/>
      <p:bldP spid="16" grpId="0" animBg="1"/>
      <p:bldP spid="16" grpId="1" animBg="1"/>
      <p:bldP spid="16" grpId="2" animBg="1"/>
      <p:bldP spid="18" grpId="0" animBg="1"/>
      <p:bldP spid="18" grpId="1" animBg="1"/>
      <p:bldP spid="18" grpId="2" animBg="1"/>
      <p:bldP spid="7" grpId="0" animBg="1"/>
      <p:bldP spid="7" grpId="1" animBg="1"/>
      <p:bldP spid="7" grpId="2" animBg="1"/>
      <p:bldP spid="9" grpId="0" animBg="1"/>
      <p:bldP spid="9" grpId="1" animBg="1"/>
      <p:bldP spid="9"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76220" y="2896774"/>
            <a:ext cx="10034748" cy="899665"/>
          </a:xfrm>
        </p:spPr>
        <p:txBody>
          <a:bodyPr/>
          <a:lstStyle/>
          <a:p>
            <a:r>
              <a:rPr lang="en-US" sz="3600" b="1" dirty="0"/>
              <a:t>LAB FIVE</a:t>
            </a:r>
            <a:br>
              <a:rPr lang="en-US" sz="3600" dirty="0"/>
            </a:br>
            <a:r>
              <a:rPr lang="en-US" sz="3600" dirty="0">
                <a:solidFill>
                  <a:srgbClr val="505050"/>
                </a:solidFill>
                <a:latin typeface="Segoe UI Light"/>
              </a:rPr>
              <a:t>Monitor </a:t>
            </a:r>
            <a:r>
              <a:rPr lang="en-US" sz="3600" dirty="0"/>
              <a:t>and </a:t>
            </a:r>
            <a:br>
              <a:rPr lang="en-US" sz="3600" dirty="0"/>
            </a:br>
            <a:r>
              <a:rPr lang="en-US" sz="3600" dirty="0"/>
              <a:t>diagnose services locally</a:t>
            </a:r>
            <a:br>
              <a:rPr lang="en-US" sz="3600" dirty="0"/>
            </a:br>
            <a:r>
              <a:rPr lang="en-US" sz="3600" dirty="0">
                <a:hlinkClick r:id="rId3"/>
              </a:rPr>
              <a:t>http://bit.ly/sf-lab-5</a:t>
            </a:r>
            <a:r>
              <a:rPr lang="en-US" sz="3600" dirty="0"/>
              <a:t> </a:t>
            </a:r>
          </a:p>
        </p:txBody>
      </p:sp>
      <p:pic>
        <p:nvPicPr>
          <p:cNvPr id="4" name="Picture 3" descr="Proposed labs - Final.png"/>
          <p:cNvPicPr>
            <a:picLocks noChangeAspect="1"/>
          </p:cNvPicPr>
          <p:nvPr/>
        </p:nvPicPr>
        <p:blipFill>
          <a:blip r:embed="rId4"/>
          <a:stretch>
            <a:fillRect/>
          </a:stretch>
        </p:blipFill>
        <p:spPr>
          <a:xfrm>
            <a:off x="8168474" y="0"/>
            <a:ext cx="3593507" cy="6859648"/>
          </a:xfrm>
          <a:prstGeom prst="rect">
            <a:avLst/>
          </a:prstGeom>
        </p:spPr>
      </p:pic>
    </p:spTree>
    <p:extLst>
      <p:ext uri="{BB962C8B-B14F-4D97-AF65-F5344CB8AC3E}">
        <p14:creationId xmlns:p14="http://schemas.microsoft.com/office/powerpoint/2010/main" val="20569915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356"/>
            <a:ext cx="7170265" cy="1181862"/>
          </a:xfrm>
        </p:spPr>
        <p:txBody>
          <a:bodyPr/>
          <a:lstStyle/>
          <a:p>
            <a:r>
              <a:rPr lang="en-US" dirty="0">
                <a:solidFill>
                  <a:schemeClr val="bg1"/>
                </a:solidFill>
              </a:rPr>
              <a:t>Health</a:t>
            </a:r>
          </a:p>
        </p:txBody>
      </p:sp>
    </p:spTree>
    <p:extLst>
      <p:ext uri="{BB962C8B-B14F-4D97-AF65-F5344CB8AC3E}">
        <p14:creationId xmlns:p14="http://schemas.microsoft.com/office/powerpoint/2010/main" val="341217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559220" y="1358130"/>
            <a:ext cx="1873827" cy="461665"/>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Cluster</a:t>
            </a:r>
          </a:p>
        </p:txBody>
      </p:sp>
      <p:sp>
        <p:nvSpPr>
          <p:cNvPr id="26" name="Rectangle 25"/>
          <p:cNvSpPr/>
          <p:nvPr/>
        </p:nvSpPr>
        <p:spPr>
          <a:xfrm>
            <a:off x="9769115" y="4692925"/>
            <a:ext cx="2091958" cy="461665"/>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Partitions</a:t>
            </a:r>
          </a:p>
        </p:txBody>
      </p:sp>
      <p:sp>
        <p:nvSpPr>
          <p:cNvPr id="83" name="Content Placeholder 82"/>
          <p:cNvSpPr>
            <a:spLocks noGrp="1"/>
          </p:cNvSpPr>
          <p:nvPr>
            <p:ph type="body" sz="quarter" idx="10"/>
          </p:nvPr>
        </p:nvSpPr>
        <p:spPr/>
        <p:txBody>
          <a:bodyPr/>
          <a:lstStyle/>
          <a:p>
            <a:r>
              <a:rPr lang="en-US"/>
              <a:t>Each entity has set of health events</a:t>
            </a:r>
          </a:p>
          <a:p>
            <a:r>
              <a:rPr lang="en-US"/>
              <a:t>Each event has a health state:</a:t>
            </a:r>
          </a:p>
          <a:p>
            <a:pPr lvl="1"/>
            <a:r>
              <a:rPr lang="en-US"/>
              <a:t>OK: No issues</a:t>
            </a:r>
          </a:p>
          <a:p>
            <a:pPr lvl="1"/>
            <a:r>
              <a:rPr lang="en-US"/>
              <a:t>Warning: An issue that may fix itself</a:t>
            </a:r>
            <a:br>
              <a:rPr lang="en-US"/>
            </a:br>
            <a:r>
              <a:rPr lang="en-US"/>
              <a:t>(ex: unexpected delay)</a:t>
            </a:r>
          </a:p>
          <a:p>
            <a:pPr lvl="1"/>
            <a:r>
              <a:rPr lang="en-US"/>
              <a:t>Error: Issue requiring action</a:t>
            </a:r>
          </a:p>
          <a:p>
            <a:pPr lvl="1"/>
            <a:r>
              <a:rPr lang="en-US"/>
              <a:t>Unknown: Entity not in health store</a:t>
            </a:r>
          </a:p>
          <a:p>
            <a:r>
              <a:rPr lang="en-US"/>
              <a:t>When evaluating an entity</a:t>
            </a:r>
          </a:p>
          <a:p>
            <a:pPr lvl="1"/>
            <a:r>
              <a:rPr lang="en-US"/>
              <a:t>SF aggregates entity’s &amp; descendants’ </a:t>
            </a:r>
            <a:br>
              <a:rPr lang="en-US"/>
            </a:br>
            <a:r>
              <a:rPr lang="en-US"/>
              <a:t>events against policy</a:t>
            </a:r>
          </a:p>
          <a:p>
            <a:pPr lvl="1"/>
            <a:r>
              <a:rPr lang="en-US"/>
              <a:t>Deployed Apps 	</a:t>
            </a:r>
            <a:r>
              <a:rPr lang="en-US">
                <a:sym typeface="Wingdings" panose="05000000000000000000" pitchFamily="2" charset="2"/>
              </a:rPr>
              <a:t> Warning</a:t>
            </a:r>
          </a:p>
          <a:p>
            <a:pPr lvl="1"/>
            <a:r>
              <a:rPr lang="en-US"/>
              <a:t>Applications 	</a:t>
            </a:r>
            <a:r>
              <a:rPr lang="en-US">
                <a:sym typeface="Wingdings" panose="05000000000000000000" pitchFamily="2" charset="2"/>
              </a:rPr>
              <a:t> Error</a:t>
            </a:r>
            <a:endParaRPr lang="en-US" dirty="0">
              <a:sym typeface="Wingdings" panose="05000000000000000000" pitchFamily="2" charset="2"/>
            </a:endParaRPr>
          </a:p>
        </p:txBody>
      </p:sp>
      <p:sp>
        <p:nvSpPr>
          <p:cNvPr id="34" name="Title 33"/>
          <p:cNvSpPr>
            <a:spLocks noGrp="1"/>
          </p:cNvSpPr>
          <p:nvPr>
            <p:ph type="title"/>
          </p:nvPr>
        </p:nvSpPr>
        <p:spPr/>
        <p:txBody>
          <a:bodyPr/>
          <a:lstStyle/>
          <a:p>
            <a:r>
              <a:rPr lang="en-US"/>
              <a:t>Health Entities, Events, &amp; States</a:t>
            </a:r>
            <a:endParaRPr lang="en-US" dirty="0"/>
          </a:p>
        </p:txBody>
      </p:sp>
      <p:sp>
        <p:nvSpPr>
          <p:cNvPr id="31" name="Rectangle 30"/>
          <p:cNvSpPr/>
          <p:nvPr/>
        </p:nvSpPr>
        <p:spPr bwMode="auto">
          <a:xfrm>
            <a:off x="6783979" y="2492059"/>
            <a:ext cx="2595202" cy="461665"/>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Nodes</a:t>
            </a:r>
          </a:p>
        </p:txBody>
      </p:sp>
      <p:sp>
        <p:nvSpPr>
          <p:cNvPr id="32" name="Rectangle 31"/>
          <p:cNvSpPr/>
          <p:nvPr/>
        </p:nvSpPr>
        <p:spPr bwMode="auto">
          <a:xfrm>
            <a:off x="9769113" y="2492059"/>
            <a:ext cx="2091961" cy="461665"/>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Applications</a:t>
            </a:r>
          </a:p>
        </p:txBody>
      </p:sp>
      <p:sp>
        <p:nvSpPr>
          <p:cNvPr id="33" name="Rectangle 32"/>
          <p:cNvSpPr/>
          <p:nvPr/>
        </p:nvSpPr>
        <p:spPr bwMode="auto">
          <a:xfrm>
            <a:off x="6783979" y="3477844"/>
            <a:ext cx="2595202" cy="8309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Deployed</a:t>
            </a:r>
            <a:b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br>
            <a: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Applications</a:t>
            </a:r>
          </a:p>
        </p:txBody>
      </p:sp>
      <p:sp>
        <p:nvSpPr>
          <p:cNvPr id="35" name="Rectangle 34"/>
          <p:cNvSpPr/>
          <p:nvPr/>
        </p:nvSpPr>
        <p:spPr>
          <a:xfrm>
            <a:off x="9769113" y="5714528"/>
            <a:ext cx="2091959" cy="8309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Instances/</a:t>
            </a:r>
            <a:b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br>
            <a: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Replicas</a:t>
            </a:r>
          </a:p>
        </p:txBody>
      </p:sp>
      <p:sp>
        <p:nvSpPr>
          <p:cNvPr id="43" name="Rectangle 42"/>
          <p:cNvSpPr/>
          <p:nvPr/>
        </p:nvSpPr>
        <p:spPr bwMode="auto">
          <a:xfrm>
            <a:off x="9769114" y="3662510"/>
            <a:ext cx="2091959" cy="461665"/>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Services</a:t>
            </a:r>
          </a:p>
        </p:txBody>
      </p:sp>
      <p:sp>
        <p:nvSpPr>
          <p:cNvPr id="49" name="Rectangle 48"/>
          <p:cNvSpPr/>
          <p:nvPr/>
        </p:nvSpPr>
        <p:spPr bwMode="auto">
          <a:xfrm>
            <a:off x="6783979" y="4823825"/>
            <a:ext cx="2612333" cy="8309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Deployed Service</a:t>
            </a:r>
            <a:b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br>
            <a:r>
              <a:rPr kumimoji="0" lang="en-US" sz="2400" b="1"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Packages</a:t>
            </a:r>
          </a:p>
        </p:txBody>
      </p:sp>
      <p:cxnSp>
        <p:nvCxnSpPr>
          <p:cNvPr id="68" name="Straight Connector 67"/>
          <p:cNvCxnSpPr>
            <a:stCxn id="33" idx="2"/>
            <a:endCxn id="49" idx="0"/>
          </p:cNvCxnSpPr>
          <p:nvPr/>
        </p:nvCxnSpPr>
        <p:spPr>
          <a:xfrm>
            <a:off x="8081580" y="4308841"/>
            <a:ext cx="8566" cy="514984"/>
          </a:xfrm>
          <a:prstGeom prst="line">
            <a:avLst/>
          </a:prstGeom>
          <a:ln w="50800">
            <a:solidFill>
              <a:schemeClr val="bg1"/>
            </a:solidFill>
            <a:head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0" idx="2"/>
            <a:endCxn id="32" idx="0"/>
          </p:cNvCxnSpPr>
          <p:nvPr/>
        </p:nvCxnSpPr>
        <p:spPr>
          <a:xfrm>
            <a:off x="9496134" y="1819795"/>
            <a:ext cx="1318960" cy="672264"/>
          </a:xfrm>
          <a:prstGeom prst="line">
            <a:avLst/>
          </a:prstGeom>
          <a:ln w="50800">
            <a:solidFill>
              <a:schemeClr val="bg1"/>
            </a:solidFill>
            <a:head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0" idx="2"/>
            <a:endCxn id="31" idx="0"/>
          </p:cNvCxnSpPr>
          <p:nvPr/>
        </p:nvCxnSpPr>
        <p:spPr>
          <a:xfrm flipH="1">
            <a:off x="8081580" y="1819795"/>
            <a:ext cx="1414554" cy="672264"/>
          </a:xfrm>
          <a:prstGeom prst="line">
            <a:avLst/>
          </a:prstGeom>
          <a:ln w="50800">
            <a:solidFill>
              <a:schemeClr val="bg1"/>
            </a:solidFill>
            <a:head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2" idx="2"/>
            <a:endCxn id="43" idx="0"/>
          </p:cNvCxnSpPr>
          <p:nvPr/>
        </p:nvCxnSpPr>
        <p:spPr>
          <a:xfrm>
            <a:off x="10815094" y="2953724"/>
            <a:ext cx="0" cy="708786"/>
          </a:xfrm>
          <a:prstGeom prst="line">
            <a:avLst/>
          </a:prstGeom>
          <a:ln w="50800">
            <a:solidFill>
              <a:schemeClr val="bg1"/>
            </a:solidFill>
            <a:head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33" idx="0"/>
            <a:endCxn id="32" idx="2"/>
          </p:cNvCxnSpPr>
          <p:nvPr/>
        </p:nvCxnSpPr>
        <p:spPr>
          <a:xfrm flipV="1">
            <a:off x="8081580" y="2953724"/>
            <a:ext cx="2733514" cy="524120"/>
          </a:xfrm>
          <a:prstGeom prst="line">
            <a:avLst/>
          </a:prstGeom>
          <a:ln w="508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43" idx="2"/>
            <a:endCxn id="26" idx="0"/>
          </p:cNvCxnSpPr>
          <p:nvPr/>
        </p:nvCxnSpPr>
        <p:spPr>
          <a:xfrm>
            <a:off x="10815094" y="4124175"/>
            <a:ext cx="0" cy="568750"/>
          </a:xfrm>
          <a:prstGeom prst="line">
            <a:avLst/>
          </a:prstGeom>
          <a:ln w="50800">
            <a:solidFill>
              <a:schemeClr val="bg1"/>
            </a:solidFill>
            <a:head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26" idx="2"/>
            <a:endCxn id="35" idx="0"/>
          </p:cNvCxnSpPr>
          <p:nvPr/>
        </p:nvCxnSpPr>
        <p:spPr>
          <a:xfrm flipH="1">
            <a:off x="10815093" y="5154590"/>
            <a:ext cx="1" cy="559938"/>
          </a:xfrm>
          <a:prstGeom prst="line">
            <a:avLst/>
          </a:prstGeom>
          <a:ln w="50800">
            <a:solidFill>
              <a:schemeClr val="bg1"/>
            </a:solidFill>
            <a:head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0195" y="2907557"/>
            <a:ext cx="238125" cy="2571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60194" y="3612410"/>
            <a:ext cx="238125" cy="2571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8447138" y="1222972"/>
            <a:ext cx="292643" cy="3029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chemeClr val="tx1"/>
              </a:solidFill>
              <a:effectLst/>
              <a:uLnTx/>
              <a:uFillTx/>
            </a:endParaRPr>
          </a:p>
        </p:txBody>
      </p:sp>
      <p:sp>
        <p:nvSpPr>
          <p:cNvPr id="41" name="Oval 40"/>
          <p:cNvSpPr/>
          <p:nvPr/>
        </p:nvSpPr>
        <p:spPr>
          <a:xfrm>
            <a:off x="660196" y="2480161"/>
            <a:ext cx="238125" cy="2571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Oval 43"/>
          <p:cNvSpPr/>
          <p:nvPr/>
        </p:nvSpPr>
        <p:spPr>
          <a:xfrm>
            <a:off x="9629182" y="2350730"/>
            <a:ext cx="292643" cy="3029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chemeClr val="tx1"/>
              </a:solidFill>
              <a:effectLst/>
              <a:uLnTx/>
              <a:uFillTx/>
            </a:endParaRPr>
          </a:p>
        </p:txBody>
      </p:sp>
      <p:sp>
        <p:nvSpPr>
          <p:cNvPr id="45" name="Oval 44"/>
          <p:cNvSpPr/>
          <p:nvPr/>
        </p:nvSpPr>
        <p:spPr>
          <a:xfrm>
            <a:off x="9629420" y="3525335"/>
            <a:ext cx="292643" cy="3029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chemeClr val="tx1"/>
              </a:solidFill>
              <a:effectLst/>
              <a:uLnTx/>
              <a:uFillTx/>
            </a:endParaRPr>
          </a:p>
        </p:txBody>
      </p:sp>
      <p:sp>
        <p:nvSpPr>
          <p:cNvPr id="46" name="Oval 45"/>
          <p:cNvSpPr/>
          <p:nvPr/>
        </p:nvSpPr>
        <p:spPr>
          <a:xfrm>
            <a:off x="9629419" y="5553070"/>
            <a:ext cx="292643" cy="3029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chemeClr val="tx1"/>
              </a:solidFill>
              <a:effectLst/>
              <a:uLnTx/>
              <a:uFillTx/>
            </a:endParaRPr>
          </a:p>
        </p:txBody>
      </p:sp>
      <p:sp>
        <p:nvSpPr>
          <p:cNvPr id="48" name="Oval 47"/>
          <p:cNvSpPr/>
          <p:nvPr/>
        </p:nvSpPr>
        <p:spPr>
          <a:xfrm>
            <a:off x="9620709" y="4529212"/>
            <a:ext cx="292643" cy="3029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chemeClr val="tx1"/>
              </a:solidFill>
              <a:effectLst/>
              <a:uLnTx/>
              <a:uFillTx/>
            </a:endParaRPr>
          </a:p>
        </p:txBody>
      </p:sp>
      <p:sp>
        <p:nvSpPr>
          <p:cNvPr id="50" name="Oval 49"/>
          <p:cNvSpPr/>
          <p:nvPr/>
        </p:nvSpPr>
        <p:spPr>
          <a:xfrm>
            <a:off x="6649608" y="2323264"/>
            <a:ext cx="292643" cy="3029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chemeClr val="tx1"/>
              </a:solidFill>
              <a:effectLst/>
              <a:uLnTx/>
              <a:uFillTx/>
            </a:endParaRPr>
          </a:p>
        </p:txBody>
      </p:sp>
      <p:sp>
        <p:nvSpPr>
          <p:cNvPr id="51" name="Oval 50"/>
          <p:cNvSpPr/>
          <p:nvPr/>
        </p:nvSpPr>
        <p:spPr>
          <a:xfrm>
            <a:off x="6649607" y="3327707"/>
            <a:ext cx="292643" cy="3029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chemeClr val="tx1"/>
              </a:solidFill>
              <a:effectLst/>
              <a:uLnTx/>
              <a:uFillTx/>
            </a:endParaRPr>
          </a:p>
        </p:txBody>
      </p:sp>
      <p:sp>
        <p:nvSpPr>
          <p:cNvPr id="58" name="Oval 57"/>
          <p:cNvSpPr/>
          <p:nvPr/>
        </p:nvSpPr>
        <p:spPr>
          <a:xfrm>
            <a:off x="6646223" y="4672345"/>
            <a:ext cx="292643" cy="302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chemeClr val="tx1"/>
              </a:solidFill>
              <a:effectLst/>
              <a:uLnTx/>
              <a:uFillTx/>
            </a:endParaRPr>
          </a:p>
        </p:txBody>
      </p:sp>
    </p:spTree>
    <p:extLst>
      <p:ext uri="{BB962C8B-B14F-4D97-AF65-F5344CB8AC3E}">
        <p14:creationId xmlns:p14="http://schemas.microsoft.com/office/powerpoint/2010/main" val="10457213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4259218" cy="5238357"/>
          </a:xfrm>
        </p:spPr>
        <p:txBody>
          <a:bodyPr/>
          <a:lstStyle/>
          <a:p>
            <a:r>
              <a:rPr lang="en-US" sz="3200" dirty="0"/>
              <a:t>Default: entity is healthy if it &amp; children are healthy</a:t>
            </a:r>
          </a:p>
          <a:p>
            <a:pPr lvl="1"/>
            <a:r>
              <a:rPr lang="en-US" sz="2000" dirty="0"/>
              <a:t>In a world with regular failures, 20% Error might be considered Warning</a:t>
            </a:r>
          </a:p>
          <a:p>
            <a:r>
              <a:rPr lang="en-US" sz="3200" dirty="0"/>
              <a:t>Health policies define</a:t>
            </a:r>
            <a:br>
              <a:rPr lang="en-US" sz="3200" dirty="0"/>
            </a:br>
            <a:r>
              <a:rPr lang="en-US" sz="3200" dirty="0"/>
              <a:t>what healthy means</a:t>
            </a:r>
          </a:p>
          <a:p>
            <a:pPr lvl="1"/>
            <a:r>
              <a:rPr lang="en-US" sz="2000" dirty="0"/>
              <a:t>Cluster policy can be in</a:t>
            </a:r>
            <a:br>
              <a:rPr lang="en-US" sz="2000" dirty="0"/>
            </a:br>
            <a:r>
              <a:rPr lang="en-US" sz="2000" dirty="0"/>
              <a:t>cluster manifest</a:t>
            </a:r>
          </a:p>
          <a:p>
            <a:pPr lvl="1"/>
            <a:r>
              <a:rPr lang="en-US" sz="2000" dirty="0"/>
              <a:t>App policy can be in</a:t>
            </a:r>
            <a:br>
              <a:rPr lang="en-US" sz="2000" dirty="0"/>
            </a:br>
            <a:r>
              <a:rPr lang="en-US" sz="2000" dirty="0"/>
              <a:t>application manifest</a:t>
            </a:r>
          </a:p>
          <a:p>
            <a:pPr lvl="1"/>
            <a:r>
              <a:rPr lang="en-US" sz="2000" dirty="0"/>
              <a:t>Or, you can pass custom policy when querying health</a:t>
            </a:r>
            <a:endParaRPr lang="en-US" sz="3200" dirty="0"/>
          </a:p>
        </p:txBody>
      </p:sp>
      <p:sp>
        <p:nvSpPr>
          <p:cNvPr id="2" name="Title 1"/>
          <p:cNvSpPr>
            <a:spLocks noGrp="1"/>
          </p:cNvSpPr>
          <p:nvPr>
            <p:ph type="title"/>
          </p:nvPr>
        </p:nvSpPr>
        <p:spPr/>
        <p:txBody>
          <a:bodyPr/>
          <a:lstStyle/>
          <a:p>
            <a:r>
              <a:rPr lang="en-US"/>
              <a:t>Health Policies</a:t>
            </a:r>
            <a:endParaRPr lang="en-US" dirty="0"/>
          </a:p>
        </p:txBody>
      </p:sp>
      <p:sp>
        <p:nvSpPr>
          <p:cNvPr id="5" name="TextBox 4"/>
          <p:cNvSpPr txBox="1"/>
          <p:nvPr/>
        </p:nvSpPr>
        <p:spPr>
          <a:xfrm>
            <a:off x="4528458" y="1189176"/>
            <a:ext cx="7462160" cy="1569660"/>
          </a:xfrm>
          <a:prstGeom prst="rect">
            <a:avLst/>
          </a:prstGeom>
          <a:solidFill>
            <a:schemeClr val="tx1">
              <a:lumMod val="95000"/>
            </a:schemeClr>
          </a:solidFill>
          <a:ln w="12700">
            <a:solidFill>
              <a:schemeClr val="bg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FabricSettings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&lt;Section Name="</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HealthManager</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ClusterHealthPolicy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&lt;Parameter Name="</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MaxPercentUnhealthyApplications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Value="0"/&gt;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&lt;Parameter Name="</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MaxPercentUnhealthyNodes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Value="20"/&gt;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&lt;/Section&gt;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FabricSettings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p:txBody>
      </p:sp>
      <p:sp>
        <p:nvSpPr>
          <p:cNvPr id="8" name="TextBox 7"/>
          <p:cNvSpPr txBox="1"/>
          <p:nvPr/>
        </p:nvSpPr>
        <p:spPr>
          <a:xfrm>
            <a:off x="4528458" y="3048076"/>
            <a:ext cx="7462160" cy="3108543"/>
          </a:xfrm>
          <a:prstGeom prst="rect">
            <a:avLst/>
          </a:prstGeom>
          <a:solidFill>
            <a:schemeClr val="tx1">
              <a:lumMod val="95000"/>
            </a:schemeClr>
          </a:solidFill>
          <a:ln w="12700">
            <a:solidFill>
              <a:schemeClr val="bg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&lt;Policies&gt;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HealthPolicy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MaxPercentUnhealthyDeployedApplications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="20"&gt;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DefaultServiceTypeHealthPolicy</a:t>
            </a:r>
            <a:endPar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MaxPercentUnhealthyServices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MaxPercentUnhealthyPartitionsPerService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="10"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MaxPercentUnhealthyReplicasPerPartition</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="0"/&gt;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ServiceTypeHealthPolicy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ServiceTypeName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FrontEndSvcType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MaxPercentUnhealthyServices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MaxPercentUnhealthyPartitionsPerService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="20"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MaxPercentUnhealthyReplicasPerPartition</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="0"/&gt;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HealthPolicy</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&lt;/Policies&gt;</a:t>
            </a:r>
          </a:p>
        </p:txBody>
      </p:sp>
    </p:spTree>
    <p:extLst>
      <p:ext uri="{BB962C8B-B14F-4D97-AF65-F5344CB8AC3E}">
        <p14:creationId xmlns:p14="http://schemas.microsoft.com/office/powerpoint/2010/main" val="40599199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709751"/>
          </a:xfrm>
        </p:spPr>
        <p:txBody>
          <a:bodyPr/>
          <a:lstStyle/>
          <a:p>
            <a:pPr>
              <a:buClr>
                <a:schemeClr val="tx1"/>
              </a:buClr>
            </a:pPr>
            <a:r>
              <a:rPr lang="en-US" sz="2745" dirty="0">
                <a:solidFill>
                  <a:schemeClr val="tx1"/>
                </a:solidFill>
              </a:rPr>
              <a:t>Health Policies</a:t>
            </a:r>
          </a:p>
          <a:p>
            <a:pPr marL="336118" lvl="1" indent="0">
              <a:buNone/>
            </a:pPr>
            <a:r>
              <a:rPr lang="en-US" sz="1145" dirty="0" err="1">
                <a:solidFill>
                  <a:schemeClr val="tx1"/>
                </a:solidFill>
              </a:rPr>
              <a:t>MaxPercentUnhealthyServices</a:t>
            </a:r>
            <a:r>
              <a:rPr lang="en-US" sz="1145" dirty="0">
                <a:solidFill>
                  <a:schemeClr val="tx1"/>
                </a:solidFill>
              </a:rPr>
              <a:t>, </a:t>
            </a:r>
            <a:r>
              <a:rPr lang="en-US" sz="1145" dirty="0" err="1">
                <a:solidFill>
                  <a:schemeClr val="tx1"/>
                </a:solidFill>
              </a:rPr>
              <a:t>MaxPercentUnhelathyDeployedApplications</a:t>
            </a:r>
            <a:r>
              <a:rPr lang="en-US" sz="1145" dirty="0">
                <a:solidFill>
                  <a:schemeClr val="tx1"/>
                </a:solidFill>
              </a:rPr>
              <a:t>, </a:t>
            </a:r>
            <a:r>
              <a:rPr lang="en-US" sz="1145" dirty="0" err="1">
                <a:solidFill>
                  <a:schemeClr val="tx1"/>
                </a:solidFill>
              </a:rPr>
              <a:t>ConsiderWarningsasError</a:t>
            </a:r>
            <a:endParaRPr lang="en-US" sz="1145" dirty="0">
              <a:solidFill>
                <a:schemeClr val="tx1"/>
              </a:solidFill>
            </a:endParaRPr>
          </a:p>
          <a:p>
            <a:pPr>
              <a:buClr>
                <a:schemeClr val="tx1"/>
              </a:buClr>
            </a:pPr>
            <a:r>
              <a:rPr lang="en-US" sz="2745" dirty="0" err="1">
                <a:solidFill>
                  <a:schemeClr val="tx1"/>
                </a:solidFill>
              </a:rPr>
              <a:t>UpgradeTimeout</a:t>
            </a:r>
            <a:endParaRPr lang="en-US" sz="2745" dirty="0">
              <a:solidFill>
                <a:schemeClr val="tx1"/>
              </a:solidFill>
            </a:endParaRPr>
          </a:p>
          <a:p>
            <a:pPr marL="336118" lvl="1" indent="0">
              <a:buNone/>
            </a:pPr>
            <a:r>
              <a:rPr lang="en-US" sz="1145" dirty="0">
                <a:solidFill>
                  <a:schemeClr val="tx1"/>
                </a:solidFill>
              </a:rPr>
              <a:t>If an entire upgrade hits this timeout, the upgrade is failed.</a:t>
            </a:r>
          </a:p>
          <a:p>
            <a:pPr>
              <a:buClr>
                <a:schemeClr val="tx1"/>
              </a:buClr>
            </a:pPr>
            <a:r>
              <a:rPr lang="en-US" sz="2745" dirty="0">
                <a:solidFill>
                  <a:schemeClr val="tx1"/>
                </a:solidFill>
              </a:rPr>
              <a:t>Upgrade </a:t>
            </a:r>
            <a:r>
              <a:rPr lang="en-US" sz="2745" dirty="0" err="1">
                <a:solidFill>
                  <a:schemeClr val="tx1"/>
                </a:solidFill>
              </a:rPr>
              <a:t>DomainTimeout</a:t>
            </a:r>
            <a:endParaRPr lang="en-US" sz="2745" dirty="0">
              <a:solidFill>
                <a:schemeClr val="tx1"/>
              </a:solidFill>
            </a:endParaRPr>
          </a:p>
          <a:p>
            <a:pPr marL="336118" lvl="1" indent="0">
              <a:buNone/>
            </a:pPr>
            <a:r>
              <a:rPr lang="en-US" sz="1145" dirty="0">
                <a:solidFill>
                  <a:schemeClr val="tx1"/>
                </a:solidFill>
              </a:rPr>
              <a:t>If upgrading a UD hits this timeout, the upgrade is failed.</a:t>
            </a:r>
          </a:p>
          <a:p>
            <a:pPr>
              <a:buClr>
                <a:schemeClr val="tx1"/>
              </a:buClr>
            </a:pPr>
            <a:r>
              <a:rPr lang="en-US" sz="2745" dirty="0" err="1">
                <a:solidFill>
                  <a:schemeClr val="tx1"/>
                </a:solidFill>
              </a:rPr>
              <a:t>HealthCheckWaitDuration</a:t>
            </a:r>
            <a:endParaRPr lang="en-US" sz="2745" dirty="0">
              <a:solidFill>
                <a:schemeClr val="tx1"/>
              </a:solidFill>
            </a:endParaRPr>
          </a:p>
          <a:p>
            <a:pPr marL="336118" lvl="1" indent="0">
              <a:buNone/>
            </a:pPr>
            <a:r>
              <a:rPr lang="en-US" sz="1145" dirty="0">
                <a:solidFill>
                  <a:schemeClr val="tx1"/>
                </a:solidFill>
              </a:rPr>
              <a:t>After an UD is upgraded, wait for this time before checking health of nodes in that UD.</a:t>
            </a:r>
          </a:p>
          <a:p>
            <a:pPr>
              <a:buClr>
                <a:schemeClr val="tx1"/>
              </a:buClr>
            </a:pPr>
            <a:r>
              <a:rPr lang="en-US" sz="2745" dirty="0" err="1">
                <a:solidFill>
                  <a:schemeClr val="tx1"/>
                </a:solidFill>
              </a:rPr>
              <a:t>HealthCheckStableDuration</a:t>
            </a:r>
            <a:endParaRPr lang="en-US" sz="2745" dirty="0">
              <a:solidFill>
                <a:schemeClr val="tx1"/>
              </a:solidFill>
            </a:endParaRPr>
          </a:p>
          <a:p>
            <a:pPr marL="336118" lvl="1" indent="0">
              <a:buNone/>
            </a:pPr>
            <a:r>
              <a:rPr lang="en-US" sz="1145" dirty="0">
                <a:solidFill>
                  <a:schemeClr val="tx1"/>
                </a:solidFill>
              </a:rPr>
              <a:t>Even if the last health check passed,  keep checking the health for this duration to ensure the upgrade is stable. If stable, upgrade the next UD.</a:t>
            </a:r>
          </a:p>
          <a:p>
            <a:pPr>
              <a:buClr>
                <a:schemeClr val="tx1"/>
              </a:buClr>
            </a:pPr>
            <a:r>
              <a:rPr lang="en-US" sz="2745" dirty="0" err="1">
                <a:solidFill>
                  <a:schemeClr val="tx1"/>
                </a:solidFill>
              </a:rPr>
              <a:t>UpgradeHealthCheckInterval</a:t>
            </a:r>
            <a:endParaRPr lang="en-US" sz="2745" dirty="0">
              <a:solidFill>
                <a:schemeClr val="tx1"/>
              </a:solidFill>
            </a:endParaRPr>
          </a:p>
          <a:p>
            <a:pPr marL="336118" lvl="1" indent="0">
              <a:buNone/>
            </a:pPr>
            <a:r>
              <a:rPr lang="en-US" sz="1145" dirty="0">
                <a:solidFill>
                  <a:schemeClr val="tx1"/>
                </a:solidFill>
              </a:rPr>
              <a:t>Keep checking health periodically with this interval until </a:t>
            </a:r>
            <a:r>
              <a:rPr lang="en-US" sz="1145" dirty="0" err="1">
                <a:solidFill>
                  <a:schemeClr val="tx1"/>
                </a:solidFill>
              </a:rPr>
              <a:t>HealthCheckStableDuration</a:t>
            </a:r>
            <a:r>
              <a:rPr lang="en-US" sz="1145" dirty="0">
                <a:solidFill>
                  <a:schemeClr val="tx1"/>
                </a:solidFill>
              </a:rPr>
              <a:t> is hit.</a:t>
            </a:r>
          </a:p>
          <a:p>
            <a:pPr>
              <a:buClr>
                <a:schemeClr val="tx1"/>
              </a:buClr>
            </a:pPr>
            <a:r>
              <a:rPr lang="en-US" sz="2745" dirty="0" err="1">
                <a:solidFill>
                  <a:schemeClr val="tx1"/>
                </a:solidFill>
              </a:rPr>
              <a:t>HealthCheckRetryTimeout</a:t>
            </a:r>
            <a:endParaRPr lang="en-US" sz="2745" dirty="0">
              <a:solidFill>
                <a:schemeClr val="tx1"/>
              </a:solidFill>
            </a:endParaRPr>
          </a:p>
          <a:p>
            <a:pPr marL="336118" lvl="1" indent="0">
              <a:buNone/>
            </a:pPr>
            <a:r>
              <a:rPr lang="en-US" sz="1145" dirty="0">
                <a:solidFill>
                  <a:schemeClr val="tx1"/>
                </a:solidFill>
              </a:rPr>
              <a:t>Once this time out is hit, stop checking health and fail the upgrade.</a:t>
            </a:r>
          </a:p>
        </p:txBody>
      </p:sp>
      <p:sp>
        <p:nvSpPr>
          <p:cNvPr id="3" name="Title 2"/>
          <p:cNvSpPr>
            <a:spLocks noGrp="1"/>
          </p:cNvSpPr>
          <p:nvPr>
            <p:ph type="title"/>
          </p:nvPr>
        </p:nvSpPr>
        <p:spPr/>
        <p:txBody>
          <a:bodyPr/>
          <a:lstStyle/>
          <a:p>
            <a:r>
              <a:rPr lang="en-US" dirty="0">
                <a:solidFill>
                  <a:schemeClr val="tx1"/>
                </a:solidFill>
              </a:rPr>
              <a:t>Health Policies &amp; Timeouts</a:t>
            </a:r>
          </a:p>
        </p:txBody>
      </p:sp>
    </p:spTree>
    <p:extLst>
      <p:ext uri="{BB962C8B-B14F-4D97-AF65-F5344CB8AC3E}">
        <p14:creationId xmlns:p14="http://schemas.microsoft.com/office/powerpoint/2010/main" val="7672517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724096"/>
          </a:xfrm>
        </p:spPr>
        <p:txBody>
          <a:bodyPr/>
          <a:lstStyle/>
          <a:p>
            <a:r>
              <a:rPr lang="en-US" dirty="0"/>
              <a:t>Cluster: Nodes not responding to periodic heartbeat</a:t>
            </a:r>
          </a:p>
          <a:p>
            <a:pPr lvl="1"/>
            <a:r>
              <a:rPr lang="en-US" dirty="0"/>
              <a:t>Applications: Partition could not be placed</a:t>
            </a:r>
          </a:p>
          <a:p>
            <a:pPr lvl="2"/>
            <a:r>
              <a:rPr lang="en-US" dirty="0"/>
              <a:t>Service: Failed to place replica(s)</a:t>
            </a:r>
          </a:p>
          <a:p>
            <a:pPr lvl="3"/>
            <a:r>
              <a:rPr lang="en-US" dirty="0"/>
              <a:t>Partition: Below target instance count</a:t>
            </a:r>
          </a:p>
          <a:p>
            <a:pPr lvl="4"/>
            <a:r>
              <a:rPr lang="en-US" dirty="0"/>
              <a:t>Replica: Replica taking too long to open/close</a:t>
            </a:r>
          </a:p>
          <a:p>
            <a:pPr lvl="1"/>
            <a:r>
              <a:rPr lang="en-US" dirty="0"/>
              <a:t>Node: Node down, certificate expiration, load capacity violation</a:t>
            </a:r>
          </a:p>
          <a:p>
            <a:pPr lvl="1"/>
            <a:r>
              <a:rPr lang="en-US" dirty="0"/>
              <a:t>Deployed Applications: Failed to download code package</a:t>
            </a:r>
          </a:p>
          <a:p>
            <a:pPr lvl="2"/>
            <a:r>
              <a:rPr lang="en-US" dirty="0"/>
              <a:t>Deployed Service Packages: Service Package Activation, Code Package Activation, Service type registration, Download, Upgrade validation</a:t>
            </a:r>
          </a:p>
        </p:txBody>
      </p:sp>
      <p:sp>
        <p:nvSpPr>
          <p:cNvPr id="2" name="Title 1"/>
          <p:cNvSpPr>
            <a:spLocks noGrp="1"/>
          </p:cNvSpPr>
          <p:nvPr>
            <p:ph type="title"/>
          </p:nvPr>
        </p:nvSpPr>
        <p:spPr/>
        <p:txBody>
          <a:bodyPr/>
          <a:lstStyle/>
          <a:p>
            <a:r>
              <a:rPr lang="en-US"/>
              <a:t>Health Failure Examples</a:t>
            </a:r>
            <a:endParaRPr lang="en-US" dirty="0"/>
          </a:p>
        </p:txBody>
      </p:sp>
    </p:spTree>
    <p:extLst>
      <p:ext uri="{BB962C8B-B14F-4D97-AF65-F5344CB8AC3E}">
        <p14:creationId xmlns:p14="http://schemas.microsoft.com/office/powerpoint/2010/main" val="19088914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What do these have in common?</a:t>
            </a:r>
          </a:p>
        </p:txBody>
      </p:sp>
      <p:pic>
        <p:nvPicPr>
          <p:cNvPr id="11" name="Picture 10"/>
          <p:cNvPicPr>
            <a:picLocks noChangeAspect="1"/>
          </p:cNvPicPr>
          <p:nvPr/>
        </p:nvPicPr>
        <p:blipFill>
          <a:blip r:embed="rId3"/>
          <a:stretch>
            <a:fillRect/>
          </a:stretch>
        </p:blipFill>
        <p:spPr>
          <a:xfrm>
            <a:off x="7980755" y="5232624"/>
            <a:ext cx="4116673" cy="1540146"/>
          </a:xfrm>
          <a:prstGeom prst="rect">
            <a:avLst/>
          </a:prstGeom>
          <a:ln>
            <a:noFill/>
          </a:ln>
          <a:effectLst>
            <a:outerShdw blurRad="292100" dist="139700" dir="2700000" algn="tl" rotWithShape="0">
              <a:srgbClr val="333333">
                <a:alpha val="65000"/>
              </a:srgbClr>
            </a:outerShdw>
          </a:effectLst>
        </p:spPr>
      </p:pic>
      <p:sp>
        <p:nvSpPr>
          <p:cNvPr id="2" name="Hexagon 1"/>
          <p:cNvSpPr/>
          <p:nvPr/>
        </p:nvSpPr>
        <p:spPr bwMode="auto">
          <a:xfrm>
            <a:off x="187434" y="1412045"/>
            <a:ext cx="3313514" cy="2762421"/>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24" name="Hexagon 23"/>
          <p:cNvSpPr/>
          <p:nvPr/>
        </p:nvSpPr>
        <p:spPr bwMode="auto">
          <a:xfrm>
            <a:off x="386313" y="4624233"/>
            <a:ext cx="1904060" cy="1692827"/>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25" name="Hexagon 24"/>
          <p:cNvSpPr/>
          <p:nvPr/>
        </p:nvSpPr>
        <p:spPr bwMode="auto">
          <a:xfrm>
            <a:off x="6394808" y="1140913"/>
            <a:ext cx="2315764" cy="1969490"/>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Intune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over 1m devices</a:t>
            </a:r>
          </a:p>
        </p:txBody>
      </p:sp>
      <p:sp>
        <p:nvSpPr>
          <p:cNvPr id="26" name="Hexagon 2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millions of databases</a:t>
            </a:r>
          </a:p>
        </p:txBody>
      </p:sp>
      <p:sp>
        <p:nvSpPr>
          <p:cNvPr id="27" name="Hexagon 26"/>
          <p:cNvSpPr/>
          <p:nvPr/>
        </p:nvSpPr>
        <p:spPr bwMode="auto">
          <a:xfrm>
            <a:off x="5602901" y="3452530"/>
            <a:ext cx="2955208" cy="2495576"/>
          </a:xfrm>
          <a:prstGeom prst="hexagon">
            <a:avLst/>
          </a:prstGeom>
          <a:solidFill>
            <a:srgbClr val="04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Bing Cortana</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500m </a:t>
            </a:r>
            <a:r>
              <a:rPr lang="en-US" sz="2353" dirty="0" err="1">
                <a:gradFill>
                  <a:gsLst>
                    <a:gs pos="0">
                      <a:srgbClr val="FFFFFF"/>
                    </a:gs>
                    <a:gs pos="100000">
                      <a:srgbClr val="FFFFFF"/>
                    </a:gs>
                  </a:gsLst>
                  <a:lin ang="5400000" scaled="0"/>
                </a:gradFill>
                <a:ea typeface="Segoe UI" pitchFamily="34" charset="0"/>
                <a:cs typeface="Segoe UI" pitchFamily="34" charset="0"/>
              </a:rPr>
              <a:t>evals</a:t>
            </a:r>
            <a:r>
              <a:rPr lang="en-US" sz="2353" dirty="0">
                <a:gradFill>
                  <a:gsLst>
                    <a:gs pos="0">
                      <a:srgbClr val="FFFFFF"/>
                    </a:gs>
                    <a:gs pos="100000">
                      <a:srgbClr val="FFFFFF"/>
                    </a:gs>
                  </a:gsLst>
                  <a:lin ang="5400000" scaled="0"/>
                </a:gradFill>
                <a:ea typeface="Segoe UI" pitchFamily="34" charset="0"/>
                <a:cs typeface="Segoe UI" pitchFamily="34" charset="0"/>
              </a:rPr>
              <a:t>/sec</a:t>
            </a:r>
          </a:p>
        </p:txBody>
      </p:sp>
      <p:sp>
        <p:nvSpPr>
          <p:cNvPr id="28" name="Hexagon 2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29" name="Hexagon 28"/>
          <p:cNvSpPr/>
          <p:nvPr/>
        </p:nvSpPr>
        <p:spPr bwMode="auto">
          <a:xfrm>
            <a:off x="8805359" y="395247"/>
            <a:ext cx="2830036" cy="2398008"/>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2" name="Hexagon 11"/>
          <p:cNvSpPr/>
          <p:nvPr/>
        </p:nvSpPr>
        <p:spPr bwMode="auto">
          <a:xfrm>
            <a:off x="8729127" y="3110403"/>
            <a:ext cx="2513889" cy="2186149"/>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Event Hubs</a:t>
            </a:r>
          </a:p>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20bn events/day</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28569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054100" y="69850"/>
            <a:ext cx="10299700" cy="6580364"/>
          </a:xfrm>
          <a:prstGeom prst="rect">
            <a:avLst/>
          </a:prstGeom>
        </p:spPr>
      </p:pic>
    </p:spTree>
    <p:extLst>
      <p:ext uri="{BB962C8B-B14F-4D97-AF65-F5344CB8AC3E}">
        <p14:creationId xmlns:p14="http://schemas.microsoft.com/office/powerpoint/2010/main" val="9798453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98510"/>
          </a:xfrm>
        </p:spPr>
        <p:txBody>
          <a:bodyPr/>
          <a:lstStyle/>
          <a:p>
            <a:r>
              <a:rPr lang="en-US" sz="2400" dirty="0"/>
              <a:t>Cluster health failures</a:t>
            </a:r>
          </a:p>
          <a:p>
            <a:pPr lvl="1"/>
            <a:r>
              <a:rPr lang="en-US" sz="1600" dirty="0"/>
              <a:t>Nodes not responding to periodic heartbeat</a:t>
            </a:r>
          </a:p>
          <a:p>
            <a:pPr lvl="2"/>
            <a:r>
              <a:rPr lang="en-US" sz="1600" dirty="0"/>
              <a:t>Report: </a:t>
            </a:r>
            <a:r>
              <a:rPr lang="en-US" sz="1600" dirty="0" err="1"/>
              <a:t>SourceId</a:t>
            </a:r>
            <a:r>
              <a:rPr lang="en-US" sz="1600" dirty="0"/>
              <a:t>=</a:t>
            </a:r>
            <a:r>
              <a:rPr lang="en-US" sz="1600" dirty="0" err="1"/>
              <a:t>System.Federation</a:t>
            </a:r>
            <a:r>
              <a:rPr lang="en-US" sz="1600" dirty="0"/>
              <a:t>, Property=Neighborhood</a:t>
            </a:r>
          </a:p>
          <a:p>
            <a:pPr lvl="2"/>
            <a:r>
              <a:rPr lang="en-US" sz="1600" dirty="0"/>
              <a:t>Action: Check communication within cluster</a:t>
            </a:r>
          </a:p>
          <a:p>
            <a:r>
              <a:rPr lang="en-US" sz="2400" dirty="0"/>
              <a:t>Node health failures</a:t>
            </a:r>
          </a:p>
          <a:p>
            <a:pPr lvl="1"/>
            <a:r>
              <a:rPr lang="en-US" sz="1600" dirty="0"/>
              <a:t>Node Down</a:t>
            </a:r>
          </a:p>
          <a:p>
            <a:pPr lvl="2"/>
            <a:r>
              <a:rPr lang="en-US" sz="1600" dirty="0"/>
              <a:t>Report: SourceId=System.FM (failover manager), Property=State</a:t>
            </a:r>
          </a:p>
          <a:p>
            <a:pPr lvl="2"/>
            <a:r>
              <a:rPr lang="en-US" sz="1600" dirty="0"/>
              <a:t>Action: Wait for upgrade to complete; if taking too long, investigate</a:t>
            </a:r>
          </a:p>
          <a:p>
            <a:pPr lvl="1"/>
            <a:r>
              <a:rPr lang="en-US" sz="1600" dirty="0"/>
              <a:t>Certificate Expiration</a:t>
            </a:r>
          </a:p>
          <a:p>
            <a:pPr lvl="2"/>
            <a:r>
              <a:rPr lang="en-US" sz="1600" dirty="0"/>
              <a:t>Report: </a:t>
            </a:r>
            <a:r>
              <a:rPr lang="en-US" sz="1600" dirty="0" err="1"/>
              <a:t>SourceId</a:t>
            </a:r>
            <a:r>
              <a:rPr lang="en-US" sz="1600" dirty="0"/>
              <a:t>=</a:t>
            </a:r>
            <a:r>
              <a:rPr lang="en-US" sz="1600" dirty="0" err="1"/>
              <a:t>System.FabricNode</a:t>
            </a:r>
            <a:r>
              <a:rPr lang="en-US" sz="1600" dirty="0"/>
              <a:t>, Property=Certificate XXX</a:t>
            </a:r>
          </a:p>
          <a:p>
            <a:pPr lvl="2"/>
            <a:r>
              <a:rPr lang="en-US" sz="1600" dirty="0"/>
              <a:t>Action: Update certificate</a:t>
            </a:r>
          </a:p>
          <a:p>
            <a:pPr lvl="1"/>
            <a:r>
              <a:rPr lang="en-US" sz="1600" dirty="0"/>
              <a:t>Load Capacity Violation</a:t>
            </a:r>
          </a:p>
          <a:p>
            <a:pPr lvl="2"/>
            <a:r>
              <a:rPr lang="en-US" sz="1600" dirty="0"/>
              <a:t>Report: </a:t>
            </a:r>
            <a:r>
              <a:rPr lang="en-US" sz="1600" dirty="0" err="1"/>
              <a:t>SourceId</a:t>
            </a:r>
            <a:r>
              <a:rPr lang="en-US" sz="1600" dirty="0"/>
              <a:t>=</a:t>
            </a:r>
            <a:r>
              <a:rPr lang="en-US" sz="1600" dirty="0" err="1"/>
              <a:t>System.PLB</a:t>
            </a:r>
            <a:r>
              <a:rPr lang="en-US" sz="1600" dirty="0"/>
              <a:t> (placement load balancer), Property=Capacity</a:t>
            </a:r>
          </a:p>
          <a:p>
            <a:pPr lvl="2"/>
            <a:r>
              <a:rPr lang="en-US" sz="1600" dirty="0"/>
              <a:t>Action: View current node capacity &amp; update metrics</a:t>
            </a:r>
          </a:p>
          <a:p>
            <a:r>
              <a:rPr lang="en-US" sz="2400" dirty="0"/>
              <a:t>Application health failures (System.CM=Cluster Manager)</a:t>
            </a:r>
          </a:p>
          <a:p>
            <a:r>
              <a:rPr lang="en-US" sz="2400" dirty="0"/>
              <a:t>Service failures (System.FM=Failover Manager)</a:t>
            </a:r>
          </a:p>
          <a:p>
            <a:pPr lvl="1"/>
            <a:r>
              <a:rPr lang="en-US" sz="1600" dirty="0"/>
              <a:t>Unplaced replicas violation</a:t>
            </a:r>
          </a:p>
          <a:p>
            <a:pPr lvl="2"/>
            <a:r>
              <a:rPr lang="en-US" sz="1600" dirty="0"/>
              <a:t>Report: </a:t>
            </a:r>
            <a:r>
              <a:rPr lang="en-US" sz="1600" dirty="0" err="1"/>
              <a:t>SourceId</a:t>
            </a:r>
            <a:r>
              <a:rPr lang="en-US" sz="1600" dirty="0"/>
              <a:t>=System.FM, Property=State</a:t>
            </a:r>
          </a:p>
          <a:p>
            <a:pPr lvl="2"/>
            <a:r>
              <a:rPr lang="en-US" sz="1600" dirty="0"/>
              <a:t>Action: Check service constraints</a:t>
            </a:r>
          </a:p>
        </p:txBody>
      </p:sp>
      <p:sp>
        <p:nvSpPr>
          <p:cNvPr id="2" name="Title 1"/>
          <p:cNvSpPr>
            <a:spLocks noGrp="1"/>
          </p:cNvSpPr>
          <p:nvPr>
            <p:ph type="title"/>
          </p:nvPr>
        </p:nvSpPr>
        <p:spPr/>
        <p:txBody>
          <a:bodyPr/>
          <a:lstStyle/>
          <a:p>
            <a:r>
              <a:rPr lang="en-US"/>
              <a:t>Example Health Failures</a:t>
            </a:r>
            <a:endParaRPr lang="en-US" dirty="0"/>
          </a:p>
        </p:txBody>
      </p:sp>
    </p:spTree>
    <p:extLst>
      <p:ext uri="{BB962C8B-B14F-4D97-AF65-F5344CB8AC3E}">
        <p14:creationId xmlns:p14="http://schemas.microsoft.com/office/powerpoint/2010/main" val="2122205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93647"/>
          </a:xfrm>
        </p:spPr>
        <p:txBody>
          <a:bodyPr/>
          <a:lstStyle/>
          <a:p>
            <a:r>
              <a:rPr lang="en-US" sz="3200" dirty="0"/>
              <a:t>Partition failures (System.FM)</a:t>
            </a:r>
          </a:p>
          <a:p>
            <a:pPr lvl="1"/>
            <a:r>
              <a:rPr lang="en-US" sz="2000" dirty="0"/>
              <a:t>Replicas below minimum</a:t>
            </a:r>
          </a:p>
          <a:p>
            <a:pPr lvl="2"/>
            <a:r>
              <a:rPr lang="en-US" sz="2000" dirty="0"/>
              <a:t>Report: </a:t>
            </a:r>
            <a:r>
              <a:rPr lang="en-US" sz="2000" dirty="0" err="1"/>
              <a:t>SourceId</a:t>
            </a:r>
            <a:r>
              <a:rPr lang="en-US" sz="2000" dirty="0"/>
              <a:t>=System.FM, Property=State</a:t>
            </a:r>
          </a:p>
          <a:p>
            <a:pPr lvl="2"/>
            <a:r>
              <a:rPr lang="en-US" sz="2000" dirty="0"/>
              <a:t>Action: Check bug in service code’s Open/</a:t>
            </a:r>
            <a:r>
              <a:rPr lang="en-US" sz="2000" dirty="0" err="1"/>
              <a:t>ChangeRole</a:t>
            </a:r>
            <a:endParaRPr lang="en-US" sz="2000" dirty="0"/>
          </a:p>
          <a:p>
            <a:r>
              <a:rPr lang="en-US" sz="3200" dirty="0"/>
              <a:t>Replica failures (</a:t>
            </a:r>
            <a:r>
              <a:rPr lang="en-US" sz="3200" dirty="0" err="1"/>
              <a:t>System.RA</a:t>
            </a:r>
            <a:r>
              <a:rPr lang="en-US" sz="3200" dirty="0"/>
              <a:t> [Reconfiguration agent])</a:t>
            </a:r>
          </a:p>
          <a:p>
            <a:pPr lvl="1"/>
            <a:r>
              <a:rPr lang="en-US" sz="2000" dirty="0"/>
              <a:t>Replica takes too long to open</a:t>
            </a:r>
          </a:p>
          <a:p>
            <a:pPr lvl="2"/>
            <a:r>
              <a:rPr lang="en-US" sz="2000" dirty="0"/>
              <a:t>Report: </a:t>
            </a:r>
            <a:r>
              <a:rPr lang="en-US" sz="2000" dirty="0" err="1"/>
              <a:t>SourceId</a:t>
            </a:r>
            <a:r>
              <a:rPr lang="en-US" sz="2000" dirty="0"/>
              <a:t>=</a:t>
            </a:r>
            <a:r>
              <a:rPr lang="en-US" sz="2000" dirty="0" err="1"/>
              <a:t>System.RA</a:t>
            </a:r>
            <a:r>
              <a:rPr lang="en-US" sz="2000" dirty="0"/>
              <a:t>, Property=</a:t>
            </a:r>
            <a:r>
              <a:rPr lang="en-US" sz="2000" dirty="0" err="1"/>
              <a:t>RepliaOpenStatus</a:t>
            </a:r>
            <a:endParaRPr lang="en-US" sz="2000" dirty="0"/>
          </a:p>
          <a:p>
            <a:pPr lvl="2"/>
            <a:r>
              <a:rPr lang="en-US" sz="2000" dirty="0"/>
              <a:t>Action: Check service’s Open code</a:t>
            </a:r>
          </a:p>
          <a:p>
            <a:pPr lvl="1"/>
            <a:r>
              <a:rPr lang="en-US" sz="2000" dirty="0"/>
              <a:t>Slow service API call</a:t>
            </a:r>
          </a:p>
          <a:p>
            <a:pPr lvl="2"/>
            <a:r>
              <a:rPr lang="en-US" sz="2000" dirty="0"/>
              <a:t>Report: </a:t>
            </a:r>
            <a:r>
              <a:rPr lang="en-US" sz="2000" dirty="0" err="1"/>
              <a:t>SourceId</a:t>
            </a:r>
            <a:r>
              <a:rPr lang="en-US" sz="2000" dirty="0"/>
              <a:t>=</a:t>
            </a:r>
            <a:r>
              <a:rPr lang="en-US" sz="2000" dirty="0" err="1"/>
              <a:t>System.RAP</a:t>
            </a:r>
            <a:r>
              <a:rPr lang="en-US" sz="2000" dirty="0"/>
              <a:t> or </a:t>
            </a:r>
            <a:r>
              <a:rPr lang="en-US" sz="2000" dirty="0" err="1"/>
              <a:t>System.Replicator</a:t>
            </a:r>
            <a:r>
              <a:rPr lang="en-US" sz="2000" dirty="0"/>
              <a:t>, Property=[Name of slow API]</a:t>
            </a:r>
          </a:p>
          <a:p>
            <a:pPr lvl="2"/>
            <a:r>
              <a:rPr lang="en-US" sz="2000" dirty="0"/>
              <a:t>Action: Check service’s API code (possible unhandled exception)</a:t>
            </a:r>
          </a:p>
          <a:p>
            <a:pPr lvl="1"/>
            <a:r>
              <a:rPr lang="en-US" sz="2000" dirty="0"/>
              <a:t>Replica queue full warning</a:t>
            </a:r>
          </a:p>
          <a:p>
            <a:pPr lvl="2"/>
            <a:r>
              <a:rPr lang="en-US" sz="2000" dirty="0"/>
              <a:t>Report: </a:t>
            </a:r>
            <a:r>
              <a:rPr lang="en-US" sz="2000" dirty="0" err="1"/>
              <a:t>SourceId</a:t>
            </a:r>
            <a:r>
              <a:rPr lang="en-US" sz="2000" dirty="0"/>
              <a:t>=</a:t>
            </a:r>
            <a:r>
              <a:rPr lang="en-US" sz="2000" dirty="0" err="1"/>
              <a:t>System.Replicator</a:t>
            </a:r>
            <a:r>
              <a:rPr lang="en-US" sz="2000" dirty="0"/>
              <a:t>, Property=[Primary | Secondary]</a:t>
            </a:r>
            <a:r>
              <a:rPr lang="en-US" sz="2000" dirty="0" err="1"/>
              <a:t>ReplicationQueueStatus</a:t>
            </a:r>
            <a:endParaRPr lang="en-US" sz="2000" dirty="0"/>
          </a:p>
        </p:txBody>
      </p:sp>
      <p:sp>
        <p:nvSpPr>
          <p:cNvPr id="2" name="Title 1"/>
          <p:cNvSpPr>
            <a:spLocks noGrp="1"/>
          </p:cNvSpPr>
          <p:nvPr>
            <p:ph type="title"/>
          </p:nvPr>
        </p:nvSpPr>
        <p:spPr/>
        <p:txBody>
          <a:bodyPr/>
          <a:lstStyle/>
          <a:p>
            <a:r>
              <a:rPr lang="en-US"/>
              <a:t>Example Health Failures</a:t>
            </a:r>
            <a:endParaRPr lang="en-US" dirty="0"/>
          </a:p>
        </p:txBody>
      </p:sp>
    </p:spTree>
    <p:extLst>
      <p:ext uri="{BB962C8B-B14F-4D97-AF65-F5344CB8AC3E}">
        <p14:creationId xmlns:p14="http://schemas.microsoft.com/office/powerpoint/2010/main" val="4040257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312223"/>
          </a:xfrm>
        </p:spPr>
        <p:txBody>
          <a:bodyPr/>
          <a:lstStyle/>
          <a:p>
            <a:r>
              <a:rPr lang="en-US" sz="2800" dirty="0" err="1"/>
              <a:t>DeployedApplication</a:t>
            </a:r>
            <a:r>
              <a:rPr lang="en-US" sz="2800" dirty="0"/>
              <a:t> (</a:t>
            </a:r>
            <a:r>
              <a:rPr lang="en-US" sz="2800" dirty="0" err="1"/>
              <a:t>System.Hosting</a:t>
            </a:r>
            <a:r>
              <a:rPr lang="en-US" sz="2800" dirty="0"/>
              <a:t>)</a:t>
            </a:r>
          </a:p>
          <a:p>
            <a:pPr lvl="1"/>
            <a:r>
              <a:rPr lang="en-US" sz="1800" dirty="0"/>
              <a:t>Activation</a:t>
            </a:r>
          </a:p>
          <a:p>
            <a:pPr lvl="2"/>
            <a:r>
              <a:rPr lang="en-US" sz="1800" dirty="0"/>
              <a:t>Report: </a:t>
            </a:r>
            <a:r>
              <a:rPr lang="en-US" sz="1800" dirty="0" err="1"/>
              <a:t>SourceId</a:t>
            </a:r>
            <a:r>
              <a:rPr lang="en-US" sz="1800" dirty="0"/>
              <a:t>=</a:t>
            </a:r>
            <a:r>
              <a:rPr lang="en-US" sz="1800" dirty="0" err="1"/>
              <a:t>System.Hosting</a:t>
            </a:r>
            <a:r>
              <a:rPr lang="en-US" sz="1800" dirty="0"/>
              <a:t>, Property=Activation (includes rollout version)</a:t>
            </a:r>
          </a:p>
          <a:p>
            <a:pPr lvl="1"/>
            <a:r>
              <a:rPr lang="en-US" sz="1800" dirty="0"/>
              <a:t>Download</a:t>
            </a:r>
          </a:p>
          <a:p>
            <a:pPr lvl="2"/>
            <a:r>
              <a:rPr lang="en-US" sz="1800" dirty="0"/>
              <a:t>Report: </a:t>
            </a:r>
            <a:r>
              <a:rPr lang="en-US" sz="1800" dirty="0" err="1"/>
              <a:t>SourceId</a:t>
            </a:r>
            <a:r>
              <a:rPr lang="en-US" sz="1800" dirty="0"/>
              <a:t>=</a:t>
            </a:r>
            <a:r>
              <a:rPr lang="en-US" sz="1800" dirty="0" err="1"/>
              <a:t>System.Hosting</a:t>
            </a:r>
            <a:r>
              <a:rPr lang="en-US" sz="1800" dirty="0"/>
              <a:t>, Property=Download</a:t>
            </a:r>
          </a:p>
          <a:p>
            <a:r>
              <a:rPr lang="en-US" sz="2800" dirty="0" err="1"/>
              <a:t>DeployedServicePackage</a:t>
            </a:r>
            <a:r>
              <a:rPr lang="en-US" sz="2800" dirty="0"/>
              <a:t> (</a:t>
            </a:r>
            <a:r>
              <a:rPr lang="en-US" sz="2800" dirty="0" err="1"/>
              <a:t>System.Hosting</a:t>
            </a:r>
            <a:r>
              <a:rPr lang="en-US" sz="2800" dirty="0"/>
              <a:t>)</a:t>
            </a:r>
          </a:p>
          <a:p>
            <a:pPr lvl="1"/>
            <a:r>
              <a:rPr lang="en-US" sz="1800" dirty="0"/>
              <a:t>Service Package Activation</a:t>
            </a:r>
          </a:p>
          <a:p>
            <a:pPr lvl="2"/>
            <a:r>
              <a:rPr lang="en-US" sz="1800" dirty="0"/>
              <a:t>Report: </a:t>
            </a:r>
            <a:r>
              <a:rPr lang="en-US" sz="1800" dirty="0" err="1"/>
              <a:t>SourceId</a:t>
            </a:r>
            <a:r>
              <a:rPr lang="en-US" sz="1800" dirty="0"/>
              <a:t>=</a:t>
            </a:r>
            <a:r>
              <a:rPr lang="en-US" sz="1800" dirty="0" err="1"/>
              <a:t>System.Hosting</a:t>
            </a:r>
            <a:r>
              <a:rPr lang="en-US" sz="1800" dirty="0"/>
              <a:t>, Property=Activation</a:t>
            </a:r>
          </a:p>
          <a:p>
            <a:pPr lvl="1"/>
            <a:r>
              <a:rPr lang="en-US" sz="1800" dirty="0"/>
              <a:t>Code Package Activation</a:t>
            </a:r>
          </a:p>
          <a:p>
            <a:pPr lvl="2"/>
            <a:r>
              <a:rPr lang="en-US" sz="1800" dirty="0"/>
              <a:t>Report: </a:t>
            </a:r>
            <a:r>
              <a:rPr lang="en-US" sz="1800" dirty="0" err="1"/>
              <a:t>SourceId</a:t>
            </a:r>
            <a:r>
              <a:rPr lang="en-US" sz="1800" dirty="0"/>
              <a:t>=</a:t>
            </a:r>
            <a:r>
              <a:rPr lang="en-US" sz="1800" dirty="0" err="1"/>
              <a:t>System.Hosting</a:t>
            </a:r>
            <a:r>
              <a:rPr lang="en-US" sz="1800" dirty="0"/>
              <a:t>, Property=</a:t>
            </a:r>
            <a:r>
              <a:rPr lang="en-US" sz="1800" dirty="0" err="1"/>
              <a:t>CodePackageActivation</a:t>
            </a:r>
            <a:endParaRPr lang="en-US" sz="1800" dirty="0"/>
          </a:p>
          <a:p>
            <a:pPr lvl="1"/>
            <a:r>
              <a:rPr lang="en-US" sz="1800" dirty="0"/>
              <a:t>Service type registration</a:t>
            </a:r>
          </a:p>
          <a:p>
            <a:pPr lvl="2"/>
            <a:r>
              <a:rPr lang="en-US" sz="1800" dirty="0"/>
              <a:t>Report: </a:t>
            </a:r>
            <a:r>
              <a:rPr lang="en-US" sz="1800" dirty="0" err="1"/>
              <a:t>SourceId</a:t>
            </a:r>
            <a:r>
              <a:rPr lang="en-US" sz="1800" dirty="0"/>
              <a:t>=</a:t>
            </a:r>
            <a:r>
              <a:rPr lang="en-US" sz="1800" dirty="0" err="1"/>
              <a:t>System.Hosting</a:t>
            </a:r>
            <a:r>
              <a:rPr lang="en-US" sz="1800" dirty="0"/>
              <a:t>, Property=</a:t>
            </a:r>
            <a:r>
              <a:rPr lang="en-US" sz="1800" dirty="0" err="1"/>
              <a:t>ServiceTypeRegistration</a:t>
            </a:r>
            <a:endParaRPr lang="en-US" sz="1800" dirty="0"/>
          </a:p>
          <a:p>
            <a:pPr lvl="1"/>
            <a:r>
              <a:rPr lang="en-US" sz="1800" dirty="0"/>
              <a:t>Download</a:t>
            </a:r>
          </a:p>
          <a:p>
            <a:pPr lvl="2"/>
            <a:r>
              <a:rPr lang="en-US" sz="1800" dirty="0"/>
              <a:t>Report: </a:t>
            </a:r>
            <a:r>
              <a:rPr lang="en-US" sz="1800" dirty="0" err="1"/>
              <a:t>SourceId</a:t>
            </a:r>
            <a:r>
              <a:rPr lang="en-US" sz="1800" dirty="0"/>
              <a:t>=</a:t>
            </a:r>
            <a:r>
              <a:rPr lang="en-US" sz="1800" dirty="0" err="1"/>
              <a:t>System.Hosting</a:t>
            </a:r>
            <a:r>
              <a:rPr lang="en-US" sz="1800" dirty="0"/>
              <a:t>, Property=Download</a:t>
            </a:r>
          </a:p>
          <a:p>
            <a:pPr lvl="1"/>
            <a:r>
              <a:rPr lang="en-US" sz="1800" dirty="0"/>
              <a:t>Upgrade validation</a:t>
            </a:r>
          </a:p>
          <a:p>
            <a:pPr lvl="2"/>
            <a:r>
              <a:rPr lang="en-US" sz="1800" dirty="0"/>
              <a:t>Report: </a:t>
            </a:r>
            <a:r>
              <a:rPr lang="en-US" sz="1800" dirty="0" err="1"/>
              <a:t>SourceId</a:t>
            </a:r>
            <a:r>
              <a:rPr lang="en-US" sz="1800" dirty="0"/>
              <a:t>=</a:t>
            </a:r>
            <a:r>
              <a:rPr lang="en-US" sz="1800" dirty="0" err="1"/>
              <a:t>System.Hosting</a:t>
            </a:r>
            <a:r>
              <a:rPr lang="en-US" sz="1800" dirty="0"/>
              <a:t>, Property=</a:t>
            </a:r>
            <a:r>
              <a:rPr lang="en-US" sz="1800" dirty="0" err="1"/>
              <a:t>FabricUpgradeValidation</a:t>
            </a:r>
            <a:endParaRPr lang="en-US" sz="1800" dirty="0"/>
          </a:p>
        </p:txBody>
      </p:sp>
      <p:sp>
        <p:nvSpPr>
          <p:cNvPr id="2" name="Title 1"/>
          <p:cNvSpPr>
            <a:spLocks noGrp="1"/>
          </p:cNvSpPr>
          <p:nvPr>
            <p:ph type="title"/>
          </p:nvPr>
        </p:nvSpPr>
        <p:spPr/>
        <p:txBody>
          <a:bodyPr/>
          <a:lstStyle/>
          <a:p>
            <a:r>
              <a:rPr lang="en-US"/>
              <a:t>Example Health Failures</a:t>
            </a:r>
            <a:endParaRPr lang="en-US" dirty="0"/>
          </a:p>
        </p:txBody>
      </p:sp>
    </p:spTree>
    <p:extLst>
      <p:ext uri="{BB962C8B-B14F-4D97-AF65-F5344CB8AC3E}">
        <p14:creationId xmlns:p14="http://schemas.microsoft.com/office/powerpoint/2010/main" val="55962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Have “watchdog” periodically check service instance</a:t>
            </a:r>
          </a:p>
          <a:p>
            <a:pPr lvl="2"/>
            <a:r>
              <a:rPr lang="en-US"/>
              <a:t>Watchdog code/process can be in or out of the cluster</a:t>
            </a:r>
          </a:p>
          <a:p>
            <a:pPr lvl="2"/>
            <a:r>
              <a:rPr lang="en-US"/>
              <a:t>Keep watchdog simple and “bug-free” </a:t>
            </a:r>
          </a:p>
          <a:p>
            <a:r>
              <a:rPr lang="en-US"/>
              <a:t>Submit health reports via PowerShell, REST, .NET API</a:t>
            </a:r>
          </a:p>
          <a:p>
            <a:pPr lvl="1"/>
            <a:r>
              <a:rPr lang="en-US"/>
              <a:t>.NET API batches reports and sends ~30 seconds (default)</a:t>
            </a:r>
          </a:p>
          <a:p>
            <a:r>
              <a:rPr lang="en-US"/>
              <a:t>Submit helpful health reports that…</a:t>
            </a:r>
          </a:p>
          <a:p>
            <a:pPr lvl="1"/>
            <a:r>
              <a:rPr lang="en-US"/>
              <a:t>Prevent downtime, reduce issue investigation time, improve customer satisfaction</a:t>
            </a:r>
          </a:p>
          <a:p>
            <a:pPr lvl="2"/>
            <a:r>
              <a:rPr lang="en-US"/>
              <a:t>Ex: Diminishing disk space, bad perf, big queue size</a:t>
            </a:r>
          </a:p>
          <a:p>
            <a:pPr lvl="2"/>
            <a:r>
              <a:rPr lang="en-US"/>
              <a:t>Agents can poll health and take action (Ex: delete old files, send e-mails)</a:t>
            </a:r>
          </a:p>
          <a:p>
            <a:r>
              <a:rPr lang="en-US"/>
              <a:t>Note: Reports are deleted when entity deleted</a:t>
            </a:r>
          </a:p>
          <a:p>
            <a:pPr lvl="1"/>
            <a:r>
              <a:rPr lang="en-US"/>
              <a:t>To outlive entity, submit report on parent entity</a:t>
            </a:r>
            <a:endParaRPr lang="en-US" dirty="0"/>
          </a:p>
        </p:txBody>
      </p:sp>
      <p:sp>
        <p:nvSpPr>
          <p:cNvPr id="2" name="Title 1"/>
          <p:cNvSpPr>
            <a:spLocks noGrp="1"/>
          </p:cNvSpPr>
          <p:nvPr>
            <p:ph type="title"/>
          </p:nvPr>
        </p:nvSpPr>
        <p:spPr/>
        <p:txBody>
          <a:bodyPr/>
          <a:lstStyle/>
          <a:p>
            <a:r>
              <a:rPr lang="en-US"/>
              <a:t>Submitting Health Reports</a:t>
            </a:r>
            <a:endParaRPr lang="en-US" dirty="0"/>
          </a:p>
        </p:txBody>
      </p:sp>
    </p:spTree>
    <p:extLst>
      <p:ext uri="{BB962C8B-B14F-4D97-AF65-F5344CB8AC3E}">
        <p14:creationId xmlns:p14="http://schemas.microsoft.com/office/powerpoint/2010/main" val="40948260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356"/>
            <a:ext cx="7170265" cy="2179058"/>
          </a:xfrm>
        </p:spPr>
        <p:txBody>
          <a:bodyPr/>
          <a:lstStyle/>
          <a:p>
            <a:r>
              <a:rPr lang="en-US" dirty="0">
                <a:solidFill>
                  <a:schemeClr val="bg1"/>
                </a:solidFill>
              </a:rPr>
              <a:t>Submitting a Health Report</a:t>
            </a:r>
          </a:p>
        </p:txBody>
      </p:sp>
    </p:spTree>
    <p:extLst>
      <p:ext uri="{BB962C8B-B14F-4D97-AF65-F5344CB8AC3E}">
        <p14:creationId xmlns:p14="http://schemas.microsoft.com/office/powerpoint/2010/main" val="402817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269239" y="1189177"/>
            <a:ext cx="11653523" cy="627864"/>
          </a:xfrm>
        </p:spPr>
        <p:txBody>
          <a:bodyPr/>
          <a:lstStyle/>
          <a:p>
            <a:r>
              <a:rPr lang="en-US" sz="3200" dirty="0"/>
              <a:t>For each entity, SF stores 1 health report per </a:t>
            </a:r>
            <a:r>
              <a:rPr lang="en-US" sz="3200" dirty="0" err="1"/>
              <a:t>SourceId</a:t>
            </a:r>
            <a:r>
              <a:rPr lang="en-US" sz="3200" dirty="0"/>
              <a:t>/Property</a:t>
            </a:r>
          </a:p>
        </p:txBody>
      </p:sp>
      <p:sp>
        <p:nvSpPr>
          <p:cNvPr id="2" name="Title 1"/>
          <p:cNvSpPr>
            <a:spLocks noGrp="1"/>
          </p:cNvSpPr>
          <p:nvPr>
            <p:ph type="title"/>
          </p:nvPr>
        </p:nvSpPr>
        <p:spPr/>
        <p:txBody>
          <a:bodyPr/>
          <a:lstStyle/>
          <a:p>
            <a:r>
              <a:rPr lang="en-US"/>
              <a:t>What’s in a Health Report</a:t>
            </a:r>
            <a:endParaRPr lang="en-US" dirty="0"/>
          </a:p>
        </p:txBody>
      </p:sp>
      <p:graphicFrame>
        <p:nvGraphicFramePr>
          <p:cNvPr id="4" name="Table 3"/>
          <p:cNvGraphicFramePr>
            <a:graphicFrameLocks noGrp="1"/>
          </p:cNvGraphicFramePr>
          <p:nvPr>
            <p:extLst/>
          </p:nvPr>
        </p:nvGraphicFramePr>
        <p:xfrm>
          <a:off x="588914" y="1869294"/>
          <a:ext cx="11089277" cy="1854200"/>
        </p:xfrm>
        <a:graphic>
          <a:graphicData uri="http://schemas.openxmlformats.org/drawingml/2006/table">
            <a:tbl>
              <a:tblPr firstRow="1" bandRow="1">
                <a:tableStyleId>{21E4AEA4-8DFA-4A89-87EB-49C32662AFE0}</a:tableStyleId>
              </a:tblPr>
              <a:tblGrid>
                <a:gridCol w="2402273">
                  <a:extLst>
                    <a:ext uri="{9D8B030D-6E8A-4147-A177-3AD203B41FA5}">
                      <a16:colId xmlns:a16="http://schemas.microsoft.com/office/drawing/2014/main" val="3651334521"/>
                    </a:ext>
                  </a:extLst>
                </a:gridCol>
                <a:gridCol w="8687004">
                  <a:extLst>
                    <a:ext uri="{9D8B030D-6E8A-4147-A177-3AD203B41FA5}">
                      <a16:colId xmlns:a16="http://schemas.microsoft.com/office/drawing/2014/main" val="3934052370"/>
                    </a:ext>
                  </a:extLst>
                </a:gridCol>
              </a:tblGrid>
              <a:tr h="370840">
                <a:tc>
                  <a:txBody>
                    <a:bodyPr/>
                    <a:lstStyle/>
                    <a:p>
                      <a:r>
                        <a:rPr lang="en-US" sz="1800" dirty="0"/>
                        <a:t>Mandatory Data</a:t>
                      </a:r>
                    </a:p>
                  </a:txBody>
                  <a:tcPr/>
                </a:tc>
                <a:tc>
                  <a:txBody>
                    <a:bodyPr/>
                    <a:lstStyle/>
                    <a:p>
                      <a:r>
                        <a:rPr lang="en-US" sz="1800" dirty="0"/>
                        <a:t>Description</a:t>
                      </a:r>
                    </a:p>
                  </a:txBody>
                  <a:tcPr/>
                </a:tc>
                <a:extLst>
                  <a:ext uri="{0D108BD9-81ED-4DB2-BD59-A6C34878D82A}">
                    <a16:rowId xmlns:a16="http://schemas.microsoft.com/office/drawing/2014/main" val="1097147362"/>
                  </a:ext>
                </a:extLst>
              </a:tr>
              <a:tr h="370840">
                <a:tc>
                  <a:txBody>
                    <a:bodyPr/>
                    <a:lstStyle/>
                    <a:p>
                      <a:r>
                        <a:rPr lang="en-US" sz="1800" dirty="0"/>
                        <a:t>Entity</a:t>
                      </a:r>
                    </a:p>
                  </a:txBody>
                  <a:tcPr/>
                </a:tc>
                <a:tc>
                  <a:txBody>
                    <a:bodyPr/>
                    <a:lstStyle/>
                    <a:p>
                      <a:r>
                        <a:rPr lang="en-US" sz="1800" dirty="0"/>
                        <a:t>Cluster, Node, App, Service, Partition, Replica, Deployed App, Deployed Service </a:t>
                      </a:r>
                      <a:r>
                        <a:rPr lang="en-US" sz="1800" dirty="0" err="1"/>
                        <a:t>Pkg</a:t>
                      </a:r>
                      <a:endParaRPr lang="en-US" sz="1800" dirty="0"/>
                    </a:p>
                  </a:txBody>
                  <a:tcPr/>
                </a:tc>
                <a:extLst>
                  <a:ext uri="{0D108BD9-81ED-4DB2-BD59-A6C34878D82A}">
                    <a16:rowId xmlns:a16="http://schemas.microsoft.com/office/drawing/2014/main" val="228760300"/>
                  </a:ext>
                </a:extLst>
              </a:tr>
              <a:tr h="370840">
                <a:tc>
                  <a:txBody>
                    <a:bodyPr/>
                    <a:lstStyle/>
                    <a:p>
                      <a:r>
                        <a:rPr lang="en-US" sz="1800" dirty="0" err="1"/>
                        <a:t>SourceId</a:t>
                      </a:r>
                      <a:endParaRPr lang="en-US" sz="1800" dirty="0"/>
                    </a:p>
                  </a:txBody>
                  <a:tcPr/>
                </a:tc>
                <a:tc>
                  <a:txBody>
                    <a:bodyPr/>
                    <a:lstStyle/>
                    <a:p>
                      <a:r>
                        <a:rPr lang="en-US" sz="1800" dirty="0"/>
                        <a:t>String uniquely identifies reporter</a:t>
                      </a:r>
                    </a:p>
                  </a:txBody>
                  <a:tcPr/>
                </a:tc>
                <a:extLst>
                  <a:ext uri="{0D108BD9-81ED-4DB2-BD59-A6C34878D82A}">
                    <a16:rowId xmlns:a16="http://schemas.microsoft.com/office/drawing/2014/main" val="1185055879"/>
                  </a:ext>
                </a:extLst>
              </a:tr>
              <a:tr h="370840">
                <a:tc>
                  <a:txBody>
                    <a:bodyPr/>
                    <a:lstStyle/>
                    <a:p>
                      <a:r>
                        <a:rPr lang="en-US" sz="1800" dirty="0"/>
                        <a:t>Property</a:t>
                      </a:r>
                    </a:p>
                  </a:txBody>
                  <a:tcPr/>
                </a:tc>
                <a:tc>
                  <a:txBody>
                    <a:bodyPr/>
                    <a:lstStyle/>
                    <a:p>
                      <a:r>
                        <a:rPr lang="en-US" sz="1800" dirty="0"/>
                        <a:t>Category (ex: “Storage” or “Connectivity”)</a:t>
                      </a:r>
                    </a:p>
                  </a:txBody>
                  <a:tcPr/>
                </a:tc>
                <a:extLst>
                  <a:ext uri="{0D108BD9-81ED-4DB2-BD59-A6C34878D82A}">
                    <a16:rowId xmlns:a16="http://schemas.microsoft.com/office/drawing/2014/main" val="3151317844"/>
                  </a:ext>
                </a:extLst>
              </a:tr>
              <a:tr h="370840">
                <a:tc>
                  <a:txBody>
                    <a:bodyPr/>
                    <a:lstStyle/>
                    <a:p>
                      <a:r>
                        <a:rPr lang="en-US" sz="1800" dirty="0" err="1"/>
                        <a:t>HealthState</a:t>
                      </a:r>
                      <a:endParaRPr lang="en-US" sz="1800" dirty="0"/>
                    </a:p>
                  </a:txBody>
                  <a:tcPr/>
                </a:tc>
                <a:tc>
                  <a:txBody>
                    <a:bodyPr/>
                    <a:lstStyle/>
                    <a:p>
                      <a:r>
                        <a:rPr lang="en-US" sz="1800" dirty="0"/>
                        <a:t>Ok, Warning, Error</a:t>
                      </a:r>
                    </a:p>
                  </a:txBody>
                  <a:tcPr/>
                </a:tc>
                <a:extLst>
                  <a:ext uri="{0D108BD9-81ED-4DB2-BD59-A6C34878D82A}">
                    <a16:rowId xmlns:a16="http://schemas.microsoft.com/office/drawing/2014/main" val="1568637603"/>
                  </a:ext>
                </a:extLst>
              </a:tr>
            </a:tbl>
          </a:graphicData>
        </a:graphic>
      </p:graphicFrame>
      <p:graphicFrame>
        <p:nvGraphicFramePr>
          <p:cNvPr id="5" name="Table 4"/>
          <p:cNvGraphicFramePr>
            <a:graphicFrameLocks noGrp="1"/>
          </p:cNvGraphicFramePr>
          <p:nvPr>
            <p:extLst/>
          </p:nvPr>
        </p:nvGraphicFramePr>
        <p:xfrm>
          <a:off x="588915" y="4066222"/>
          <a:ext cx="11089277" cy="2392680"/>
        </p:xfrm>
        <a:graphic>
          <a:graphicData uri="http://schemas.openxmlformats.org/drawingml/2006/table">
            <a:tbl>
              <a:tblPr firstRow="1" bandRow="1">
                <a:tableStyleId>{21E4AEA4-8DFA-4A89-87EB-49C32662AFE0}</a:tableStyleId>
              </a:tblPr>
              <a:tblGrid>
                <a:gridCol w="2410973">
                  <a:extLst>
                    <a:ext uri="{9D8B030D-6E8A-4147-A177-3AD203B41FA5}">
                      <a16:colId xmlns:a16="http://schemas.microsoft.com/office/drawing/2014/main" val="3651334521"/>
                    </a:ext>
                  </a:extLst>
                </a:gridCol>
                <a:gridCol w="1289194">
                  <a:extLst>
                    <a:ext uri="{9D8B030D-6E8A-4147-A177-3AD203B41FA5}">
                      <a16:colId xmlns:a16="http://schemas.microsoft.com/office/drawing/2014/main" val="1908703013"/>
                    </a:ext>
                  </a:extLst>
                </a:gridCol>
                <a:gridCol w="7389110">
                  <a:extLst>
                    <a:ext uri="{9D8B030D-6E8A-4147-A177-3AD203B41FA5}">
                      <a16:colId xmlns:a16="http://schemas.microsoft.com/office/drawing/2014/main" val="3934052370"/>
                    </a:ext>
                  </a:extLst>
                </a:gridCol>
              </a:tblGrid>
              <a:tr h="370840">
                <a:tc>
                  <a:txBody>
                    <a:bodyPr/>
                    <a:lstStyle/>
                    <a:p>
                      <a:r>
                        <a:rPr lang="en-US" sz="1800" dirty="0"/>
                        <a:t>Optional Data</a:t>
                      </a:r>
                    </a:p>
                  </a:txBody>
                  <a:tcPr/>
                </a:tc>
                <a:tc>
                  <a:txBody>
                    <a:bodyPr/>
                    <a:lstStyle/>
                    <a:p>
                      <a:r>
                        <a:rPr lang="en-US" sz="1800" dirty="0"/>
                        <a:t>Default</a:t>
                      </a:r>
                    </a:p>
                  </a:txBody>
                  <a:tcPr/>
                </a:tc>
                <a:tc>
                  <a:txBody>
                    <a:bodyPr/>
                    <a:lstStyle/>
                    <a:p>
                      <a:r>
                        <a:rPr lang="en-US" sz="1800" dirty="0"/>
                        <a:t>Description</a:t>
                      </a:r>
                    </a:p>
                  </a:txBody>
                  <a:tcPr/>
                </a:tc>
                <a:extLst>
                  <a:ext uri="{0D108BD9-81ED-4DB2-BD59-A6C34878D82A}">
                    <a16:rowId xmlns:a16="http://schemas.microsoft.com/office/drawing/2014/main" val="1097147362"/>
                  </a:ext>
                </a:extLst>
              </a:tr>
              <a:tr h="370840">
                <a:tc>
                  <a:txBody>
                    <a:bodyPr/>
                    <a:lstStyle/>
                    <a:p>
                      <a:r>
                        <a:rPr lang="en-US" sz="1800" dirty="0"/>
                        <a:t>Description</a:t>
                      </a:r>
                    </a:p>
                  </a:txBody>
                  <a:tcPr/>
                </a:tc>
                <a:tc>
                  <a:txBody>
                    <a:bodyPr/>
                    <a:lstStyle/>
                    <a:p>
                      <a:r>
                        <a:rPr lang="en-US" sz="1800" dirty="0"/>
                        <a:t>“”</a:t>
                      </a:r>
                    </a:p>
                  </a:txBody>
                  <a:tcPr/>
                </a:tc>
                <a:tc>
                  <a:txBody>
                    <a:bodyPr/>
                    <a:lstStyle/>
                    <a:p>
                      <a:r>
                        <a:rPr lang="en-US" sz="1800" dirty="0"/>
                        <a:t>Human readable info</a:t>
                      </a:r>
                    </a:p>
                  </a:txBody>
                  <a:tcPr/>
                </a:tc>
                <a:extLst>
                  <a:ext uri="{0D108BD9-81ED-4DB2-BD59-A6C34878D82A}">
                    <a16:rowId xmlns:a16="http://schemas.microsoft.com/office/drawing/2014/main" val="3903236263"/>
                  </a:ext>
                </a:extLst>
              </a:tr>
              <a:tr h="370840">
                <a:tc>
                  <a:txBody>
                    <a:bodyPr/>
                    <a:lstStyle/>
                    <a:p>
                      <a:r>
                        <a:rPr lang="en-US" sz="1800" dirty="0" err="1"/>
                        <a:t>TimeToLive</a:t>
                      </a:r>
                      <a:endParaRPr lang="en-US" sz="1800" dirty="0"/>
                    </a:p>
                  </a:txBody>
                  <a:tcPr/>
                </a:tc>
                <a:tc>
                  <a:txBody>
                    <a:bodyPr/>
                    <a:lstStyle/>
                    <a:p>
                      <a:r>
                        <a:rPr lang="en-US" sz="1800" dirty="0"/>
                        <a:t>Infinite</a:t>
                      </a:r>
                    </a:p>
                  </a:txBody>
                  <a:tcPr/>
                </a:tc>
                <a:tc>
                  <a:txBody>
                    <a:bodyPr/>
                    <a:lstStyle/>
                    <a:p>
                      <a:r>
                        <a:rPr lang="en-US" sz="1800" dirty="0"/>
                        <a:t># seconds before report is expired</a:t>
                      </a:r>
                    </a:p>
                  </a:txBody>
                  <a:tcPr/>
                </a:tc>
                <a:extLst>
                  <a:ext uri="{0D108BD9-81ED-4DB2-BD59-A6C34878D82A}">
                    <a16:rowId xmlns:a16="http://schemas.microsoft.com/office/drawing/2014/main" val="1828888584"/>
                  </a:ext>
                </a:extLst>
              </a:tr>
              <a:tr h="370840">
                <a:tc>
                  <a:txBody>
                    <a:bodyPr/>
                    <a:lstStyle/>
                    <a:p>
                      <a:r>
                        <a:rPr lang="en-US" sz="1800" dirty="0" err="1"/>
                        <a:t>RemoveWhenExpired</a:t>
                      </a:r>
                      <a:endParaRPr lang="en-US" sz="1800" dirty="0"/>
                    </a:p>
                  </a:txBody>
                  <a:tcPr/>
                </a:tc>
                <a:tc>
                  <a:txBody>
                    <a:bodyPr/>
                    <a:lstStyle/>
                    <a:p>
                      <a:r>
                        <a:rPr lang="en-US" sz="1800" dirty="0"/>
                        <a:t>False</a:t>
                      </a:r>
                    </a:p>
                  </a:txBody>
                  <a:tcPr/>
                </a:tc>
                <a:tc>
                  <a:txBody>
                    <a:bodyPr/>
                    <a:lstStyle/>
                    <a:p>
                      <a:r>
                        <a:rPr lang="en-US" sz="1800" dirty="0"/>
                        <a:t>Useful</a:t>
                      </a:r>
                      <a:r>
                        <a:rPr lang="en-US" sz="1800" baseline="0" dirty="0"/>
                        <a:t> if TTL != Infinite. If false, report’s entity is in Error; else report removed after expiration.</a:t>
                      </a:r>
                      <a:endParaRPr lang="en-US" sz="1800" dirty="0"/>
                    </a:p>
                  </a:txBody>
                  <a:tcPr/>
                </a:tc>
                <a:extLst>
                  <a:ext uri="{0D108BD9-81ED-4DB2-BD59-A6C34878D82A}">
                    <a16:rowId xmlns:a16="http://schemas.microsoft.com/office/drawing/2014/main" val="1012145873"/>
                  </a:ext>
                </a:extLst>
              </a:tr>
              <a:tr h="370840">
                <a:tc>
                  <a:txBody>
                    <a:bodyPr/>
                    <a:lstStyle/>
                    <a:p>
                      <a:r>
                        <a:rPr lang="en-US" sz="1800" dirty="0" err="1"/>
                        <a:t>SequenceNumber</a:t>
                      </a:r>
                      <a:endParaRPr lang="en-US" sz="1800" dirty="0"/>
                    </a:p>
                  </a:txBody>
                  <a:tcPr/>
                </a:tc>
                <a:tc>
                  <a:txBody>
                    <a:bodyPr/>
                    <a:lstStyle/>
                    <a:p>
                      <a:r>
                        <a:rPr lang="en-US" sz="1800" dirty="0"/>
                        <a:t>Auto-</a:t>
                      </a:r>
                      <a:br>
                        <a:rPr lang="en-US" sz="1800" dirty="0"/>
                      </a:br>
                      <a:r>
                        <a:rPr lang="en-US" sz="1800" dirty="0"/>
                        <a:t>generated</a:t>
                      </a:r>
                    </a:p>
                  </a:txBody>
                  <a:tcPr/>
                </a:tc>
                <a:tc>
                  <a:txBody>
                    <a:bodyPr/>
                    <a:lstStyle/>
                    <a:p>
                      <a:r>
                        <a:rPr lang="en-US" sz="1800" dirty="0"/>
                        <a:t>Increasing integer.</a:t>
                      </a:r>
                      <a:r>
                        <a:rPr lang="en-US" sz="1800" baseline="0" dirty="0"/>
                        <a:t> Use to </a:t>
                      </a:r>
                      <a:r>
                        <a:rPr lang="en-US" sz="1800" dirty="0"/>
                        <a:t>replace old reports when reporting </a:t>
                      </a:r>
                      <a:r>
                        <a:rPr lang="en-US" sz="1800" baseline="0" dirty="0"/>
                        <a:t>state transitions.</a:t>
                      </a:r>
                      <a:endParaRPr lang="en-US" sz="1800" dirty="0"/>
                    </a:p>
                  </a:txBody>
                  <a:tcPr/>
                </a:tc>
                <a:extLst>
                  <a:ext uri="{0D108BD9-81ED-4DB2-BD59-A6C34878D82A}">
                    <a16:rowId xmlns:a16="http://schemas.microsoft.com/office/drawing/2014/main" val="3901191132"/>
                  </a:ext>
                </a:extLst>
              </a:tr>
            </a:tbl>
          </a:graphicData>
        </a:graphic>
      </p:graphicFrame>
    </p:spTree>
    <p:extLst>
      <p:ext uri="{BB962C8B-B14F-4D97-AF65-F5344CB8AC3E}">
        <p14:creationId xmlns:p14="http://schemas.microsoft.com/office/powerpoint/2010/main" val="36544721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lstStyle/>
          <a:p>
            <a:r>
              <a:rPr lang="en-US"/>
              <a:t>SF wraps a health event around a health report</a:t>
            </a:r>
            <a:endParaRPr lang="en-US" dirty="0"/>
          </a:p>
        </p:txBody>
      </p:sp>
      <p:sp>
        <p:nvSpPr>
          <p:cNvPr id="2" name="Title 1"/>
          <p:cNvSpPr>
            <a:spLocks noGrp="1"/>
          </p:cNvSpPr>
          <p:nvPr>
            <p:ph type="title"/>
          </p:nvPr>
        </p:nvSpPr>
        <p:spPr/>
        <p:txBody>
          <a:bodyPr/>
          <a:lstStyle/>
          <a:p>
            <a:r>
              <a:rPr lang="en-US"/>
              <a:t>What’s in a Health Event</a:t>
            </a:r>
            <a:endParaRPr lang="en-US" dirty="0"/>
          </a:p>
        </p:txBody>
      </p:sp>
      <p:graphicFrame>
        <p:nvGraphicFramePr>
          <p:cNvPr id="4" name="Table 3"/>
          <p:cNvGraphicFramePr>
            <a:graphicFrameLocks noGrp="1"/>
          </p:cNvGraphicFramePr>
          <p:nvPr>
            <p:extLst/>
          </p:nvPr>
        </p:nvGraphicFramePr>
        <p:xfrm>
          <a:off x="1563724" y="1910389"/>
          <a:ext cx="9064552" cy="2768600"/>
        </p:xfrm>
        <a:graphic>
          <a:graphicData uri="http://schemas.openxmlformats.org/drawingml/2006/table">
            <a:tbl>
              <a:tblPr firstRow="1" bandRow="1">
                <a:tableStyleId>{21E4AEA4-8DFA-4A89-87EB-49C32662AFE0}</a:tableStyleId>
              </a:tblPr>
              <a:tblGrid>
                <a:gridCol w="2992692">
                  <a:extLst>
                    <a:ext uri="{9D8B030D-6E8A-4147-A177-3AD203B41FA5}">
                      <a16:colId xmlns:a16="http://schemas.microsoft.com/office/drawing/2014/main" val="3651334521"/>
                    </a:ext>
                  </a:extLst>
                </a:gridCol>
                <a:gridCol w="6071860">
                  <a:extLst>
                    <a:ext uri="{9D8B030D-6E8A-4147-A177-3AD203B41FA5}">
                      <a16:colId xmlns:a16="http://schemas.microsoft.com/office/drawing/2014/main" val="3934052370"/>
                    </a:ext>
                  </a:extLst>
                </a:gridCol>
              </a:tblGrid>
              <a:tr h="370840">
                <a:tc>
                  <a:txBody>
                    <a:bodyPr/>
                    <a:lstStyle/>
                    <a:p>
                      <a:r>
                        <a:rPr lang="en-US" sz="1800" dirty="0"/>
                        <a:t>Property</a:t>
                      </a:r>
                    </a:p>
                  </a:txBody>
                  <a:tcPr/>
                </a:tc>
                <a:tc>
                  <a:txBody>
                    <a:bodyPr/>
                    <a:lstStyle/>
                    <a:p>
                      <a:r>
                        <a:rPr lang="en-US" sz="1800" dirty="0"/>
                        <a:t>Description</a:t>
                      </a:r>
                    </a:p>
                  </a:txBody>
                  <a:tcPr/>
                </a:tc>
                <a:extLst>
                  <a:ext uri="{0D108BD9-81ED-4DB2-BD59-A6C34878D82A}">
                    <a16:rowId xmlns:a16="http://schemas.microsoft.com/office/drawing/2014/main" val="109714736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HealthInformation</a:t>
                      </a:r>
                      <a:endParaRPr lang="en-US" sz="1800" dirty="0"/>
                    </a:p>
                  </a:txBody>
                  <a:tcPr/>
                </a:tc>
                <a:tc>
                  <a:txBody>
                    <a:bodyPr/>
                    <a:lstStyle/>
                    <a:p>
                      <a:r>
                        <a:rPr lang="en-US" sz="1800" dirty="0"/>
                        <a:t>The original health report</a:t>
                      </a:r>
                    </a:p>
                  </a:txBody>
                  <a:tcPr/>
                </a:tc>
                <a:extLst>
                  <a:ext uri="{0D108BD9-81ED-4DB2-BD59-A6C34878D82A}">
                    <a16:rowId xmlns:a16="http://schemas.microsoft.com/office/drawing/2014/main" val="78155766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t>SourceUtcTimetamp</a:t>
                      </a:r>
                      <a:endParaRPr lang="en-US" sz="1800" dirty="0"/>
                    </a:p>
                  </a:txBody>
                  <a:tcPr/>
                </a:tc>
                <a:tc>
                  <a:txBody>
                    <a:bodyPr/>
                    <a:lstStyle/>
                    <a:p>
                      <a:r>
                        <a:rPr lang="en-US" sz="1800" dirty="0"/>
                        <a:t>The time the health report was originally submitted</a:t>
                      </a:r>
                    </a:p>
                  </a:txBody>
                  <a:tcPr/>
                </a:tc>
                <a:extLst>
                  <a:ext uri="{0D108BD9-81ED-4DB2-BD59-A6C34878D82A}">
                    <a16:rowId xmlns:a16="http://schemas.microsoft.com/office/drawing/2014/main" val="228760300"/>
                  </a:ext>
                </a:extLst>
              </a:tr>
              <a:tr h="370840">
                <a:tc>
                  <a:txBody>
                    <a:bodyPr/>
                    <a:lstStyle/>
                    <a:p>
                      <a:r>
                        <a:rPr lang="en-US" sz="1800" dirty="0" err="1"/>
                        <a:t>LastModifiedUtcTimestamp</a:t>
                      </a:r>
                      <a:endParaRPr lang="en-US" sz="1800" dirty="0"/>
                    </a:p>
                  </a:txBody>
                  <a:tcPr/>
                </a:tc>
                <a:tc>
                  <a:txBody>
                    <a:bodyPr/>
                    <a:lstStyle/>
                    <a:p>
                      <a:r>
                        <a:rPr lang="en-US" sz="1800" dirty="0"/>
                        <a:t>The last time the report was modified</a:t>
                      </a:r>
                    </a:p>
                  </a:txBody>
                  <a:tcPr/>
                </a:tc>
                <a:extLst>
                  <a:ext uri="{0D108BD9-81ED-4DB2-BD59-A6C34878D82A}">
                    <a16:rowId xmlns:a16="http://schemas.microsoft.com/office/drawing/2014/main" val="857786674"/>
                  </a:ext>
                </a:extLst>
              </a:tr>
              <a:tr h="370840">
                <a:tc>
                  <a:txBody>
                    <a:bodyPr/>
                    <a:lstStyle/>
                    <a:p>
                      <a:r>
                        <a:rPr lang="en-US" sz="1800" dirty="0" err="1"/>
                        <a:t>IsExpired</a:t>
                      </a:r>
                      <a:endParaRPr lang="en-US" sz="1800" dirty="0"/>
                    </a:p>
                  </a:txBody>
                  <a:tcPr/>
                </a:tc>
                <a:tc>
                  <a:txBody>
                    <a:bodyPr/>
                    <a:lstStyle/>
                    <a:p>
                      <a:r>
                        <a:rPr lang="en-US" sz="1800" dirty="0"/>
                        <a:t>True if TTL expired and </a:t>
                      </a:r>
                      <a:r>
                        <a:rPr lang="en-US" sz="1800" dirty="0" err="1"/>
                        <a:t>RemoveWhenExpired</a:t>
                      </a:r>
                      <a:r>
                        <a:rPr lang="en-US" sz="1800" dirty="0"/>
                        <a:t>=false</a:t>
                      </a:r>
                    </a:p>
                  </a:txBody>
                  <a:tcPr/>
                </a:tc>
                <a:extLst>
                  <a:ext uri="{0D108BD9-81ED-4DB2-BD59-A6C34878D82A}">
                    <a16:rowId xmlns:a16="http://schemas.microsoft.com/office/drawing/2014/main" val="1185055879"/>
                  </a:ext>
                </a:extLst>
              </a:tr>
              <a:tr h="370840">
                <a:tc>
                  <a:txBody>
                    <a:bodyPr/>
                    <a:lstStyle/>
                    <a:p>
                      <a:r>
                        <a:rPr lang="en-US" sz="1800" dirty="0" err="1"/>
                        <a:t>LastOkTransitionAt</a:t>
                      </a:r>
                      <a:br>
                        <a:rPr lang="en-US" sz="1800" dirty="0"/>
                      </a:br>
                      <a:r>
                        <a:rPr lang="en-US" sz="1800" dirty="0" err="1"/>
                        <a:t>LastWarningTransitionAt</a:t>
                      </a:r>
                      <a:br>
                        <a:rPr lang="en-US" sz="1800" dirty="0"/>
                      </a:br>
                      <a:r>
                        <a:rPr lang="en-US" sz="1800" dirty="0" err="1"/>
                        <a:t>LastErrorTransitionAt</a:t>
                      </a:r>
                      <a:endParaRPr lang="en-US" sz="1800" dirty="0"/>
                    </a:p>
                  </a:txBody>
                  <a:tcPr/>
                </a:tc>
                <a:tc>
                  <a:txBody>
                    <a:bodyPr/>
                    <a:lstStyle/>
                    <a:p>
                      <a:r>
                        <a:rPr lang="en-US" sz="1800" dirty="0"/>
                        <a:t>These give a history of the event’s health states.</a:t>
                      </a:r>
                      <a:br>
                        <a:rPr lang="en-US" sz="1800" dirty="0"/>
                      </a:br>
                      <a:r>
                        <a:rPr lang="en-US" sz="1800" dirty="0"/>
                        <a:t>Ex:</a:t>
                      </a:r>
                      <a:r>
                        <a:rPr lang="en-US" sz="1800" baseline="0" dirty="0"/>
                        <a:t> Alert if !Ok &gt; 5 minutes</a:t>
                      </a:r>
                      <a:endParaRPr lang="en-US" sz="1800" dirty="0"/>
                    </a:p>
                  </a:txBody>
                  <a:tcPr/>
                </a:tc>
                <a:extLst>
                  <a:ext uri="{0D108BD9-81ED-4DB2-BD59-A6C34878D82A}">
                    <a16:rowId xmlns:a16="http://schemas.microsoft.com/office/drawing/2014/main" val="3739194814"/>
                  </a:ext>
                </a:extLst>
              </a:tr>
            </a:tbl>
          </a:graphicData>
        </a:graphic>
      </p:graphicFrame>
    </p:spTree>
    <p:extLst>
      <p:ext uri="{BB962C8B-B14F-4D97-AF65-F5344CB8AC3E}">
        <p14:creationId xmlns:p14="http://schemas.microsoft.com/office/powerpoint/2010/main" val="33722027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041380"/>
          </a:xfrm>
        </p:spPr>
        <p:txBody>
          <a:bodyPr/>
          <a:lstStyle/>
          <a:p>
            <a:r>
              <a:rPr lang="en-US" b="1" i="1" dirty="0"/>
              <a:t>Never </a:t>
            </a:r>
            <a:r>
              <a:rPr lang="en-US" dirty="0"/>
              <a:t>submit report not related to health</a:t>
            </a:r>
          </a:p>
          <a:p>
            <a:pPr lvl="1"/>
            <a:r>
              <a:rPr lang="en-US" dirty="0"/>
              <a:t>Health is not a generic reporting mechanism</a:t>
            </a:r>
          </a:p>
          <a:p>
            <a:r>
              <a:rPr lang="en-US" b="1" i="1" dirty="0"/>
              <a:t>Avoid </a:t>
            </a:r>
            <a:r>
              <a:rPr lang="en-US" dirty="0"/>
              <a:t>reporting on state transitions because you’ll have to synchronize state across failures</a:t>
            </a:r>
          </a:p>
          <a:p>
            <a:r>
              <a:rPr lang="en-US" b="1" i="1" dirty="0"/>
              <a:t>Avoid </a:t>
            </a:r>
            <a:r>
              <a:rPr lang="en-US" dirty="0" err="1"/>
              <a:t>SequenceNumber</a:t>
            </a:r>
            <a:r>
              <a:rPr lang="en-US" dirty="0"/>
              <a:t>; accept auto-generated</a:t>
            </a:r>
          </a:p>
          <a:p>
            <a:r>
              <a:rPr lang="en-US" b="1" i="1" dirty="0"/>
              <a:t>Always </a:t>
            </a:r>
            <a:r>
              <a:rPr lang="en-US" dirty="0"/>
              <a:t>clean up reports when no longer valid</a:t>
            </a:r>
          </a:p>
          <a:p>
            <a:pPr lvl="1"/>
            <a:r>
              <a:rPr lang="en-US" dirty="0"/>
              <a:t>Ex: Errors affect upgrades</a:t>
            </a:r>
          </a:p>
          <a:p>
            <a:pPr lvl="1"/>
            <a:r>
              <a:rPr lang="en-US" dirty="0"/>
              <a:t>So, have watchdog report periodically with TTL &amp; </a:t>
            </a:r>
            <a:r>
              <a:rPr lang="en-US" dirty="0" err="1"/>
              <a:t>RemoveWhenExpired</a:t>
            </a:r>
            <a:r>
              <a:rPr lang="en-US" dirty="0"/>
              <a:t>=false</a:t>
            </a:r>
          </a:p>
          <a:p>
            <a:pPr lvl="1"/>
            <a:r>
              <a:rPr lang="en-US" dirty="0"/>
              <a:t>If watchdog fails, event’s </a:t>
            </a:r>
            <a:r>
              <a:rPr lang="en-US" dirty="0" err="1"/>
              <a:t>IsExpired</a:t>
            </a:r>
            <a:r>
              <a:rPr lang="en-US" dirty="0"/>
              <a:t>=true &amp; entity’s health is Error</a:t>
            </a:r>
          </a:p>
          <a:p>
            <a:pPr lvl="1"/>
            <a:r>
              <a:rPr lang="en-US" dirty="0"/>
              <a:t>To have report self-expire, send with TTL &amp; </a:t>
            </a:r>
            <a:r>
              <a:rPr lang="en-US" dirty="0" err="1"/>
              <a:t>RemoveWhenExpired</a:t>
            </a:r>
            <a:r>
              <a:rPr lang="en-US" dirty="0"/>
              <a:t>=true</a:t>
            </a:r>
          </a:p>
        </p:txBody>
      </p:sp>
      <p:sp>
        <p:nvSpPr>
          <p:cNvPr id="2" name="Title 1"/>
          <p:cNvSpPr>
            <a:spLocks noGrp="1"/>
          </p:cNvSpPr>
          <p:nvPr>
            <p:ph type="title"/>
          </p:nvPr>
        </p:nvSpPr>
        <p:spPr/>
        <p:txBody>
          <a:bodyPr/>
          <a:lstStyle/>
          <a:p>
            <a:r>
              <a:rPr lang="en-US"/>
              <a:t>Health Report Submission Guidance</a:t>
            </a:r>
            <a:endParaRPr lang="en-US" dirty="0"/>
          </a:p>
        </p:txBody>
      </p:sp>
    </p:spTree>
    <p:extLst>
      <p:ext uri="{BB962C8B-B14F-4D97-AF65-F5344CB8AC3E}">
        <p14:creationId xmlns:p14="http://schemas.microsoft.com/office/powerpoint/2010/main" val="38913811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22402" y="2906011"/>
            <a:ext cx="10731216" cy="899665"/>
          </a:xfrm>
        </p:spPr>
        <p:txBody>
          <a:bodyPr/>
          <a:lstStyle/>
          <a:p>
            <a:r>
              <a:rPr lang="en-US" sz="3600" b="1" dirty="0"/>
              <a:t>LAB SIX</a:t>
            </a:r>
            <a:br>
              <a:rPr lang="en-US" sz="3600" dirty="0"/>
            </a:br>
            <a:r>
              <a:rPr lang="en-US" sz="3600" dirty="0">
                <a:solidFill>
                  <a:srgbClr val="505050"/>
                </a:solidFill>
                <a:latin typeface="Segoe UI Light"/>
              </a:rPr>
              <a:t>Report </a:t>
            </a:r>
            <a:r>
              <a:rPr lang="en-US" sz="3600" dirty="0"/>
              <a:t>and check </a:t>
            </a:r>
            <a:br>
              <a:rPr lang="en-US" sz="3600" dirty="0"/>
            </a:br>
            <a:r>
              <a:rPr lang="en-US" sz="3600" dirty="0"/>
              <a:t>health of services</a:t>
            </a:r>
            <a:br>
              <a:rPr lang="en-US" sz="3600" dirty="0"/>
            </a:br>
            <a:r>
              <a:rPr lang="en-US" sz="3600" dirty="0">
                <a:hlinkClick r:id="rId3"/>
              </a:rPr>
              <a:t>http://bit.ly/sf-lab-6</a:t>
            </a:r>
            <a:r>
              <a:rPr lang="en-US" sz="3600" dirty="0"/>
              <a:t> </a:t>
            </a:r>
          </a:p>
        </p:txBody>
      </p:sp>
      <p:pic>
        <p:nvPicPr>
          <p:cNvPr id="3" name="Picture 2" descr="Proposed labs - Final.png"/>
          <p:cNvPicPr>
            <a:picLocks noChangeAspect="1"/>
          </p:cNvPicPr>
          <p:nvPr/>
        </p:nvPicPr>
        <p:blipFill>
          <a:blip r:embed="rId4"/>
          <a:stretch>
            <a:fillRect/>
          </a:stretch>
        </p:blipFill>
        <p:spPr>
          <a:xfrm>
            <a:off x="8168474" y="0"/>
            <a:ext cx="3593507" cy="6859648"/>
          </a:xfrm>
          <a:prstGeom prst="rect">
            <a:avLst/>
          </a:prstGeom>
        </p:spPr>
      </p:pic>
    </p:spTree>
    <p:extLst>
      <p:ext uri="{BB962C8B-B14F-4D97-AF65-F5344CB8AC3E}">
        <p14:creationId xmlns:p14="http://schemas.microsoft.com/office/powerpoint/2010/main" val="26577544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2472067"/>
            <a:ext cx="11653523" cy="1777410"/>
          </a:xfrm>
        </p:spPr>
        <p:txBody>
          <a:bodyPr/>
          <a:lstStyle/>
          <a:p>
            <a:pPr algn="ctr"/>
            <a:r>
              <a:rPr lang="en-US" sz="11500" b="1" dirty="0" err="1">
                <a:solidFill>
                  <a:schemeClr val="bg1"/>
                </a:solidFill>
              </a:rPr>
              <a:t>Microservices</a:t>
            </a:r>
            <a:endParaRPr lang="en-US" sz="11500" b="1" dirty="0">
              <a:solidFill>
                <a:schemeClr val="bg1"/>
              </a:solidFill>
            </a:endParaRPr>
          </a:p>
        </p:txBody>
      </p:sp>
    </p:spTree>
    <p:extLst>
      <p:ext uri="{BB962C8B-B14F-4D97-AF65-F5344CB8AC3E}">
        <p14:creationId xmlns:p14="http://schemas.microsoft.com/office/powerpoint/2010/main" val="32086424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7170265" cy="2179058"/>
          </a:xfrm>
        </p:spPr>
        <p:txBody>
          <a:bodyPr/>
          <a:lstStyle/>
          <a:p>
            <a:r>
              <a:rPr lang="en-US" dirty="0">
                <a:solidFill>
                  <a:schemeClr val="bg1"/>
                </a:solidFill>
              </a:rPr>
              <a:t>Setting-up a</a:t>
            </a:r>
            <a:br>
              <a:rPr lang="en-US" dirty="0">
                <a:solidFill>
                  <a:schemeClr val="bg1"/>
                </a:solidFill>
              </a:rPr>
            </a:br>
            <a:r>
              <a:rPr lang="en-US" dirty="0">
                <a:solidFill>
                  <a:schemeClr val="bg1"/>
                </a:solidFill>
              </a:rPr>
              <a:t>Cluster in Azure</a:t>
            </a:r>
          </a:p>
        </p:txBody>
      </p:sp>
      <p:sp>
        <p:nvSpPr>
          <p:cNvPr id="3" name="Title 3"/>
          <p:cNvSpPr txBox="1">
            <a:spLocks/>
          </p:cNvSpPr>
          <p:nvPr/>
        </p:nvSpPr>
        <p:spPr>
          <a:xfrm>
            <a:off x="269239" y="2084172"/>
            <a:ext cx="11653523" cy="1846659"/>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200" b="0" kern="1200" cap="none" spc="-98" baseline="0">
                <a:ln w="3175">
                  <a:noFill/>
                </a:ln>
                <a:solidFill>
                  <a:schemeClr val="tx1"/>
                </a:solidFill>
                <a:effectLst/>
                <a:latin typeface="+mj-lt"/>
                <a:ea typeface="+mn-ea"/>
                <a:cs typeface="Segoe UI" pitchFamily="34" charset="0"/>
              </a:defRPr>
            </a:lvl1pPr>
          </a:lstStyle>
          <a:p>
            <a:pPr lvl="0"/>
            <a:r>
              <a:rPr lang="en-US" sz="6000" dirty="0"/>
              <a:t>Real Customers </a:t>
            </a:r>
            <a:br>
              <a:rPr lang="en-US" sz="6000" dirty="0"/>
            </a:br>
            <a:r>
              <a:rPr lang="en-US" sz="6000" dirty="0"/>
              <a:t>Real Workloads</a:t>
            </a:r>
            <a:endParaRPr kumimoji="0" lang="en-US" sz="6000" b="0" i="0" u="none" strike="noStrike" kern="1200" cap="none" spc="-98"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281631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8hFJLJgUPo"/>
          <p:cNvPicPr>
            <a:picLocks noRot="1" noChangeAspect="1"/>
          </p:cNvPicPr>
          <p:nvPr>
            <a:videoFile r:link="rId1"/>
          </p:nvPr>
        </p:nvPicPr>
        <p:blipFill>
          <a:blip r:embed="rId4"/>
          <a:stretch>
            <a:fillRect/>
          </a:stretch>
        </p:blipFill>
        <p:spPr>
          <a:xfrm>
            <a:off x="1496289" y="856805"/>
            <a:ext cx="9144000" cy="5143501"/>
          </a:xfrm>
          <a:prstGeom prst="rect">
            <a:avLst/>
          </a:prstGeom>
        </p:spPr>
      </p:pic>
    </p:spTree>
    <p:extLst>
      <p:ext uri="{BB962C8B-B14F-4D97-AF65-F5344CB8AC3E}">
        <p14:creationId xmlns:p14="http://schemas.microsoft.com/office/powerpoint/2010/main" val="227741576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4" y="1829487"/>
            <a:ext cx="9860672" cy="3199027"/>
          </a:xfrm>
        </p:spPr>
        <p:txBody>
          <a:bodyPr/>
          <a:lstStyle/>
          <a:p>
            <a:r>
              <a:rPr lang="en-US" sz="28700" b="1" dirty="0"/>
              <a:t>300 +</a:t>
            </a:r>
          </a:p>
        </p:txBody>
      </p:sp>
    </p:spTree>
    <p:extLst>
      <p:ext uri="{BB962C8B-B14F-4D97-AF65-F5344CB8AC3E}">
        <p14:creationId xmlns:p14="http://schemas.microsoft.com/office/powerpoint/2010/main" val="27709040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5" name="Picture 10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625" y="2105276"/>
            <a:ext cx="1486352" cy="1085666"/>
          </a:xfrm>
          <a:prstGeom prst="rect">
            <a:avLst/>
          </a:prstGeom>
        </p:spPr>
      </p:pic>
      <p:pic>
        <p:nvPicPr>
          <p:cNvPr id="1035" name="Picture 1034"/>
          <p:cNvPicPr>
            <a:picLocks noChangeAspect="1"/>
          </p:cNvPicPr>
          <p:nvPr/>
        </p:nvPicPr>
        <p:blipFill>
          <a:blip r:embed="rId4"/>
          <a:stretch>
            <a:fillRect/>
          </a:stretch>
        </p:blipFill>
        <p:spPr>
          <a:xfrm>
            <a:off x="8474745" y="1033042"/>
            <a:ext cx="1484769" cy="679773"/>
          </a:xfrm>
          <a:prstGeom prst="rect">
            <a:avLst/>
          </a:prstGeom>
        </p:spPr>
      </p:pic>
      <p:pic>
        <p:nvPicPr>
          <p:cNvPr id="1047" name="Picture 1046"/>
          <p:cNvPicPr>
            <a:picLocks noChangeAspect="1"/>
          </p:cNvPicPr>
          <p:nvPr/>
        </p:nvPicPr>
        <p:blipFill>
          <a:blip r:embed="rId5"/>
          <a:stretch>
            <a:fillRect/>
          </a:stretch>
        </p:blipFill>
        <p:spPr>
          <a:xfrm>
            <a:off x="8746837" y="4492791"/>
            <a:ext cx="1626318" cy="552948"/>
          </a:xfrm>
          <a:prstGeom prst="rect">
            <a:avLst/>
          </a:prstGeom>
        </p:spPr>
      </p:pic>
      <p:pic>
        <p:nvPicPr>
          <p:cNvPr id="1039" name="Picture 1038"/>
          <p:cNvPicPr>
            <a:picLocks noChangeAspect="1"/>
          </p:cNvPicPr>
          <p:nvPr/>
        </p:nvPicPr>
        <p:blipFill>
          <a:blip r:embed="rId6"/>
          <a:stretch>
            <a:fillRect/>
          </a:stretch>
        </p:blipFill>
        <p:spPr>
          <a:xfrm>
            <a:off x="4418487" y="3124061"/>
            <a:ext cx="734896" cy="732702"/>
          </a:xfrm>
          <a:prstGeom prst="rect">
            <a:avLst/>
          </a:prstGeom>
        </p:spPr>
      </p:pic>
      <p:pic>
        <p:nvPicPr>
          <p:cNvPr id="1038" name="Picture 1037"/>
          <p:cNvPicPr>
            <a:picLocks noChangeAspect="1"/>
          </p:cNvPicPr>
          <p:nvPr/>
        </p:nvPicPr>
        <p:blipFill>
          <a:blip r:embed="rId7"/>
          <a:stretch>
            <a:fillRect/>
          </a:stretch>
        </p:blipFill>
        <p:spPr>
          <a:xfrm>
            <a:off x="2958053" y="2302464"/>
            <a:ext cx="1685933" cy="402030"/>
          </a:xfrm>
          <a:prstGeom prst="rect">
            <a:avLst/>
          </a:prstGeom>
        </p:spPr>
      </p:pic>
      <p:pic>
        <p:nvPicPr>
          <p:cNvPr id="33" name="Picture 32"/>
          <p:cNvPicPr>
            <a:picLocks noChangeAspect="1"/>
          </p:cNvPicPr>
          <p:nvPr/>
        </p:nvPicPr>
        <p:blipFill>
          <a:blip r:embed="rId8"/>
          <a:stretch>
            <a:fillRect/>
          </a:stretch>
        </p:blipFill>
        <p:spPr>
          <a:xfrm>
            <a:off x="4066343" y="1703493"/>
            <a:ext cx="1442152" cy="433122"/>
          </a:xfrm>
          <a:prstGeom prst="rect">
            <a:avLst/>
          </a:prstGeom>
        </p:spPr>
      </p:pic>
      <p:pic>
        <p:nvPicPr>
          <p:cNvPr id="1033" name="Picture 1032"/>
          <p:cNvPicPr>
            <a:picLocks noChangeAspect="1"/>
          </p:cNvPicPr>
          <p:nvPr/>
        </p:nvPicPr>
        <p:blipFill>
          <a:blip r:embed="rId9"/>
          <a:stretch>
            <a:fillRect/>
          </a:stretch>
        </p:blipFill>
        <p:spPr>
          <a:xfrm>
            <a:off x="286584" y="2065044"/>
            <a:ext cx="1168247" cy="157289"/>
          </a:xfrm>
          <a:prstGeom prst="rect">
            <a:avLst/>
          </a:prstGeom>
        </p:spPr>
      </p:pic>
      <p:pic>
        <p:nvPicPr>
          <p:cNvPr id="1034" name="Picture 1033"/>
          <p:cNvPicPr>
            <a:picLocks noChangeAspect="1"/>
          </p:cNvPicPr>
          <p:nvPr/>
        </p:nvPicPr>
        <p:blipFill>
          <a:blip r:embed="rId10"/>
          <a:stretch>
            <a:fillRect/>
          </a:stretch>
        </p:blipFill>
        <p:spPr>
          <a:xfrm>
            <a:off x="10731352" y="1829376"/>
            <a:ext cx="927992" cy="439075"/>
          </a:xfrm>
          <a:prstGeom prst="rect">
            <a:avLst/>
          </a:prstGeom>
        </p:spPr>
      </p:pic>
      <p:pic>
        <p:nvPicPr>
          <p:cNvPr id="1036" name="Picture 1035"/>
          <p:cNvPicPr>
            <a:picLocks noChangeAspect="1"/>
          </p:cNvPicPr>
          <p:nvPr/>
        </p:nvPicPr>
        <p:blipFill>
          <a:blip r:embed="rId11"/>
          <a:stretch>
            <a:fillRect/>
          </a:stretch>
        </p:blipFill>
        <p:spPr>
          <a:xfrm>
            <a:off x="2720321" y="4044701"/>
            <a:ext cx="1305857" cy="488171"/>
          </a:xfrm>
          <a:prstGeom prst="rect">
            <a:avLst/>
          </a:prstGeom>
        </p:spPr>
      </p:pic>
      <p:pic>
        <p:nvPicPr>
          <p:cNvPr id="1041" name="Picture 1040"/>
          <p:cNvPicPr>
            <a:picLocks noChangeAspect="1"/>
          </p:cNvPicPr>
          <p:nvPr/>
        </p:nvPicPr>
        <p:blipFill>
          <a:blip r:embed="rId12"/>
          <a:stretch>
            <a:fillRect/>
          </a:stretch>
        </p:blipFill>
        <p:spPr>
          <a:xfrm>
            <a:off x="3565409" y="3301216"/>
            <a:ext cx="611085" cy="457214"/>
          </a:xfrm>
          <a:prstGeom prst="rect">
            <a:avLst/>
          </a:prstGeom>
        </p:spPr>
      </p:pic>
      <p:pic>
        <p:nvPicPr>
          <p:cNvPr id="1042" name="Picture 1041"/>
          <p:cNvPicPr>
            <a:picLocks noChangeAspect="1"/>
          </p:cNvPicPr>
          <p:nvPr/>
        </p:nvPicPr>
        <p:blipFill>
          <a:blip r:embed="rId13"/>
          <a:stretch>
            <a:fillRect/>
          </a:stretch>
        </p:blipFill>
        <p:spPr>
          <a:xfrm>
            <a:off x="2471472" y="2971725"/>
            <a:ext cx="985733" cy="428976"/>
          </a:xfrm>
          <a:prstGeom prst="rect">
            <a:avLst/>
          </a:prstGeom>
        </p:spPr>
      </p:pic>
      <p:pic>
        <p:nvPicPr>
          <p:cNvPr id="1044" name="Picture 1043"/>
          <p:cNvPicPr>
            <a:picLocks noChangeAspect="1"/>
          </p:cNvPicPr>
          <p:nvPr/>
        </p:nvPicPr>
        <p:blipFill>
          <a:blip r:embed="rId14"/>
          <a:stretch>
            <a:fillRect/>
          </a:stretch>
        </p:blipFill>
        <p:spPr>
          <a:xfrm>
            <a:off x="452160" y="2460450"/>
            <a:ext cx="1073741" cy="355339"/>
          </a:xfrm>
          <a:prstGeom prst="rect">
            <a:avLst/>
          </a:prstGeom>
        </p:spPr>
      </p:pic>
      <p:pic>
        <p:nvPicPr>
          <p:cNvPr id="1046" name="Picture 1045"/>
          <p:cNvPicPr>
            <a:picLocks noChangeAspect="1"/>
          </p:cNvPicPr>
          <p:nvPr/>
        </p:nvPicPr>
        <p:blipFill>
          <a:blip r:embed="rId15"/>
          <a:stretch>
            <a:fillRect/>
          </a:stretch>
        </p:blipFill>
        <p:spPr>
          <a:xfrm>
            <a:off x="2594748" y="3711116"/>
            <a:ext cx="738258" cy="325898"/>
          </a:xfrm>
          <a:prstGeom prst="rect">
            <a:avLst/>
          </a:prstGeom>
        </p:spPr>
      </p:pic>
      <p:pic>
        <p:nvPicPr>
          <p:cNvPr id="1048" name="Picture 1047"/>
          <p:cNvPicPr>
            <a:picLocks noChangeAspect="1"/>
          </p:cNvPicPr>
          <p:nvPr/>
        </p:nvPicPr>
        <p:blipFill>
          <a:blip r:embed="rId16"/>
          <a:stretch>
            <a:fillRect/>
          </a:stretch>
        </p:blipFill>
        <p:spPr>
          <a:xfrm>
            <a:off x="10686502" y="3651811"/>
            <a:ext cx="1294467" cy="392891"/>
          </a:xfrm>
          <a:prstGeom prst="rect">
            <a:avLst/>
          </a:prstGeom>
        </p:spPr>
      </p:pic>
      <p:pic>
        <p:nvPicPr>
          <p:cNvPr id="1049" name="Picture 1048"/>
          <p:cNvPicPr>
            <a:picLocks noChangeAspect="1"/>
          </p:cNvPicPr>
          <p:nvPr/>
        </p:nvPicPr>
        <p:blipFill>
          <a:blip r:embed="rId17"/>
          <a:stretch>
            <a:fillRect/>
          </a:stretch>
        </p:blipFill>
        <p:spPr>
          <a:xfrm>
            <a:off x="1211736" y="3617924"/>
            <a:ext cx="1130016" cy="277281"/>
          </a:xfrm>
          <a:prstGeom prst="rect">
            <a:avLst/>
          </a:prstGeom>
        </p:spPr>
      </p:pic>
      <p:pic>
        <p:nvPicPr>
          <p:cNvPr id="1050" name="Picture 1049"/>
          <p:cNvPicPr>
            <a:picLocks noChangeAspect="1"/>
          </p:cNvPicPr>
          <p:nvPr/>
        </p:nvPicPr>
        <p:blipFill>
          <a:blip r:embed="rId18"/>
          <a:stretch>
            <a:fillRect/>
          </a:stretch>
        </p:blipFill>
        <p:spPr>
          <a:xfrm>
            <a:off x="1184713" y="4227949"/>
            <a:ext cx="1168247" cy="389329"/>
          </a:xfrm>
          <a:prstGeom prst="rect">
            <a:avLst/>
          </a:prstGeom>
        </p:spPr>
      </p:pic>
      <p:pic>
        <p:nvPicPr>
          <p:cNvPr id="1051" name="Picture 1050"/>
          <p:cNvPicPr>
            <a:picLocks noChangeAspect="1"/>
          </p:cNvPicPr>
          <p:nvPr/>
        </p:nvPicPr>
        <p:blipFill>
          <a:blip r:embed="rId19"/>
          <a:stretch>
            <a:fillRect/>
          </a:stretch>
        </p:blipFill>
        <p:spPr>
          <a:xfrm>
            <a:off x="2531801" y="4619701"/>
            <a:ext cx="1479872" cy="369968"/>
          </a:xfrm>
          <a:prstGeom prst="rect">
            <a:avLst/>
          </a:prstGeom>
        </p:spPr>
      </p:pic>
      <p:pic>
        <p:nvPicPr>
          <p:cNvPr id="1052" name="Picture 1051"/>
          <p:cNvPicPr>
            <a:picLocks noChangeAspect="1"/>
          </p:cNvPicPr>
          <p:nvPr/>
        </p:nvPicPr>
        <p:blipFill>
          <a:blip r:embed="rId20"/>
          <a:stretch>
            <a:fillRect/>
          </a:stretch>
        </p:blipFill>
        <p:spPr>
          <a:xfrm>
            <a:off x="7415722" y="1013108"/>
            <a:ext cx="1038457" cy="480970"/>
          </a:xfrm>
          <a:prstGeom prst="rect">
            <a:avLst/>
          </a:prstGeom>
        </p:spPr>
      </p:pic>
      <p:pic>
        <p:nvPicPr>
          <p:cNvPr id="1053" name="Picture 1052"/>
          <p:cNvPicPr>
            <a:picLocks noChangeAspect="1"/>
          </p:cNvPicPr>
          <p:nvPr/>
        </p:nvPicPr>
        <p:blipFill>
          <a:blip r:embed="rId21"/>
          <a:stretch>
            <a:fillRect/>
          </a:stretch>
        </p:blipFill>
        <p:spPr>
          <a:xfrm>
            <a:off x="7354331" y="1731197"/>
            <a:ext cx="1482911" cy="208334"/>
          </a:xfrm>
          <a:prstGeom prst="rect">
            <a:avLst/>
          </a:prstGeom>
        </p:spPr>
      </p:pic>
      <p:pic>
        <p:nvPicPr>
          <p:cNvPr id="95" name="Picture 94"/>
          <p:cNvPicPr/>
          <p:nvPr/>
        </p:nvPicPr>
        <p:blipFill rotWithShape="1">
          <a:blip r:embed="rId22"/>
          <a:srcRect t="27025" b="27718"/>
          <a:stretch/>
        </p:blipFill>
        <p:spPr bwMode="auto">
          <a:xfrm>
            <a:off x="4418488" y="2401161"/>
            <a:ext cx="1064680" cy="451476"/>
          </a:xfrm>
          <a:prstGeom prst="rect">
            <a:avLst/>
          </a:prstGeom>
          <a:ln>
            <a:noFill/>
          </a:ln>
          <a:extLst>
            <a:ext uri="{53640926-AAD7-44D8-BBD7-CCE9431645EC}">
              <a14:shadowObscured xmlns:a14="http://schemas.microsoft.com/office/drawing/2010/main"/>
            </a:ext>
          </a:extLst>
        </p:spPr>
      </p:pic>
      <p:pic>
        <p:nvPicPr>
          <p:cNvPr id="96" name="Picture 95"/>
          <p:cNvPicPr>
            <a:picLocks noChangeAspect="1"/>
          </p:cNvPicPr>
          <p:nvPr/>
        </p:nvPicPr>
        <p:blipFill>
          <a:blip r:embed="rId23"/>
          <a:stretch>
            <a:fillRect/>
          </a:stretch>
        </p:blipFill>
        <p:spPr>
          <a:xfrm>
            <a:off x="5811914" y="1665957"/>
            <a:ext cx="1161832" cy="400832"/>
          </a:xfrm>
          <a:prstGeom prst="rect">
            <a:avLst/>
          </a:prstGeom>
        </p:spPr>
      </p:pic>
      <p:pic>
        <p:nvPicPr>
          <p:cNvPr id="97" name="Picture 96"/>
          <p:cNvPicPr>
            <a:picLocks noChangeAspect="1"/>
          </p:cNvPicPr>
          <p:nvPr/>
        </p:nvPicPr>
        <p:blipFill>
          <a:blip r:embed="rId24"/>
          <a:stretch>
            <a:fillRect/>
          </a:stretch>
        </p:blipFill>
        <p:spPr>
          <a:xfrm>
            <a:off x="503938" y="5435713"/>
            <a:ext cx="1967534" cy="628518"/>
          </a:xfrm>
          <a:prstGeom prst="rect">
            <a:avLst/>
          </a:prstGeom>
        </p:spPr>
      </p:pic>
      <p:pic>
        <p:nvPicPr>
          <p:cNvPr id="98" name="Picture 97"/>
          <p:cNvPicPr>
            <a:picLocks noChangeAspect="1"/>
          </p:cNvPicPr>
          <p:nvPr/>
        </p:nvPicPr>
        <p:blipFill>
          <a:blip r:embed="rId25"/>
          <a:stretch>
            <a:fillRect/>
          </a:stretch>
        </p:blipFill>
        <p:spPr>
          <a:xfrm>
            <a:off x="2313812" y="6358335"/>
            <a:ext cx="2040773" cy="230609"/>
          </a:xfrm>
          <a:prstGeom prst="rect">
            <a:avLst/>
          </a:prstGeom>
        </p:spPr>
      </p:pic>
      <p:pic>
        <p:nvPicPr>
          <p:cNvPr id="99" name="Picture 98"/>
          <p:cNvPicPr>
            <a:picLocks noChangeAspect="1"/>
          </p:cNvPicPr>
          <p:nvPr/>
        </p:nvPicPr>
        <p:blipFill>
          <a:blip r:embed="rId26"/>
          <a:stretch>
            <a:fillRect/>
          </a:stretch>
        </p:blipFill>
        <p:spPr>
          <a:xfrm>
            <a:off x="10698836" y="4831398"/>
            <a:ext cx="1223766" cy="222160"/>
          </a:xfrm>
          <a:prstGeom prst="rect">
            <a:avLst/>
          </a:prstGeom>
        </p:spPr>
      </p:pic>
      <p:pic>
        <p:nvPicPr>
          <p:cNvPr id="100" name="Picture 99"/>
          <p:cNvPicPr>
            <a:picLocks noChangeAspect="1"/>
          </p:cNvPicPr>
          <p:nvPr/>
        </p:nvPicPr>
        <p:blipFill>
          <a:blip r:embed="rId27"/>
          <a:stretch>
            <a:fillRect/>
          </a:stretch>
        </p:blipFill>
        <p:spPr>
          <a:xfrm>
            <a:off x="7355530" y="3912414"/>
            <a:ext cx="942783" cy="331231"/>
          </a:xfrm>
          <a:prstGeom prst="rect">
            <a:avLst/>
          </a:prstGeom>
        </p:spPr>
      </p:pic>
      <p:pic>
        <p:nvPicPr>
          <p:cNvPr id="101" name="Picture 100"/>
          <p:cNvPicPr>
            <a:picLocks noChangeAspect="1"/>
          </p:cNvPicPr>
          <p:nvPr/>
        </p:nvPicPr>
        <p:blipFill>
          <a:blip r:embed="rId28"/>
          <a:stretch>
            <a:fillRect/>
          </a:stretch>
        </p:blipFill>
        <p:spPr>
          <a:xfrm>
            <a:off x="9274982" y="1900454"/>
            <a:ext cx="914140" cy="592851"/>
          </a:xfrm>
          <a:prstGeom prst="rect">
            <a:avLst/>
          </a:prstGeom>
        </p:spPr>
      </p:pic>
      <p:pic>
        <p:nvPicPr>
          <p:cNvPr id="102" name="Picture 101"/>
          <p:cNvPicPr>
            <a:picLocks noChangeAspect="1"/>
          </p:cNvPicPr>
          <p:nvPr/>
        </p:nvPicPr>
        <p:blipFill>
          <a:blip r:embed="rId29"/>
          <a:stretch>
            <a:fillRect/>
          </a:stretch>
        </p:blipFill>
        <p:spPr>
          <a:xfrm>
            <a:off x="9987775" y="1181136"/>
            <a:ext cx="723386" cy="419525"/>
          </a:xfrm>
          <a:prstGeom prst="rect">
            <a:avLst/>
          </a:prstGeom>
        </p:spPr>
      </p:pic>
      <p:pic>
        <p:nvPicPr>
          <p:cNvPr id="103" name="Picture 2" descr="Machine generated alternative text:&#10;PENDRICA "/>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252899" y="6307876"/>
            <a:ext cx="1040923" cy="36349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31"/>
          <a:stretch>
            <a:fillRect/>
          </a:stretch>
        </p:blipFill>
        <p:spPr>
          <a:xfrm>
            <a:off x="4321192" y="4215281"/>
            <a:ext cx="900795" cy="300265"/>
          </a:xfrm>
          <a:prstGeom prst="rect">
            <a:avLst/>
          </a:prstGeom>
        </p:spPr>
      </p:pic>
      <p:pic>
        <p:nvPicPr>
          <p:cNvPr id="105" name="Picture 104"/>
          <p:cNvPicPr>
            <a:picLocks noChangeAspect="1"/>
          </p:cNvPicPr>
          <p:nvPr/>
        </p:nvPicPr>
        <p:blipFill>
          <a:blip r:embed="rId32"/>
          <a:stretch>
            <a:fillRect/>
          </a:stretch>
        </p:blipFill>
        <p:spPr>
          <a:xfrm>
            <a:off x="217244" y="6186321"/>
            <a:ext cx="1656592" cy="543361"/>
          </a:xfrm>
          <a:prstGeom prst="rect">
            <a:avLst/>
          </a:prstGeom>
        </p:spPr>
      </p:pic>
      <p:pic>
        <p:nvPicPr>
          <p:cNvPr id="106" name="Picture 105"/>
          <p:cNvPicPr>
            <a:picLocks noChangeAspect="1"/>
          </p:cNvPicPr>
          <p:nvPr/>
        </p:nvPicPr>
        <p:blipFill>
          <a:blip r:embed="rId33"/>
          <a:stretch>
            <a:fillRect/>
          </a:stretch>
        </p:blipFill>
        <p:spPr>
          <a:xfrm>
            <a:off x="2804344" y="5057231"/>
            <a:ext cx="958114" cy="554698"/>
          </a:xfrm>
          <a:prstGeom prst="rect">
            <a:avLst/>
          </a:prstGeom>
        </p:spPr>
      </p:pic>
      <p:pic>
        <p:nvPicPr>
          <p:cNvPr id="107" name="Picture 106"/>
          <p:cNvPicPr>
            <a:picLocks noChangeAspect="1"/>
          </p:cNvPicPr>
          <p:nvPr/>
        </p:nvPicPr>
        <p:blipFill>
          <a:blip r:embed="rId34"/>
          <a:stretch>
            <a:fillRect/>
          </a:stretch>
        </p:blipFill>
        <p:spPr>
          <a:xfrm>
            <a:off x="10771135" y="6363962"/>
            <a:ext cx="1056577" cy="274710"/>
          </a:xfrm>
          <a:prstGeom prst="rect">
            <a:avLst/>
          </a:prstGeom>
        </p:spPr>
      </p:pic>
      <p:pic>
        <p:nvPicPr>
          <p:cNvPr id="108" name="Picture 107"/>
          <p:cNvPicPr>
            <a:picLocks noChangeAspect="1"/>
          </p:cNvPicPr>
          <p:nvPr/>
        </p:nvPicPr>
        <p:blipFill>
          <a:blip r:embed="rId35"/>
          <a:stretch>
            <a:fillRect/>
          </a:stretch>
        </p:blipFill>
        <p:spPr>
          <a:xfrm>
            <a:off x="4684259" y="5395072"/>
            <a:ext cx="944124" cy="186891"/>
          </a:xfrm>
          <a:prstGeom prst="rect">
            <a:avLst/>
          </a:prstGeom>
        </p:spPr>
      </p:pic>
      <p:pic>
        <p:nvPicPr>
          <p:cNvPr id="109" name="Picture 108"/>
          <p:cNvPicPr>
            <a:picLocks noChangeAspect="1"/>
          </p:cNvPicPr>
          <p:nvPr/>
        </p:nvPicPr>
        <p:blipFill>
          <a:blip r:embed="rId36"/>
          <a:stretch>
            <a:fillRect/>
          </a:stretch>
        </p:blipFill>
        <p:spPr>
          <a:xfrm>
            <a:off x="2835205" y="1657179"/>
            <a:ext cx="688486" cy="403315"/>
          </a:xfrm>
          <a:prstGeom prst="rect">
            <a:avLst/>
          </a:prstGeom>
        </p:spPr>
      </p:pic>
      <p:pic>
        <p:nvPicPr>
          <p:cNvPr id="110" name="Picture 109"/>
          <p:cNvPicPr>
            <a:picLocks noChangeAspect="1"/>
          </p:cNvPicPr>
          <p:nvPr/>
        </p:nvPicPr>
        <p:blipFill>
          <a:blip r:embed="rId37"/>
          <a:stretch>
            <a:fillRect/>
          </a:stretch>
        </p:blipFill>
        <p:spPr>
          <a:xfrm>
            <a:off x="10751304" y="5377240"/>
            <a:ext cx="1171298" cy="351389"/>
          </a:xfrm>
          <a:prstGeom prst="rect">
            <a:avLst/>
          </a:prstGeom>
        </p:spPr>
      </p:pic>
      <p:pic>
        <p:nvPicPr>
          <p:cNvPr id="111" name="Picture 110"/>
          <p:cNvPicPr>
            <a:picLocks noChangeAspect="1"/>
          </p:cNvPicPr>
          <p:nvPr/>
        </p:nvPicPr>
        <p:blipFill>
          <a:blip r:embed="rId38"/>
          <a:stretch>
            <a:fillRect/>
          </a:stretch>
        </p:blipFill>
        <p:spPr>
          <a:xfrm>
            <a:off x="10950714" y="4223307"/>
            <a:ext cx="837868" cy="278002"/>
          </a:xfrm>
          <a:prstGeom prst="rect">
            <a:avLst/>
          </a:prstGeom>
        </p:spPr>
      </p:pic>
      <p:pic>
        <p:nvPicPr>
          <p:cNvPr id="113" name="Picture 112"/>
          <p:cNvPicPr>
            <a:picLocks noChangeAspect="1"/>
          </p:cNvPicPr>
          <p:nvPr/>
        </p:nvPicPr>
        <p:blipFill>
          <a:blip r:embed="rId39"/>
          <a:stretch>
            <a:fillRect/>
          </a:stretch>
        </p:blipFill>
        <p:spPr>
          <a:xfrm>
            <a:off x="8688706" y="3957117"/>
            <a:ext cx="1256278" cy="381908"/>
          </a:xfrm>
          <a:prstGeom prst="rect">
            <a:avLst/>
          </a:prstGeom>
        </p:spPr>
      </p:pic>
      <p:pic>
        <p:nvPicPr>
          <p:cNvPr id="114" name="Picture 113"/>
          <p:cNvPicPr>
            <a:picLocks noChangeAspect="1"/>
          </p:cNvPicPr>
          <p:nvPr/>
        </p:nvPicPr>
        <p:blipFill>
          <a:blip r:embed="rId40"/>
          <a:stretch>
            <a:fillRect/>
          </a:stretch>
        </p:blipFill>
        <p:spPr>
          <a:xfrm>
            <a:off x="4391157" y="4899565"/>
            <a:ext cx="1207914" cy="278749"/>
          </a:xfrm>
          <a:prstGeom prst="rect">
            <a:avLst/>
          </a:prstGeom>
        </p:spPr>
      </p:pic>
      <p:pic>
        <p:nvPicPr>
          <p:cNvPr id="115" name="Picture 114"/>
          <p:cNvPicPr>
            <a:picLocks noChangeAspect="1"/>
          </p:cNvPicPr>
          <p:nvPr/>
        </p:nvPicPr>
        <p:blipFill>
          <a:blip r:embed="rId41"/>
          <a:stretch>
            <a:fillRect/>
          </a:stretch>
        </p:blipFill>
        <p:spPr>
          <a:xfrm>
            <a:off x="9014057" y="2777522"/>
            <a:ext cx="1091878" cy="458002"/>
          </a:xfrm>
          <a:prstGeom prst="rect">
            <a:avLst/>
          </a:prstGeom>
        </p:spPr>
      </p:pic>
      <p:pic>
        <p:nvPicPr>
          <p:cNvPr id="116" name="Picture 115"/>
          <p:cNvPicPr>
            <a:picLocks noChangeAspect="1"/>
          </p:cNvPicPr>
          <p:nvPr/>
        </p:nvPicPr>
        <p:blipFill>
          <a:blip r:embed="rId42"/>
          <a:stretch>
            <a:fillRect/>
          </a:stretch>
        </p:blipFill>
        <p:spPr>
          <a:xfrm>
            <a:off x="5863399" y="4974785"/>
            <a:ext cx="948188" cy="650623"/>
          </a:xfrm>
          <a:prstGeom prst="rect">
            <a:avLst/>
          </a:prstGeom>
        </p:spPr>
      </p:pic>
      <p:pic>
        <p:nvPicPr>
          <p:cNvPr id="1054" name="Picture 1053"/>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310523" y="445354"/>
            <a:ext cx="803297" cy="373297"/>
          </a:xfrm>
          <a:prstGeom prst="rect">
            <a:avLst/>
          </a:prstGeom>
        </p:spPr>
      </p:pic>
      <p:pic>
        <p:nvPicPr>
          <p:cNvPr id="64" name="Picture 63"/>
          <p:cNvPicPr>
            <a:picLocks noChangeAspect="1"/>
          </p:cNvPicPr>
          <p:nvPr/>
        </p:nvPicPr>
        <p:blipFill>
          <a:blip r:embed="rId44"/>
          <a:stretch>
            <a:fillRect/>
          </a:stretch>
        </p:blipFill>
        <p:spPr>
          <a:xfrm>
            <a:off x="5989218" y="6412072"/>
            <a:ext cx="1541929" cy="161167"/>
          </a:xfrm>
          <a:prstGeom prst="rect">
            <a:avLst/>
          </a:prstGeom>
        </p:spPr>
      </p:pic>
      <p:pic>
        <p:nvPicPr>
          <p:cNvPr id="65" name="Picture 64"/>
          <p:cNvPicPr>
            <a:picLocks noChangeAspect="1"/>
          </p:cNvPicPr>
          <p:nvPr/>
        </p:nvPicPr>
        <p:blipFill>
          <a:blip r:embed="rId45"/>
          <a:stretch>
            <a:fillRect/>
          </a:stretch>
        </p:blipFill>
        <p:spPr>
          <a:xfrm>
            <a:off x="7283818" y="5007014"/>
            <a:ext cx="1086206" cy="503231"/>
          </a:xfrm>
          <a:prstGeom prst="rect">
            <a:avLst/>
          </a:prstGeom>
        </p:spPr>
      </p:pic>
      <p:pic>
        <p:nvPicPr>
          <p:cNvPr id="66" name="Picture 65"/>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798601" y="6323801"/>
            <a:ext cx="1223337" cy="305964"/>
          </a:xfrm>
          <a:prstGeom prst="rect">
            <a:avLst/>
          </a:prstGeom>
        </p:spPr>
      </p:pic>
      <p:pic>
        <p:nvPicPr>
          <p:cNvPr id="67" name="Picture 66"/>
          <p:cNvPicPr>
            <a:picLocks noChangeAspect="1"/>
          </p:cNvPicPr>
          <p:nvPr/>
        </p:nvPicPr>
        <p:blipFill>
          <a:blip r:embed="rId47"/>
          <a:stretch>
            <a:fillRect/>
          </a:stretch>
        </p:blipFill>
        <p:spPr>
          <a:xfrm>
            <a:off x="7109292" y="5800780"/>
            <a:ext cx="843708" cy="294789"/>
          </a:xfrm>
          <a:prstGeom prst="rect">
            <a:avLst/>
          </a:prstGeom>
        </p:spPr>
      </p:pic>
      <p:pic>
        <p:nvPicPr>
          <p:cNvPr id="55" name="Picture 54"/>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5437509" y="2984531"/>
            <a:ext cx="1215958" cy="1215958"/>
          </a:xfrm>
          <a:prstGeom prst="rect">
            <a:avLst/>
          </a:prstGeom>
        </p:spPr>
      </p:pic>
      <p:pic>
        <p:nvPicPr>
          <p:cNvPr id="57" name="Picture 56"/>
          <p:cNvPicPr>
            <a:picLocks noChangeAspect="1"/>
          </p:cNvPicPr>
          <p:nvPr/>
        </p:nvPicPr>
        <p:blipFill>
          <a:blip r:embed="rId49"/>
          <a:stretch>
            <a:fillRect/>
          </a:stretch>
        </p:blipFill>
        <p:spPr>
          <a:xfrm>
            <a:off x="148789" y="1405538"/>
            <a:ext cx="1934766" cy="439924"/>
          </a:xfrm>
          <a:prstGeom prst="rect">
            <a:avLst/>
          </a:prstGeom>
        </p:spPr>
      </p:pic>
      <p:pic>
        <p:nvPicPr>
          <p:cNvPr id="58" name="Picture 57"/>
          <p:cNvPicPr>
            <a:picLocks noChangeAspect="1"/>
          </p:cNvPicPr>
          <p:nvPr/>
        </p:nvPicPr>
        <p:blipFill>
          <a:blip r:embed="rId50"/>
          <a:stretch>
            <a:fillRect/>
          </a:stretch>
        </p:blipFill>
        <p:spPr>
          <a:xfrm>
            <a:off x="1651229" y="2056061"/>
            <a:ext cx="970143" cy="501846"/>
          </a:xfrm>
          <a:prstGeom prst="rect">
            <a:avLst/>
          </a:prstGeom>
        </p:spPr>
      </p:pic>
      <p:pic>
        <p:nvPicPr>
          <p:cNvPr id="59" name="Picture 58"/>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574769" y="3035370"/>
            <a:ext cx="1530560" cy="334569"/>
          </a:xfrm>
          <a:prstGeom prst="rect">
            <a:avLst/>
          </a:prstGeom>
        </p:spPr>
      </p:pic>
      <p:pic>
        <p:nvPicPr>
          <p:cNvPr id="60" name="Picture 59"/>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4582365" y="5651382"/>
            <a:ext cx="1016705" cy="1016705"/>
          </a:xfrm>
          <a:prstGeom prst="rect">
            <a:avLst/>
          </a:prstGeom>
        </p:spPr>
      </p:pic>
      <p:pic>
        <p:nvPicPr>
          <p:cNvPr id="61" name="Picture 60"/>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6937479" y="4374537"/>
            <a:ext cx="1672121" cy="600248"/>
          </a:xfrm>
          <a:prstGeom prst="rect">
            <a:avLst/>
          </a:prstGeom>
        </p:spPr>
      </p:pic>
      <p:pic>
        <p:nvPicPr>
          <p:cNvPr id="62" name="Picture 61"/>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68076" y="4559527"/>
            <a:ext cx="2033273" cy="566547"/>
          </a:xfrm>
          <a:prstGeom prst="rect">
            <a:avLst/>
          </a:prstGeom>
        </p:spPr>
      </p:pic>
      <p:pic>
        <p:nvPicPr>
          <p:cNvPr id="63" name="Picture 62"/>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1379328" y="123796"/>
            <a:ext cx="624817" cy="791768"/>
          </a:xfrm>
          <a:prstGeom prst="rect">
            <a:avLst/>
          </a:prstGeom>
        </p:spPr>
      </p:pic>
      <p:pic>
        <p:nvPicPr>
          <p:cNvPr id="69" name="Picture 68"/>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10397674" y="5934061"/>
            <a:ext cx="1689252" cy="236496"/>
          </a:xfrm>
          <a:prstGeom prst="rect">
            <a:avLst/>
          </a:prstGeom>
        </p:spPr>
      </p:pic>
      <p:pic>
        <p:nvPicPr>
          <p:cNvPr id="70" name="Picture 69"/>
          <p:cNvPicPr>
            <a:picLocks noChangeAspect="1"/>
          </p:cNvPicPr>
          <p:nvPr/>
        </p:nvPicPr>
        <p:blipFill>
          <a:blip r:embed="rId57"/>
          <a:stretch>
            <a:fillRect/>
          </a:stretch>
        </p:blipFill>
        <p:spPr>
          <a:xfrm>
            <a:off x="4066343" y="669675"/>
            <a:ext cx="1605758" cy="729429"/>
          </a:xfrm>
          <a:prstGeom prst="rect">
            <a:avLst/>
          </a:prstGeom>
        </p:spPr>
      </p:pic>
      <p:pic>
        <p:nvPicPr>
          <p:cNvPr id="71" name="Picture 70"/>
          <p:cNvPicPr>
            <a:picLocks noChangeAspect="1"/>
          </p:cNvPicPr>
          <p:nvPr/>
        </p:nvPicPr>
        <p:blipFill>
          <a:blip r:embed="rId58"/>
          <a:stretch>
            <a:fillRect/>
          </a:stretch>
        </p:blipFill>
        <p:spPr>
          <a:xfrm>
            <a:off x="10686501" y="2411862"/>
            <a:ext cx="1284924" cy="365206"/>
          </a:xfrm>
          <a:prstGeom prst="rect">
            <a:avLst/>
          </a:prstGeom>
        </p:spPr>
      </p:pic>
      <p:pic>
        <p:nvPicPr>
          <p:cNvPr id="72" name="Picture 71"/>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835131" y="639143"/>
            <a:ext cx="1312068" cy="774120"/>
          </a:xfrm>
          <a:prstGeom prst="rect">
            <a:avLst/>
          </a:prstGeom>
        </p:spPr>
      </p:pic>
      <p:pic>
        <p:nvPicPr>
          <p:cNvPr id="73" name="Picture 72"/>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7482658" y="2590184"/>
            <a:ext cx="837943" cy="339890"/>
          </a:xfrm>
          <a:prstGeom prst="rect">
            <a:avLst/>
          </a:prstGeom>
        </p:spPr>
      </p:pic>
      <p:pic>
        <p:nvPicPr>
          <p:cNvPr id="74" name="Picture 73"/>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2576820" y="5697474"/>
            <a:ext cx="1736708" cy="387038"/>
          </a:xfrm>
          <a:prstGeom prst="rect">
            <a:avLst/>
          </a:prstGeom>
        </p:spPr>
      </p:pic>
      <p:pic>
        <p:nvPicPr>
          <p:cNvPr id="75" name="Picture 74"/>
          <p:cNvPicPr>
            <a:picLocks noChangeAspect="1"/>
          </p:cNvPicPr>
          <p:nvPr/>
        </p:nvPicPr>
        <p:blipFill rotWithShape="1">
          <a:blip r:embed="rId62" cstate="print">
            <a:extLst>
              <a:ext uri="{BEBA8EAE-BF5A-486C-A8C5-ECC9F3942E4B}">
                <a14:imgProps xmlns:a14="http://schemas.microsoft.com/office/drawing/2010/main">
                  <a14:imgLayer r:embed="rId63">
                    <a14:imgEffect>
                      <a14:sharpenSoften amount="50000"/>
                    </a14:imgEffect>
                  </a14:imgLayer>
                </a14:imgProps>
              </a:ext>
              <a:ext uri="{28A0092B-C50C-407E-A947-70E740481C1C}">
                <a14:useLocalDpi xmlns:a14="http://schemas.microsoft.com/office/drawing/2010/main" val="0"/>
              </a:ext>
            </a:extLst>
          </a:blip>
          <a:srcRect l="17317" t="16011" r="17318" b="22546"/>
          <a:stretch/>
        </p:blipFill>
        <p:spPr>
          <a:xfrm>
            <a:off x="10308450" y="96706"/>
            <a:ext cx="914849" cy="859958"/>
          </a:xfrm>
          <a:prstGeom prst="rect">
            <a:avLst/>
          </a:prstGeom>
        </p:spPr>
      </p:pic>
      <p:pic>
        <p:nvPicPr>
          <p:cNvPr id="76" name="Picture 75"/>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5811350" y="5878100"/>
            <a:ext cx="1004016" cy="251519"/>
          </a:xfrm>
          <a:prstGeom prst="rect">
            <a:avLst/>
          </a:prstGeom>
        </p:spPr>
      </p:pic>
      <p:pic>
        <p:nvPicPr>
          <p:cNvPr id="77" name="Picture 76"/>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10814329" y="1129496"/>
            <a:ext cx="992780" cy="475437"/>
          </a:xfrm>
          <a:prstGeom prst="rect">
            <a:avLst/>
          </a:prstGeom>
        </p:spPr>
      </p:pic>
      <p:pic>
        <p:nvPicPr>
          <p:cNvPr id="78" name="Picture 77"/>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5443466" y="4188789"/>
            <a:ext cx="1494014" cy="653514"/>
          </a:xfrm>
          <a:prstGeom prst="rect">
            <a:avLst/>
          </a:prstGeom>
        </p:spPr>
      </p:pic>
      <p:pic>
        <p:nvPicPr>
          <p:cNvPr id="79" name="Picture 78"/>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531146" y="2195247"/>
            <a:ext cx="1151553" cy="260792"/>
          </a:xfrm>
          <a:prstGeom prst="rect">
            <a:avLst/>
          </a:prstGeom>
        </p:spPr>
      </p:pic>
      <p:pic>
        <p:nvPicPr>
          <p:cNvPr id="80" name="Picture 79"/>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7310229" y="415915"/>
            <a:ext cx="1636375" cy="447643"/>
          </a:xfrm>
          <a:prstGeom prst="rect">
            <a:avLst/>
          </a:prstGeom>
        </p:spPr>
      </p:pic>
      <p:pic>
        <p:nvPicPr>
          <p:cNvPr id="81" name="Picture 80"/>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8193025" y="5691321"/>
            <a:ext cx="563445" cy="485054"/>
          </a:xfrm>
          <a:prstGeom prst="rect">
            <a:avLst/>
          </a:prstGeom>
        </p:spPr>
      </p:pic>
      <p:pic>
        <p:nvPicPr>
          <p:cNvPr id="82" name="Picture 81"/>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9014057" y="3374643"/>
            <a:ext cx="1384458" cy="486602"/>
          </a:xfrm>
          <a:prstGeom prst="rect">
            <a:avLst/>
          </a:prstGeom>
        </p:spPr>
      </p:pic>
      <p:pic>
        <p:nvPicPr>
          <p:cNvPr id="83" name="Picture 82"/>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8731498" y="5229003"/>
            <a:ext cx="1554865" cy="123104"/>
          </a:xfrm>
          <a:prstGeom prst="rect">
            <a:avLst/>
          </a:prstGeom>
        </p:spPr>
      </p:pic>
      <p:pic>
        <p:nvPicPr>
          <p:cNvPr id="84" name="Picture 8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0506949" y="2994768"/>
            <a:ext cx="1470699" cy="400373"/>
          </a:xfrm>
          <a:prstGeom prst="rect">
            <a:avLst/>
          </a:prstGeom>
        </p:spPr>
      </p:pic>
      <p:pic>
        <p:nvPicPr>
          <p:cNvPr id="3" name="Picture 2"/>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2253122" y="821524"/>
            <a:ext cx="1723088" cy="469070"/>
          </a:xfrm>
          <a:prstGeom prst="rect">
            <a:avLst/>
          </a:prstGeom>
        </p:spPr>
      </p:pic>
      <p:pic>
        <p:nvPicPr>
          <p:cNvPr id="85" name="Picture 84"/>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166801" y="3598777"/>
            <a:ext cx="909060" cy="666644"/>
          </a:xfrm>
          <a:prstGeom prst="rect">
            <a:avLst/>
          </a:prstGeom>
        </p:spPr>
      </p:pic>
      <p:pic>
        <p:nvPicPr>
          <p:cNvPr id="87" name="Picture 86"/>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6948480" y="3174127"/>
            <a:ext cx="1438637" cy="454953"/>
          </a:xfrm>
          <a:prstGeom prst="rect">
            <a:avLst/>
          </a:prstGeom>
        </p:spPr>
      </p:pic>
      <p:pic>
        <p:nvPicPr>
          <p:cNvPr id="88" name="Picture 87"/>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8917601" y="5474022"/>
            <a:ext cx="1390849" cy="696013"/>
          </a:xfrm>
          <a:prstGeom prst="rect">
            <a:avLst/>
          </a:prstGeom>
        </p:spPr>
      </p:pic>
      <p:pic>
        <p:nvPicPr>
          <p:cNvPr id="89" name="Picture 88"/>
          <p:cNvPicPr>
            <a:picLocks noChangeAspect="1"/>
          </p:cNvPicPr>
          <p:nvPr/>
        </p:nvPicPr>
        <p:blipFill rotWithShape="1">
          <a:blip r:embed="rId77"/>
          <a:srcRect b="9135"/>
          <a:stretch/>
        </p:blipFill>
        <p:spPr>
          <a:xfrm>
            <a:off x="388548" y="651535"/>
            <a:ext cx="1425294" cy="647548"/>
          </a:xfrm>
          <a:prstGeom prst="rect">
            <a:avLst/>
          </a:prstGeom>
        </p:spPr>
      </p:pic>
    </p:spTree>
    <p:extLst>
      <p:ext uri="{BB962C8B-B14F-4D97-AF65-F5344CB8AC3E}">
        <p14:creationId xmlns:p14="http://schemas.microsoft.com/office/powerpoint/2010/main" val="381239980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2084" y="434637"/>
            <a:ext cx="2530536" cy="1124207"/>
          </a:xfrm>
          <a:prstGeom prst="rect">
            <a:avLst/>
          </a:prstGeom>
        </p:spPr>
      </p:pic>
      <p:sp>
        <p:nvSpPr>
          <p:cNvPr id="5" name="Text Placeholder 3"/>
          <p:cNvSpPr txBox="1">
            <a:spLocks/>
          </p:cNvSpPr>
          <p:nvPr/>
        </p:nvSpPr>
        <p:spPr>
          <a:xfrm>
            <a:off x="509922" y="3354298"/>
            <a:ext cx="11680031" cy="284221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Clr>
                <a:srgbClr val="505050"/>
              </a:buClr>
              <a:buNone/>
              <a:defRPr/>
            </a:pPr>
            <a:r>
              <a:rPr lang="en-US" sz="3529" dirty="0">
                <a:solidFill>
                  <a:srgbClr val="505050"/>
                </a:solidFill>
                <a:latin typeface="Segoe UI Light"/>
                <a:cs typeface="Segoe UI" panose="020B0502040204020203" pitchFamily="34" charset="0"/>
              </a:rPr>
              <a:t>Independent games studio specializing in massively multiplayer games</a:t>
            </a:r>
          </a:p>
          <a:p>
            <a:pPr marL="0" indent="0" defTabSz="914367">
              <a:buClr>
                <a:srgbClr val="505050"/>
              </a:buClr>
              <a:buNone/>
              <a:defRPr/>
            </a:pPr>
            <a:endParaRPr lang="en-US" sz="3529" dirty="0">
              <a:solidFill>
                <a:srgbClr val="505050"/>
              </a:solidFill>
              <a:latin typeface="Segoe UI Light"/>
              <a:cs typeface="Segoe UI" panose="020B0502040204020203" pitchFamily="34" charset="0"/>
            </a:endParaRPr>
          </a:p>
          <a:p>
            <a:pPr marL="0" indent="0" defTabSz="914367">
              <a:buClr>
                <a:srgbClr val="505050"/>
              </a:buClr>
              <a:buNone/>
              <a:defRPr/>
            </a:pPr>
            <a:r>
              <a:rPr lang="en-US" sz="3529" dirty="0">
                <a:solidFill>
                  <a:srgbClr val="505050"/>
                </a:solidFill>
                <a:cs typeface="Segoe UI" panose="020B0502040204020203" pitchFamily="34" charset="0"/>
                <a:hlinkClick r:id="rId4"/>
              </a:rPr>
              <a:t>http://web.ageofascent.com/category/development/service-fabric/</a:t>
            </a:r>
            <a:r>
              <a:rPr lang="en-US" sz="3529" dirty="0">
                <a:solidFill>
                  <a:srgbClr val="505050"/>
                </a:solidFill>
                <a:cs typeface="Segoe UI" panose="020B0502040204020203" pitchFamily="34" charset="0"/>
              </a:rPr>
              <a:t> </a:t>
            </a:r>
            <a:endParaRPr lang="en-US" sz="3529" dirty="0">
              <a:solidFill>
                <a:srgbClr val="505050"/>
              </a:solidFill>
              <a:latin typeface="Segoe UI Light"/>
              <a:cs typeface="Segoe UI" panose="020B0502040204020203" pitchFamily="34" charset="0"/>
            </a:endParaRPr>
          </a:p>
        </p:txBody>
      </p:sp>
      <p:sp>
        <p:nvSpPr>
          <p:cNvPr id="2" name="TextBox 1"/>
          <p:cNvSpPr txBox="1"/>
          <p:nvPr/>
        </p:nvSpPr>
        <p:spPr>
          <a:xfrm>
            <a:off x="509921" y="1852889"/>
            <a:ext cx="11327222" cy="118578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6470" dirty="0">
                <a:gradFill>
                  <a:gsLst>
                    <a:gs pos="2917">
                      <a:srgbClr val="505050"/>
                    </a:gs>
                    <a:gs pos="30000">
                      <a:srgbClr val="505050"/>
                    </a:gs>
                  </a:gsLst>
                  <a:lin ang="5400000" scaled="0"/>
                </a:gradFill>
                <a:latin typeface="Segoe UI Light"/>
              </a:rPr>
              <a:t>Age of Ascent &amp; Service Fabric</a:t>
            </a:r>
          </a:p>
        </p:txBody>
      </p:sp>
      <p:pic>
        <p:nvPicPr>
          <p:cNvPr id="6" name="Picture 5"/>
          <p:cNvPicPr>
            <a:picLocks noChangeAspect="1"/>
          </p:cNvPicPr>
          <p:nvPr/>
        </p:nvPicPr>
        <p:blipFill>
          <a:blip r:embed="rId5"/>
          <a:stretch>
            <a:fillRect/>
          </a:stretch>
        </p:blipFill>
        <p:spPr>
          <a:xfrm>
            <a:off x="9084084" y="302853"/>
            <a:ext cx="2753059" cy="1471245"/>
          </a:xfrm>
          <a:prstGeom prst="rect">
            <a:avLst/>
          </a:prstGeom>
        </p:spPr>
      </p:pic>
    </p:spTree>
    <p:extLst>
      <p:ext uri="{BB962C8B-B14F-4D97-AF65-F5344CB8AC3E}">
        <p14:creationId xmlns:p14="http://schemas.microsoft.com/office/powerpoint/2010/main" val="105012489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356"/>
            <a:ext cx="7735389" cy="1181862"/>
          </a:xfrm>
        </p:spPr>
        <p:txBody>
          <a:bodyPr/>
          <a:lstStyle/>
          <a:p>
            <a:r>
              <a:rPr lang="en-US" dirty="0"/>
              <a:t>Testability</a:t>
            </a:r>
          </a:p>
        </p:txBody>
      </p:sp>
    </p:spTree>
    <p:extLst>
      <p:ext uri="{BB962C8B-B14F-4D97-AF65-F5344CB8AC3E}">
        <p14:creationId xmlns:p14="http://schemas.microsoft.com/office/powerpoint/2010/main" val="45585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8"/>
            <a:ext cx="11653523" cy="2984407"/>
          </a:xfrm>
        </p:spPr>
        <p:txBody>
          <a:bodyPr/>
          <a:lstStyle/>
          <a:p>
            <a:r>
              <a:rPr lang="en-US" dirty="0">
                <a:solidFill>
                  <a:schemeClr val="bg1"/>
                </a:solidFill>
              </a:rPr>
              <a:t>Two main test scenarios provided out of the box</a:t>
            </a:r>
          </a:p>
          <a:p>
            <a:pPr lvl="1"/>
            <a:r>
              <a:rPr lang="en-US" dirty="0">
                <a:solidFill>
                  <a:schemeClr val="bg1"/>
                </a:solidFill>
              </a:rPr>
              <a:t>Chaos tests</a:t>
            </a:r>
          </a:p>
          <a:p>
            <a:pPr lvl="1"/>
            <a:r>
              <a:rPr lang="en-US" dirty="0">
                <a:solidFill>
                  <a:schemeClr val="bg1"/>
                </a:solidFill>
              </a:rPr>
              <a:t>Failover tests</a:t>
            </a:r>
          </a:p>
          <a:p>
            <a:r>
              <a:rPr lang="en-US" dirty="0">
                <a:solidFill>
                  <a:schemeClr val="bg1"/>
                </a:solidFill>
              </a:rPr>
              <a:t>Tools</a:t>
            </a:r>
          </a:p>
          <a:p>
            <a:pPr lvl="1"/>
            <a:r>
              <a:rPr lang="en-US" dirty="0">
                <a:solidFill>
                  <a:schemeClr val="bg1"/>
                </a:solidFill>
              </a:rPr>
              <a:t>C# APIs (System.Fabric.Testability.dll)</a:t>
            </a:r>
          </a:p>
          <a:p>
            <a:pPr lvl="1"/>
            <a:r>
              <a:rPr lang="en-US" dirty="0">
                <a:solidFill>
                  <a:schemeClr val="bg1"/>
                </a:solidFill>
              </a:rPr>
              <a:t>PowerShell </a:t>
            </a:r>
            <a:r>
              <a:rPr lang="en-US" dirty="0" err="1">
                <a:solidFill>
                  <a:schemeClr val="bg1"/>
                </a:solidFill>
              </a:rPr>
              <a:t>commandlets</a:t>
            </a:r>
            <a:r>
              <a:rPr lang="en-US" dirty="0">
                <a:solidFill>
                  <a:schemeClr val="bg1"/>
                </a:solidFill>
              </a:rPr>
              <a:t> (runtime required)</a:t>
            </a:r>
          </a:p>
        </p:txBody>
      </p:sp>
      <p:sp>
        <p:nvSpPr>
          <p:cNvPr id="2" name="Title 1"/>
          <p:cNvSpPr>
            <a:spLocks noGrp="1"/>
          </p:cNvSpPr>
          <p:nvPr>
            <p:ph type="title"/>
          </p:nvPr>
        </p:nvSpPr>
        <p:spPr/>
        <p:txBody>
          <a:bodyPr/>
          <a:lstStyle/>
          <a:p>
            <a:r>
              <a:rPr lang="en-US" dirty="0">
                <a:solidFill>
                  <a:schemeClr val="bg1"/>
                </a:solidFill>
              </a:rPr>
              <a:t>Testability in Service Fabric</a:t>
            </a:r>
          </a:p>
        </p:txBody>
      </p:sp>
    </p:spTree>
    <p:extLst>
      <p:ext uri="{BB962C8B-B14F-4D97-AF65-F5344CB8AC3E}">
        <p14:creationId xmlns:p14="http://schemas.microsoft.com/office/powerpoint/2010/main" val="25328092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890954"/>
          </a:xfrm>
        </p:spPr>
        <p:txBody>
          <a:bodyPr/>
          <a:lstStyle/>
          <a:p>
            <a:pPr>
              <a:buClr>
                <a:schemeClr val="tx1"/>
              </a:buClr>
            </a:pPr>
            <a:r>
              <a:rPr lang="en-US" dirty="0">
                <a:solidFill>
                  <a:schemeClr val="bg1"/>
                </a:solidFill>
              </a:rPr>
              <a:t>Generates faults across the entire Service Fabric cluster</a:t>
            </a:r>
          </a:p>
          <a:p>
            <a:pPr>
              <a:buClr>
                <a:schemeClr val="tx1"/>
              </a:buClr>
            </a:pPr>
            <a:r>
              <a:rPr lang="en-US" dirty="0">
                <a:solidFill>
                  <a:schemeClr val="bg1"/>
                </a:solidFill>
              </a:rPr>
              <a:t>Compresses faults generally seen in months or years to a few hours</a:t>
            </a:r>
          </a:p>
          <a:p>
            <a:pPr>
              <a:buClr>
                <a:schemeClr val="tx1"/>
              </a:buClr>
            </a:pPr>
            <a:r>
              <a:rPr lang="en-US" dirty="0">
                <a:solidFill>
                  <a:schemeClr val="bg1"/>
                </a:solidFill>
              </a:rPr>
              <a:t>Combination of interleaved faults with the high fault rate finds corner cases that are otherwise missed</a:t>
            </a:r>
          </a:p>
          <a:p>
            <a:pPr>
              <a:buClr>
                <a:schemeClr val="tx1"/>
              </a:buClr>
            </a:pPr>
            <a:r>
              <a:rPr lang="en-US" dirty="0">
                <a:solidFill>
                  <a:schemeClr val="bg1"/>
                </a:solidFill>
              </a:rPr>
              <a:t>Leads to a significant improvement in the code quality of the service</a:t>
            </a:r>
            <a:endParaRPr lang="fr-CA" dirty="0">
              <a:solidFill>
                <a:schemeClr val="bg1"/>
              </a:solidFill>
            </a:endParaRPr>
          </a:p>
        </p:txBody>
      </p:sp>
      <p:sp>
        <p:nvSpPr>
          <p:cNvPr id="4" name="Title 1"/>
          <p:cNvSpPr>
            <a:spLocks noGrp="1"/>
          </p:cNvSpPr>
          <p:nvPr>
            <p:ph type="title"/>
          </p:nvPr>
        </p:nvSpPr>
        <p:spPr/>
        <p:txBody>
          <a:bodyPr/>
          <a:lstStyle/>
          <a:p>
            <a:r>
              <a:rPr lang="en-US" dirty="0">
                <a:solidFill>
                  <a:schemeClr val="bg1"/>
                </a:solidFill>
              </a:rPr>
              <a:t>What do we get from this Testability</a:t>
            </a:r>
          </a:p>
        </p:txBody>
      </p:sp>
    </p:spTree>
    <p:extLst>
      <p:ext uri="{BB962C8B-B14F-4D97-AF65-F5344CB8AC3E}">
        <p14:creationId xmlns:p14="http://schemas.microsoft.com/office/powerpoint/2010/main" val="26480006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2292056044"/>
              </p:ext>
            </p:extLst>
          </p:nvPr>
        </p:nvGraphicFramePr>
        <p:xfrm>
          <a:off x="249382" y="784851"/>
          <a:ext cx="11675698" cy="6073149"/>
        </p:xfrm>
        <a:graphic>
          <a:graphicData uri="http://schemas.openxmlformats.org/drawingml/2006/table">
            <a:tbl>
              <a:tblPr/>
              <a:tblGrid>
                <a:gridCol w="1720045">
                  <a:extLst>
                    <a:ext uri="{9D8B030D-6E8A-4147-A177-3AD203B41FA5}">
                      <a16:colId xmlns:a16="http://schemas.microsoft.com/office/drawing/2014/main" val="2057790899"/>
                    </a:ext>
                  </a:extLst>
                </a:gridCol>
                <a:gridCol w="4218937">
                  <a:extLst>
                    <a:ext uri="{9D8B030D-6E8A-4147-A177-3AD203B41FA5}">
                      <a16:colId xmlns:a16="http://schemas.microsoft.com/office/drawing/2014/main" val="3306342332"/>
                    </a:ext>
                  </a:extLst>
                </a:gridCol>
                <a:gridCol w="1767902">
                  <a:extLst>
                    <a:ext uri="{9D8B030D-6E8A-4147-A177-3AD203B41FA5}">
                      <a16:colId xmlns:a16="http://schemas.microsoft.com/office/drawing/2014/main" val="3786621153"/>
                    </a:ext>
                  </a:extLst>
                </a:gridCol>
                <a:gridCol w="2711734">
                  <a:extLst>
                    <a:ext uri="{9D8B030D-6E8A-4147-A177-3AD203B41FA5}">
                      <a16:colId xmlns:a16="http://schemas.microsoft.com/office/drawing/2014/main" val="1017422443"/>
                    </a:ext>
                  </a:extLst>
                </a:gridCol>
                <a:gridCol w="1257080">
                  <a:extLst>
                    <a:ext uri="{9D8B030D-6E8A-4147-A177-3AD203B41FA5}">
                      <a16:colId xmlns:a16="http://schemas.microsoft.com/office/drawing/2014/main" val="2515234518"/>
                    </a:ext>
                  </a:extLst>
                </a:gridCol>
              </a:tblGrid>
              <a:tr h="560913">
                <a:tc>
                  <a:txBody>
                    <a:bodyPr/>
                    <a:lstStyle/>
                    <a:p>
                      <a:r>
                        <a:rPr lang="en-US" sz="1400" b="1" dirty="0">
                          <a:solidFill>
                            <a:schemeClr val="bg1"/>
                          </a:solidFill>
                          <a:effectLst/>
                        </a:rPr>
                        <a:t>Actions</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400" b="1" dirty="0">
                          <a:solidFill>
                            <a:schemeClr val="bg1"/>
                          </a:solidFill>
                          <a:effectLst/>
                        </a:rPr>
                        <a:t>Description</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400" b="1" dirty="0">
                          <a:solidFill>
                            <a:schemeClr val="bg1"/>
                          </a:solidFill>
                          <a:effectLst/>
                        </a:rPr>
                        <a:t>Managed API</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400" b="1">
                          <a:solidFill>
                            <a:schemeClr val="bg1"/>
                          </a:solidFill>
                          <a:effectLst/>
                        </a:rPr>
                        <a:t>Powershell Cmdlet</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400" b="1" dirty="0">
                          <a:solidFill>
                            <a:schemeClr val="bg1"/>
                          </a:solidFill>
                          <a:effectLst/>
                        </a:rPr>
                        <a:t>Graceful/</a:t>
                      </a:r>
                    </a:p>
                    <a:p>
                      <a:r>
                        <a:rPr lang="en-US" sz="1400" b="1" dirty="0" err="1">
                          <a:solidFill>
                            <a:schemeClr val="bg1"/>
                          </a:solidFill>
                          <a:effectLst/>
                        </a:rPr>
                        <a:t>UnGraceful</a:t>
                      </a:r>
                      <a:r>
                        <a:rPr lang="en-US" sz="1400" b="1" dirty="0">
                          <a:solidFill>
                            <a:schemeClr val="bg1"/>
                          </a:solidFill>
                          <a:effectLst/>
                        </a:rPr>
                        <a:t> Faults</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37604800"/>
                  </a:ext>
                </a:extLst>
              </a:tr>
              <a:tr h="325638">
                <a:tc>
                  <a:txBody>
                    <a:bodyPr/>
                    <a:lstStyle/>
                    <a:p>
                      <a:r>
                        <a:rPr lang="en-US" sz="1200" b="1" dirty="0" err="1">
                          <a:solidFill>
                            <a:schemeClr val="bg1"/>
                          </a:solidFill>
                          <a:effectLst/>
                        </a:rPr>
                        <a:t>CleanTestState</a:t>
                      </a:r>
                      <a:endParaRPr lang="en-US" sz="1200" b="1"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100" dirty="0">
                          <a:solidFill>
                            <a:schemeClr val="bg1"/>
                          </a:solidFill>
                          <a:effectLst/>
                        </a:rPr>
                        <a:t>Removes all the test state from the cluster in case of a bad shutdown of the test driver.</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CleanTestStateAsync</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Remove-ServiceFabricTestState</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solidFill>
                            <a:schemeClr val="bg1"/>
                          </a:solidFill>
                          <a:effectLst/>
                        </a:rPr>
                        <a:t>Not Applicable</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78264957"/>
                  </a:ext>
                </a:extLst>
              </a:tr>
              <a:tr h="325638">
                <a:tc>
                  <a:txBody>
                    <a:bodyPr/>
                    <a:lstStyle/>
                    <a:p>
                      <a:r>
                        <a:rPr lang="en-US" sz="1200" b="1" dirty="0" err="1">
                          <a:solidFill>
                            <a:schemeClr val="bg1"/>
                          </a:solidFill>
                          <a:effectLst/>
                        </a:rPr>
                        <a:t>InvokeDataLoss</a:t>
                      </a:r>
                      <a:endParaRPr lang="en-US" sz="1200" b="1"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100" dirty="0">
                          <a:solidFill>
                            <a:schemeClr val="bg1"/>
                          </a:solidFill>
                          <a:effectLst/>
                        </a:rPr>
                        <a:t>Induces data loss into a service partition.</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a:solidFill>
                            <a:schemeClr val="bg1"/>
                          </a:solidFill>
                          <a:effectLst/>
                        </a:rPr>
                        <a:t>InvokeDataLossAsync</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dirty="0">
                          <a:solidFill>
                            <a:schemeClr val="bg1"/>
                          </a:solidFill>
                          <a:effectLst/>
                        </a:rPr>
                        <a:t>Invoke-</a:t>
                      </a:r>
                      <a:r>
                        <a:rPr lang="en-US" sz="1200" dirty="0" err="1">
                          <a:solidFill>
                            <a:schemeClr val="bg1"/>
                          </a:solidFill>
                          <a:effectLst/>
                        </a:rPr>
                        <a:t>ServiceFabricPartitionDataLoss</a:t>
                      </a:r>
                      <a:endParaRPr lang="en-US" sz="1200"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a:solidFill>
                            <a:schemeClr val="bg1"/>
                          </a:solidFill>
                          <a:effectLst/>
                        </a:rPr>
                        <a:t>Graceful</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49216016"/>
                  </a:ext>
                </a:extLst>
              </a:tr>
              <a:tr h="168789">
                <a:tc>
                  <a:txBody>
                    <a:bodyPr/>
                    <a:lstStyle/>
                    <a:p>
                      <a:r>
                        <a:rPr lang="en-US" sz="1200" b="1" dirty="0" err="1">
                          <a:solidFill>
                            <a:schemeClr val="bg1"/>
                          </a:solidFill>
                          <a:effectLst/>
                        </a:rPr>
                        <a:t>InvokeQuorumLoss</a:t>
                      </a:r>
                      <a:endParaRPr lang="en-US" sz="1200" b="1"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100" dirty="0">
                          <a:solidFill>
                            <a:schemeClr val="bg1"/>
                          </a:solidFill>
                          <a:effectLst/>
                        </a:rPr>
                        <a:t>Puts a given </a:t>
                      </a:r>
                      <a:r>
                        <a:rPr lang="en-US" sz="1100" dirty="0" err="1">
                          <a:solidFill>
                            <a:schemeClr val="bg1"/>
                          </a:solidFill>
                          <a:effectLst/>
                        </a:rPr>
                        <a:t>stateful</a:t>
                      </a:r>
                      <a:r>
                        <a:rPr lang="en-US" sz="1100" dirty="0">
                          <a:solidFill>
                            <a:schemeClr val="bg1"/>
                          </a:solidFill>
                          <a:effectLst/>
                        </a:rPr>
                        <a:t> service partition in to quorum loss.</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InvokeQuorumLossAsync</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Invoke-ServiceFabricQuorumLoss</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Graceful</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81758008"/>
                  </a:ext>
                </a:extLst>
              </a:tr>
              <a:tr h="325638">
                <a:tc>
                  <a:txBody>
                    <a:bodyPr/>
                    <a:lstStyle/>
                    <a:p>
                      <a:r>
                        <a:rPr lang="en-US" sz="1200" b="1" dirty="0">
                          <a:solidFill>
                            <a:schemeClr val="bg1"/>
                          </a:solidFill>
                          <a:effectLst/>
                        </a:rPr>
                        <a:t>Move Primary</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100" dirty="0">
                          <a:solidFill>
                            <a:schemeClr val="bg1"/>
                          </a:solidFill>
                          <a:effectLst/>
                        </a:rPr>
                        <a:t>Moves the specified primary replica of </a:t>
                      </a:r>
                      <a:r>
                        <a:rPr lang="en-US" sz="1100" dirty="0" err="1">
                          <a:solidFill>
                            <a:schemeClr val="bg1"/>
                          </a:solidFill>
                          <a:effectLst/>
                        </a:rPr>
                        <a:t>stateful</a:t>
                      </a:r>
                      <a:r>
                        <a:rPr lang="en-US" sz="1100" dirty="0">
                          <a:solidFill>
                            <a:schemeClr val="bg1"/>
                          </a:solidFill>
                          <a:effectLst/>
                        </a:rPr>
                        <a:t> service to the specified cluster node.</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a:solidFill>
                            <a:schemeClr val="bg1"/>
                          </a:solidFill>
                          <a:effectLst/>
                        </a:rPr>
                        <a:t>MovePrimaryAsync</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a:solidFill>
                            <a:schemeClr val="bg1"/>
                          </a:solidFill>
                          <a:effectLst/>
                        </a:rPr>
                        <a:t>Move-ServiceFabricPrimaryReplica</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a:solidFill>
                            <a:schemeClr val="bg1"/>
                          </a:solidFill>
                          <a:effectLst/>
                        </a:rPr>
                        <a:t>Graceful</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937812281"/>
                  </a:ext>
                </a:extLst>
              </a:tr>
              <a:tr h="325638">
                <a:tc>
                  <a:txBody>
                    <a:bodyPr/>
                    <a:lstStyle/>
                    <a:p>
                      <a:r>
                        <a:rPr lang="en-US" sz="1200" b="1" dirty="0">
                          <a:solidFill>
                            <a:schemeClr val="bg1"/>
                          </a:solidFill>
                          <a:effectLst/>
                        </a:rPr>
                        <a:t>Move Secondary</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100" dirty="0">
                          <a:solidFill>
                            <a:schemeClr val="bg1"/>
                          </a:solidFill>
                          <a:effectLst/>
                        </a:rPr>
                        <a:t>Moves the current secondary replica of a </a:t>
                      </a:r>
                      <a:r>
                        <a:rPr lang="en-US" sz="1100" dirty="0" err="1">
                          <a:solidFill>
                            <a:schemeClr val="bg1"/>
                          </a:solidFill>
                          <a:effectLst/>
                        </a:rPr>
                        <a:t>stateful</a:t>
                      </a:r>
                      <a:r>
                        <a:rPr lang="en-US" sz="1100" dirty="0">
                          <a:solidFill>
                            <a:schemeClr val="bg1"/>
                          </a:solidFill>
                          <a:effectLst/>
                        </a:rPr>
                        <a:t> service to a different cluster node.</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MoveSecondaryAsync</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Move-ServiceFabricSecondaryReplica</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Graceful</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87099835"/>
                  </a:ext>
                </a:extLst>
              </a:tr>
              <a:tr h="482488">
                <a:tc>
                  <a:txBody>
                    <a:bodyPr/>
                    <a:lstStyle/>
                    <a:p>
                      <a:r>
                        <a:rPr lang="en-US" sz="1200" b="1" dirty="0" err="1">
                          <a:solidFill>
                            <a:schemeClr val="bg1"/>
                          </a:solidFill>
                          <a:effectLst/>
                        </a:rPr>
                        <a:t>RemoveReplica</a:t>
                      </a:r>
                      <a:endParaRPr lang="en-US" sz="1200" b="1"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100" dirty="0">
                          <a:solidFill>
                            <a:schemeClr val="bg1"/>
                          </a:solidFill>
                          <a:effectLst/>
                        </a:rPr>
                        <a:t>Simulates a replica failure by removing a replica from a cluster. This will close the replica and will transition it to role 'None', removing all of its state from the cluster.</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a:solidFill>
                            <a:schemeClr val="bg1"/>
                          </a:solidFill>
                          <a:effectLst/>
                        </a:rPr>
                        <a:t>RemoveReplicaAsync</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dirty="0">
                          <a:solidFill>
                            <a:schemeClr val="bg1"/>
                          </a:solidFill>
                          <a:effectLst/>
                        </a:rPr>
                        <a:t>Remove-</a:t>
                      </a:r>
                      <a:r>
                        <a:rPr lang="en-US" sz="1200" dirty="0" err="1">
                          <a:solidFill>
                            <a:schemeClr val="bg1"/>
                          </a:solidFill>
                          <a:effectLst/>
                        </a:rPr>
                        <a:t>ServiceFabricReplica</a:t>
                      </a:r>
                      <a:endParaRPr lang="en-US" sz="1200"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a:solidFill>
                            <a:schemeClr val="bg1"/>
                          </a:solidFill>
                          <a:effectLst/>
                        </a:rPr>
                        <a:t>Graceful</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4081990511"/>
                  </a:ext>
                </a:extLst>
              </a:tr>
              <a:tr h="639338">
                <a:tc>
                  <a:txBody>
                    <a:bodyPr/>
                    <a:lstStyle/>
                    <a:p>
                      <a:r>
                        <a:rPr lang="en-US" sz="1200" b="1" dirty="0" err="1">
                          <a:solidFill>
                            <a:schemeClr val="bg1"/>
                          </a:solidFill>
                          <a:effectLst/>
                        </a:rPr>
                        <a:t>RestartDeployedCodePackage</a:t>
                      </a:r>
                      <a:endParaRPr lang="en-US" sz="1200" b="1"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100" dirty="0">
                          <a:solidFill>
                            <a:schemeClr val="bg1"/>
                          </a:solidFill>
                          <a:effectLst/>
                        </a:rPr>
                        <a:t>Simulates a code package process failure by restarting a code package deployed on a node in a cluster. This aborts the code package process which will restart all the user service replicas hosted in that process.</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err="1">
                          <a:solidFill>
                            <a:schemeClr val="bg1"/>
                          </a:solidFill>
                          <a:effectLst/>
                        </a:rPr>
                        <a:t>RestartDeployedCodePackageAsync</a:t>
                      </a:r>
                      <a:endParaRPr lang="en-US" sz="1200"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Restart-ServiceFabricDeployedCodePackage</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Ungraceful</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68376942"/>
                  </a:ext>
                </a:extLst>
              </a:tr>
              <a:tr h="325638">
                <a:tc>
                  <a:txBody>
                    <a:bodyPr/>
                    <a:lstStyle/>
                    <a:p>
                      <a:r>
                        <a:rPr lang="en-US" sz="1200" b="1" dirty="0" err="1">
                          <a:solidFill>
                            <a:schemeClr val="bg1"/>
                          </a:solidFill>
                          <a:effectLst/>
                        </a:rPr>
                        <a:t>RestartNode</a:t>
                      </a:r>
                      <a:endParaRPr lang="en-US" sz="1200" b="1"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100" dirty="0">
                          <a:solidFill>
                            <a:schemeClr val="bg1"/>
                          </a:solidFill>
                          <a:effectLst/>
                        </a:rPr>
                        <a:t>Simulates a Service Fabric cluster node failure by restarting a node.</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dirty="0" err="1">
                          <a:solidFill>
                            <a:schemeClr val="bg1"/>
                          </a:solidFill>
                          <a:effectLst/>
                        </a:rPr>
                        <a:t>RestartNodeAsync</a:t>
                      </a:r>
                      <a:endParaRPr lang="en-US" sz="1200"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a:solidFill>
                            <a:schemeClr val="bg1"/>
                          </a:solidFill>
                          <a:effectLst/>
                        </a:rPr>
                        <a:t>Restart-ServiceFabricNode</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a:solidFill>
                            <a:schemeClr val="bg1"/>
                          </a:solidFill>
                          <a:effectLst/>
                        </a:rPr>
                        <a:t>Ungraceful</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949621128"/>
                  </a:ext>
                </a:extLst>
              </a:tr>
              <a:tr h="325638">
                <a:tc>
                  <a:txBody>
                    <a:bodyPr/>
                    <a:lstStyle/>
                    <a:p>
                      <a:r>
                        <a:rPr lang="en-US" sz="1200" b="1" dirty="0" err="1">
                          <a:solidFill>
                            <a:schemeClr val="bg1"/>
                          </a:solidFill>
                          <a:effectLst/>
                        </a:rPr>
                        <a:t>RestartPartition</a:t>
                      </a:r>
                      <a:endParaRPr lang="en-US" sz="1200" b="1"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100" dirty="0">
                          <a:solidFill>
                            <a:schemeClr val="bg1"/>
                          </a:solidFill>
                          <a:effectLst/>
                        </a:rPr>
                        <a:t>Simulates a data center blackout or cluster blackout scenario by restarting some or all replicas of a partition.</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err="1">
                          <a:solidFill>
                            <a:schemeClr val="bg1"/>
                          </a:solidFill>
                          <a:effectLst/>
                        </a:rPr>
                        <a:t>RestartPartitionAsync</a:t>
                      </a:r>
                      <a:endParaRPr lang="en-US" sz="1200"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solidFill>
                            <a:schemeClr val="bg1"/>
                          </a:solidFill>
                          <a:effectLst/>
                        </a:rPr>
                        <a:t>Restart-</a:t>
                      </a:r>
                      <a:r>
                        <a:rPr lang="en-US" sz="1200" dirty="0" err="1">
                          <a:solidFill>
                            <a:schemeClr val="bg1"/>
                          </a:solidFill>
                          <a:effectLst/>
                        </a:rPr>
                        <a:t>ServiceFabricPartition</a:t>
                      </a:r>
                      <a:endParaRPr lang="en-US" sz="1200"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solidFill>
                            <a:schemeClr val="bg1"/>
                          </a:solidFill>
                          <a:effectLst/>
                        </a:rPr>
                        <a:t>Graceful</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98709242"/>
                  </a:ext>
                </a:extLst>
              </a:tr>
              <a:tr h="325638">
                <a:tc>
                  <a:txBody>
                    <a:bodyPr/>
                    <a:lstStyle/>
                    <a:p>
                      <a:r>
                        <a:rPr lang="en-US" sz="1200" b="1" dirty="0" err="1">
                          <a:solidFill>
                            <a:schemeClr val="bg1"/>
                          </a:solidFill>
                          <a:effectLst/>
                        </a:rPr>
                        <a:t>RestartReplica</a:t>
                      </a:r>
                      <a:endParaRPr lang="en-US" sz="1200" b="1"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100" dirty="0">
                          <a:solidFill>
                            <a:schemeClr val="bg1"/>
                          </a:solidFill>
                          <a:effectLst/>
                        </a:rPr>
                        <a:t>Simulates a replica failure by restarting a persisted replica in a cluster, closing the replica and then reopening it.</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dirty="0" err="1">
                          <a:solidFill>
                            <a:schemeClr val="bg1"/>
                          </a:solidFill>
                          <a:effectLst/>
                        </a:rPr>
                        <a:t>RestartReplicaAsync</a:t>
                      </a:r>
                      <a:endParaRPr lang="en-US" sz="1200"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dirty="0">
                          <a:solidFill>
                            <a:schemeClr val="bg1"/>
                          </a:solidFill>
                          <a:effectLst/>
                        </a:rPr>
                        <a:t>Restart-</a:t>
                      </a:r>
                      <a:r>
                        <a:rPr lang="en-US" sz="1200" dirty="0" err="1">
                          <a:solidFill>
                            <a:schemeClr val="bg1"/>
                          </a:solidFill>
                          <a:effectLst/>
                        </a:rPr>
                        <a:t>ServiceFabricReplica</a:t>
                      </a:r>
                      <a:endParaRPr lang="en-US" sz="1200"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dirty="0">
                          <a:solidFill>
                            <a:schemeClr val="bg1"/>
                          </a:solidFill>
                          <a:effectLst/>
                        </a:rPr>
                        <a:t>Graceful</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4236723800"/>
                  </a:ext>
                </a:extLst>
              </a:tr>
              <a:tr h="168789">
                <a:tc>
                  <a:txBody>
                    <a:bodyPr/>
                    <a:lstStyle/>
                    <a:p>
                      <a:r>
                        <a:rPr lang="en-US" sz="1200" b="1" dirty="0" err="1">
                          <a:solidFill>
                            <a:schemeClr val="bg1"/>
                          </a:solidFill>
                          <a:effectLst/>
                        </a:rPr>
                        <a:t>StartNode</a:t>
                      </a:r>
                      <a:endParaRPr lang="en-US" sz="1200" b="1"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100" dirty="0">
                          <a:solidFill>
                            <a:schemeClr val="bg1"/>
                          </a:solidFill>
                          <a:effectLst/>
                        </a:rPr>
                        <a:t>Starts a node in a cluster which is already stopped.</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StartNodeAsync</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solidFill>
                            <a:schemeClr val="bg1"/>
                          </a:solidFill>
                          <a:effectLst/>
                        </a:rPr>
                        <a:t>Start-</a:t>
                      </a:r>
                      <a:r>
                        <a:rPr lang="en-US" sz="1200" dirty="0" err="1">
                          <a:solidFill>
                            <a:schemeClr val="bg1"/>
                          </a:solidFill>
                          <a:effectLst/>
                        </a:rPr>
                        <a:t>ServiceFabricNode</a:t>
                      </a:r>
                      <a:endParaRPr lang="en-US" sz="1200"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solidFill>
                            <a:schemeClr val="bg1"/>
                          </a:solidFill>
                          <a:effectLst/>
                        </a:rPr>
                        <a:t>Not Applicable</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42640037"/>
                  </a:ext>
                </a:extLst>
              </a:tr>
              <a:tr h="325638">
                <a:tc>
                  <a:txBody>
                    <a:bodyPr/>
                    <a:lstStyle/>
                    <a:p>
                      <a:r>
                        <a:rPr lang="en-US" sz="1200" b="1" dirty="0" err="1">
                          <a:solidFill>
                            <a:schemeClr val="bg1"/>
                          </a:solidFill>
                          <a:effectLst/>
                        </a:rPr>
                        <a:t>StopNode</a:t>
                      </a:r>
                      <a:endParaRPr lang="en-US" sz="1200" b="1"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100" dirty="0">
                          <a:solidFill>
                            <a:schemeClr val="bg1"/>
                          </a:solidFill>
                          <a:effectLst/>
                        </a:rPr>
                        <a:t>Simulates a node failure by stopping a node in a cluster. The node will stay down until </a:t>
                      </a:r>
                      <a:r>
                        <a:rPr lang="en-US" sz="1100" dirty="0" err="1">
                          <a:solidFill>
                            <a:schemeClr val="bg1"/>
                          </a:solidFill>
                          <a:effectLst/>
                        </a:rPr>
                        <a:t>StartNode</a:t>
                      </a:r>
                      <a:r>
                        <a:rPr lang="en-US" sz="1100" dirty="0">
                          <a:solidFill>
                            <a:schemeClr val="bg1"/>
                          </a:solidFill>
                          <a:effectLst/>
                        </a:rPr>
                        <a:t> is called.</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a:solidFill>
                            <a:schemeClr val="bg1"/>
                          </a:solidFill>
                          <a:effectLst/>
                        </a:rPr>
                        <a:t>StopNodeAsync</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dirty="0">
                          <a:solidFill>
                            <a:schemeClr val="bg1"/>
                          </a:solidFill>
                          <a:effectLst/>
                        </a:rPr>
                        <a:t>Stop-</a:t>
                      </a:r>
                      <a:r>
                        <a:rPr lang="en-US" sz="1200" dirty="0" err="1">
                          <a:solidFill>
                            <a:schemeClr val="bg1"/>
                          </a:solidFill>
                          <a:effectLst/>
                        </a:rPr>
                        <a:t>ServiceFabricNode</a:t>
                      </a:r>
                      <a:endParaRPr lang="en-US" sz="1200"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dirty="0">
                          <a:solidFill>
                            <a:schemeClr val="bg1"/>
                          </a:solidFill>
                          <a:effectLst/>
                        </a:rPr>
                        <a:t>Ungraceful</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549700967"/>
                  </a:ext>
                </a:extLst>
              </a:tr>
              <a:tr h="482488">
                <a:tc>
                  <a:txBody>
                    <a:bodyPr/>
                    <a:lstStyle/>
                    <a:p>
                      <a:r>
                        <a:rPr lang="en-US" sz="1200" b="1" dirty="0" err="1">
                          <a:solidFill>
                            <a:schemeClr val="bg1"/>
                          </a:solidFill>
                          <a:effectLst/>
                        </a:rPr>
                        <a:t>ValidateApplication</a:t>
                      </a:r>
                      <a:endParaRPr lang="en-US" sz="1200" b="1"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100" dirty="0">
                          <a:solidFill>
                            <a:schemeClr val="bg1"/>
                          </a:solidFill>
                          <a:effectLst/>
                        </a:rPr>
                        <a:t>Validates the availability and health of all Service Fabric services within an application, usually after inducing some fault into the system.</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solidFill>
                            <a:schemeClr val="bg1"/>
                          </a:solidFill>
                          <a:effectLst/>
                        </a:rPr>
                        <a:t>ValidateApplicationAsync</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solidFill>
                            <a:schemeClr val="bg1"/>
                          </a:solidFill>
                          <a:effectLst/>
                        </a:rPr>
                        <a:t>Test-</a:t>
                      </a:r>
                      <a:r>
                        <a:rPr lang="en-US" sz="1200" dirty="0" err="1">
                          <a:solidFill>
                            <a:schemeClr val="bg1"/>
                          </a:solidFill>
                          <a:effectLst/>
                        </a:rPr>
                        <a:t>ServiceFabricApplication</a:t>
                      </a:r>
                      <a:endParaRPr lang="en-US" sz="1200" dirty="0">
                        <a:solidFill>
                          <a:schemeClr val="bg1"/>
                        </a:solidFill>
                        <a:effectLst/>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solidFill>
                            <a:schemeClr val="bg1"/>
                          </a:solidFill>
                          <a:effectLst/>
                        </a:rPr>
                        <a:t>Not Applicable</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08921097"/>
                  </a:ext>
                </a:extLst>
              </a:tr>
              <a:tr h="560913">
                <a:tc>
                  <a:txBody>
                    <a:bodyPr/>
                    <a:lstStyle/>
                    <a:p>
                      <a:r>
                        <a:rPr lang="en-US" sz="1200" b="1" kern="1200" dirty="0" err="1">
                          <a:solidFill>
                            <a:schemeClr val="bg1"/>
                          </a:solidFill>
                          <a:effectLst/>
                          <a:latin typeface="+mn-lt"/>
                          <a:ea typeface="+mn-ea"/>
                          <a:cs typeface="+mn-cs"/>
                        </a:rPr>
                        <a:t>ValidateService</a:t>
                      </a:r>
                      <a:endParaRPr lang="en-US" sz="1200" b="1" kern="1200" dirty="0">
                        <a:solidFill>
                          <a:schemeClr val="bg1"/>
                        </a:solidFill>
                        <a:effectLst/>
                        <a:latin typeface="+mn-lt"/>
                        <a:ea typeface="+mn-ea"/>
                        <a:cs typeface="+mn-cs"/>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100" kern="1200" dirty="0">
                          <a:solidFill>
                            <a:schemeClr val="bg1"/>
                          </a:solidFill>
                          <a:effectLst/>
                          <a:latin typeface="+mn-lt"/>
                          <a:ea typeface="+mn-ea"/>
                          <a:cs typeface="+mn-cs"/>
                        </a:rPr>
                        <a:t>Validates the availability and health of a Service Fabric service, usually after inducing some fault into the system.</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kern="1200">
                          <a:solidFill>
                            <a:schemeClr val="bg1"/>
                          </a:solidFill>
                          <a:effectLst/>
                          <a:latin typeface="+mn-lt"/>
                          <a:ea typeface="+mn-ea"/>
                          <a:cs typeface="+mn-cs"/>
                        </a:rPr>
                        <a:t>ValidateServiceAsync</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kern="1200" dirty="0">
                          <a:solidFill>
                            <a:schemeClr val="bg1"/>
                          </a:solidFill>
                          <a:effectLst/>
                          <a:latin typeface="+mn-lt"/>
                          <a:ea typeface="+mn-ea"/>
                          <a:cs typeface="+mn-cs"/>
                        </a:rPr>
                        <a:t>Test-</a:t>
                      </a:r>
                      <a:r>
                        <a:rPr lang="en-US" sz="1200" kern="1200" dirty="0" err="1">
                          <a:solidFill>
                            <a:schemeClr val="bg1"/>
                          </a:solidFill>
                          <a:effectLst/>
                          <a:latin typeface="+mn-lt"/>
                          <a:ea typeface="+mn-ea"/>
                          <a:cs typeface="+mn-cs"/>
                        </a:rPr>
                        <a:t>ServiceFabricService</a:t>
                      </a:r>
                      <a:endParaRPr lang="en-US" sz="1200" kern="1200" dirty="0">
                        <a:solidFill>
                          <a:schemeClr val="bg1"/>
                        </a:solidFill>
                        <a:effectLst/>
                        <a:latin typeface="+mn-lt"/>
                        <a:ea typeface="+mn-ea"/>
                        <a:cs typeface="+mn-cs"/>
                      </a:endParaRP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200" kern="1200" dirty="0">
                          <a:solidFill>
                            <a:schemeClr val="bg1"/>
                          </a:solidFill>
                          <a:effectLst/>
                          <a:latin typeface="+mn-lt"/>
                          <a:ea typeface="+mn-ea"/>
                          <a:cs typeface="+mn-cs"/>
                        </a:rPr>
                        <a:t>Not Applicable</a:t>
                      </a:r>
                    </a:p>
                  </a:txBody>
                  <a:tcPr marL="15080" marR="15080" marT="6960" marB="696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879575493"/>
                  </a:ext>
                </a:extLst>
              </a:tr>
            </a:tbl>
          </a:graphicData>
        </a:graphic>
      </p:graphicFrame>
      <p:sp>
        <p:nvSpPr>
          <p:cNvPr id="2" name="Title 1"/>
          <p:cNvSpPr>
            <a:spLocks noGrp="1"/>
          </p:cNvSpPr>
          <p:nvPr>
            <p:ph type="title"/>
          </p:nvPr>
        </p:nvSpPr>
        <p:spPr/>
        <p:txBody>
          <a:bodyPr/>
          <a:lstStyle/>
          <a:p>
            <a:r>
              <a:rPr lang="en-US" dirty="0">
                <a:solidFill>
                  <a:schemeClr val="bg1"/>
                </a:solidFill>
              </a:rPr>
              <a:t>Testability Actions</a:t>
            </a:r>
          </a:p>
        </p:txBody>
      </p:sp>
    </p:spTree>
    <p:extLst>
      <p:ext uri="{BB962C8B-B14F-4D97-AF65-F5344CB8AC3E}">
        <p14:creationId xmlns:p14="http://schemas.microsoft.com/office/powerpoint/2010/main" val="9468047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5689601" cy="4013406"/>
          </a:xfrm>
        </p:spPr>
        <p:txBody>
          <a:bodyPr/>
          <a:lstStyle/>
          <a:p>
            <a:r>
              <a:rPr lang="en-US" sz="3200" dirty="0">
                <a:solidFill>
                  <a:schemeClr val="bg1"/>
                </a:solidFill>
              </a:rPr>
              <a:t>Stateless:</a:t>
            </a:r>
          </a:p>
          <a:p>
            <a:pPr lvl="1"/>
            <a:r>
              <a:rPr lang="en-US" sz="2000" dirty="0">
                <a:solidFill>
                  <a:schemeClr val="bg1"/>
                </a:solidFill>
              </a:rPr>
              <a:t>Stop node (ungraceful)</a:t>
            </a:r>
          </a:p>
          <a:p>
            <a:pPr lvl="1"/>
            <a:r>
              <a:rPr lang="en-US" sz="2000" dirty="0">
                <a:solidFill>
                  <a:schemeClr val="bg1"/>
                </a:solidFill>
              </a:rPr>
              <a:t>Start node (N/A)</a:t>
            </a:r>
          </a:p>
          <a:p>
            <a:pPr lvl="1"/>
            <a:r>
              <a:rPr lang="en-US" sz="2000" dirty="0">
                <a:solidFill>
                  <a:schemeClr val="bg1"/>
                </a:solidFill>
              </a:rPr>
              <a:t>Restart node (ungraceful)</a:t>
            </a:r>
          </a:p>
          <a:p>
            <a:pPr lvl="1"/>
            <a:r>
              <a:rPr lang="en-US" sz="2000" dirty="0">
                <a:solidFill>
                  <a:schemeClr val="bg1"/>
                </a:solidFill>
              </a:rPr>
              <a:t>Validate application (N/A)</a:t>
            </a:r>
          </a:p>
          <a:p>
            <a:pPr lvl="1"/>
            <a:r>
              <a:rPr lang="en-US" sz="2000" dirty="0">
                <a:solidFill>
                  <a:schemeClr val="bg1"/>
                </a:solidFill>
              </a:rPr>
              <a:t>Validate service (N/A)</a:t>
            </a:r>
          </a:p>
          <a:p>
            <a:pPr lvl="1"/>
            <a:r>
              <a:rPr lang="en-US" sz="2000" dirty="0" err="1">
                <a:solidFill>
                  <a:schemeClr val="bg1"/>
                </a:solidFill>
              </a:rPr>
              <a:t>RestartDeployedCodePackage</a:t>
            </a:r>
            <a:r>
              <a:rPr lang="en-US" sz="2000" dirty="0">
                <a:solidFill>
                  <a:schemeClr val="bg1"/>
                </a:solidFill>
              </a:rPr>
              <a:t> (ungraceful)</a:t>
            </a:r>
          </a:p>
          <a:p>
            <a:pPr lvl="1"/>
            <a:r>
              <a:rPr lang="en-US" sz="2000" dirty="0">
                <a:solidFill>
                  <a:schemeClr val="bg1"/>
                </a:solidFill>
              </a:rPr>
              <a:t>Restart partition (graceful)</a:t>
            </a:r>
          </a:p>
          <a:p>
            <a:pPr lvl="1"/>
            <a:r>
              <a:rPr lang="en-US" sz="2000" dirty="0">
                <a:solidFill>
                  <a:schemeClr val="bg1"/>
                </a:solidFill>
              </a:rPr>
              <a:t>Restart replica (graceful)</a:t>
            </a:r>
          </a:p>
          <a:p>
            <a:pPr lvl="1"/>
            <a:r>
              <a:rPr lang="en-US" sz="2000" dirty="0" err="1">
                <a:solidFill>
                  <a:schemeClr val="bg1"/>
                </a:solidFill>
              </a:rPr>
              <a:t>CleanTestState</a:t>
            </a:r>
            <a:r>
              <a:rPr lang="en-US" sz="2000" dirty="0">
                <a:solidFill>
                  <a:schemeClr val="bg1"/>
                </a:solidFill>
              </a:rPr>
              <a:t> (N/A)</a:t>
            </a:r>
          </a:p>
          <a:p>
            <a:pPr lvl="1"/>
            <a:r>
              <a:rPr lang="en-US" sz="2000" dirty="0">
                <a:solidFill>
                  <a:schemeClr val="bg1"/>
                </a:solidFill>
              </a:rPr>
              <a:t>Failover/chaos tests</a:t>
            </a:r>
          </a:p>
        </p:txBody>
      </p:sp>
      <p:sp>
        <p:nvSpPr>
          <p:cNvPr id="2" name="Title 1"/>
          <p:cNvSpPr>
            <a:spLocks noGrp="1"/>
          </p:cNvSpPr>
          <p:nvPr>
            <p:ph type="title"/>
          </p:nvPr>
        </p:nvSpPr>
        <p:spPr/>
        <p:txBody>
          <a:bodyPr/>
          <a:lstStyle/>
          <a:p>
            <a:r>
              <a:rPr lang="en-US">
                <a:solidFill>
                  <a:schemeClr val="bg1"/>
                </a:solidFill>
              </a:rPr>
              <a:t>Testability</a:t>
            </a:r>
            <a:endParaRPr lang="en-US" dirty="0">
              <a:solidFill>
                <a:schemeClr val="bg1"/>
              </a:solidFill>
            </a:endParaRPr>
          </a:p>
        </p:txBody>
      </p:sp>
      <p:sp>
        <p:nvSpPr>
          <p:cNvPr id="6" name="Content Placeholder 2"/>
          <p:cNvSpPr txBox="1">
            <a:spLocks/>
          </p:cNvSpPr>
          <p:nvPr/>
        </p:nvSpPr>
        <p:spPr>
          <a:xfrm>
            <a:off x="6380478" y="1189176"/>
            <a:ext cx="4897122" cy="232063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bg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bg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bg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err="1"/>
              <a:t>Stateful</a:t>
            </a:r>
            <a:r>
              <a:rPr lang="en-US" sz="3200" dirty="0"/>
              <a:t>:</a:t>
            </a:r>
          </a:p>
          <a:p>
            <a:pPr lvl="1"/>
            <a:r>
              <a:rPr lang="en-US" sz="2000" dirty="0"/>
              <a:t>Move primary replica (graceful)</a:t>
            </a:r>
          </a:p>
          <a:p>
            <a:pPr lvl="1"/>
            <a:r>
              <a:rPr lang="en-US" sz="2000" dirty="0"/>
              <a:t>Move secondary replica (graceful)</a:t>
            </a:r>
          </a:p>
          <a:p>
            <a:pPr lvl="1"/>
            <a:r>
              <a:rPr lang="en-US" sz="2000" dirty="0"/>
              <a:t>Remove Replica (graceful)</a:t>
            </a:r>
          </a:p>
          <a:p>
            <a:pPr lvl="1"/>
            <a:r>
              <a:rPr lang="en-US" sz="2000" dirty="0" err="1"/>
              <a:t>InvokeQuorumLoss</a:t>
            </a:r>
            <a:r>
              <a:rPr lang="en-US" sz="2000" dirty="0"/>
              <a:t> (graceful)</a:t>
            </a:r>
          </a:p>
          <a:p>
            <a:pPr lvl="1"/>
            <a:r>
              <a:rPr lang="en-US" sz="2000" dirty="0" err="1"/>
              <a:t>InvokeDataLoss</a:t>
            </a:r>
            <a:r>
              <a:rPr lang="en-US" sz="2000" dirty="0"/>
              <a:t> (graceful)</a:t>
            </a:r>
          </a:p>
        </p:txBody>
      </p:sp>
    </p:spTree>
    <p:extLst>
      <p:ext uri="{BB962C8B-B14F-4D97-AF65-F5344CB8AC3E}">
        <p14:creationId xmlns:p14="http://schemas.microsoft.com/office/powerpoint/2010/main" val="2602135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41890" y="3280835"/>
            <a:ext cx="2234612" cy="746915"/>
          </a:xfrm>
          <a:prstGeom prst="rect">
            <a:avLst/>
          </a:prstGeom>
        </p:spPr>
      </p:pic>
      <p:pic>
        <p:nvPicPr>
          <p:cNvPr id="5" name="Picture 4"/>
          <p:cNvPicPr>
            <a:picLocks noChangeAspect="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41890" y="4106834"/>
            <a:ext cx="2234612" cy="746915"/>
          </a:xfrm>
          <a:prstGeom prst="rect">
            <a:avLst/>
          </a:prstGeom>
        </p:spPr>
      </p:pic>
      <p:pic>
        <p:nvPicPr>
          <p:cNvPr id="6" name="Picture 5"/>
          <p:cNvPicPr>
            <a:picLocks noChangeAspect="1"/>
          </p:cNvPicPr>
          <p:nvPr/>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t="33955" b="34327"/>
          <a:stretch/>
        </p:blipFill>
        <p:spPr>
          <a:xfrm>
            <a:off x="1541890" y="4932834"/>
            <a:ext cx="2243550" cy="746915"/>
          </a:xfrm>
          <a:prstGeom prst="rect">
            <a:avLst/>
          </a:prstGeom>
        </p:spPr>
      </p:pic>
      <p:sp>
        <p:nvSpPr>
          <p:cNvPr id="7" name="Rectangle 6"/>
          <p:cNvSpPr/>
          <p:nvPr/>
        </p:nvSpPr>
        <p:spPr>
          <a:xfrm>
            <a:off x="486714" y="2457130"/>
            <a:ext cx="3810574" cy="584436"/>
          </a:xfrm>
          <a:prstGeom prst="rect">
            <a:avLst/>
          </a:prstGeom>
        </p:spPr>
        <p:txBody>
          <a:bodyPr wrap="square">
            <a:spAutoFit/>
          </a:bodyPr>
          <a:lstStyle/>
          <a:p>
            <a:pPr marL="280121" indent="-280121" defTabSz="896214">
              <a:buFont typeface="Arial" panose="020B0604020202020204" pitchFamily="34" charset="0"/>
              <a:buChar char="•"/>
              <a:defRPr/>
            </a:pPr>
            <a:r>
              <a:rPr lang="en-US" sz="1567" dirty="0">
                <a:solidFill>
                  <a:srgbClr val="505050"/>
                </a:solidFill>
                <a:latin typeface="Segoe UI Light"/>
              </a:rPr>
              <a:t>Scales by cloning the app on multiple servers/VMs/Containers</a:t>
            </a:r>
          </a:p>
        </p:txBody>
      </p:sp>
      <p:sp>
        <p:nvSpPr>
          <p:cNvPr id="8" name="Rectangle 7"/>
          <p:cNvSpPr/>
          <p:nvPr/>
        </p:nvSpPr>
        <p:spPr>
          <a:xfrm>
            <a:off x="767822" y="247981"/>
            <a:ext cx="5014636" cy="523146"/>
          </a:xfrm>
          <a:prstGeom prst="rect">
            <a:avLst/>
          </a:prstGeom>
        </p:spPr>
        <p:txBody>
          <a:bodyPr wrap="none">
            <a:spAutoFit/>
          </a:bodyPr>
          <a:lstStyle/>
          <a:p>
            <a:pPr defTabSz="896214">
              <a:defRPr/>
            </a:pPr>
            <a:r>
              <a:rPr lang="en-US" sz="2745" dirty="0">
                <a:solidFill>
                  <a:srgbClr val="505050"/>
                </a:solidFill>
                <a:latin typeface="Segoe UI Light"/>
              </a:rPr>
              <a:t>Monolithic application approach</a:t>
            </a:r>
          </a:p>
        </p:txBody>
      </p:sp>
      <p:sp>
        <p:nvSpPr>
          <p:cNvPr id="9" name="Rectangle 8"/>
          <p:cNvSpPr/>
          <p:nvPr/>
        </p:nvSpPr>
        <p:spPr>
          <a:xfrm>
            <a:off x="6533143" y="264016"/>
            <a:ext cx="5356916" cy="514756"/>
          </a:xfrm>
          <a:prstGeom prst="rect">
            <a:avLst/>
          </a:prstGeom>
        </p:spPr>
        <p:txBody>
          <a:bodyPr wrap="none">
            <a:spAutoFit/>
          </a:bodyPr>
          <a:lstStyle/>
          <a:p>
            <a:pPr defTabSz="896214">
              <a:defRPr/>
            </a:pPr>
            <a:r>
              <a:rPr lang="en-US" sz="2745" dirty="0" err="1">
                <a:solidFill>
                  <a:srgbClr val="505050"/>
                </a:solidFill>
                <a:latin typeface="Segoe UI Light"/>
              </a:rPr>
              <a:t>Microservices</a:t>
            </a:r>
            <a:r>
              <a:rPr lang="en-US" sz="2745" dirty="0">
                <a:solidFill>
                  <a:srgbClr val="505050"/>
                </a:solidFill>
                <a:latin typeface="Segoe UI Light"/>
              </a:rPr>
              <a:t> application approach</a:t>
            </a:r>
          </a:p>
        </p:txBody>
      </p:sp>
      <p:sp>
        <p:nvSpPr>
          <p:cNvPr id="10" name="Rectangle 9"/>
          <p:cNvSpPr/>
          <p:nvPr/>
        </p:nvSpPr>
        <p:spPr>
          <a:xfrm>
            <a:off x="6222499" y="1108248"/>
            <a:ext cx="3123757" cy="830494"/>
          </a:xfrm>
          <a:prstGeom prst="rect">
            <a:avLst/>
          </a:prstGeom>
        </p:spPr>
        <p:txBody>
          <a:bodyPr wrap="square">
            <a:spAutoFit/>
          </a:bodyPr>
          <a:lstStyle/>
          <a:p>
            <a:pPr marL="280121" indent="-280121" defTabSz="896214">
              <a:buFont typeface="Arial" panose="020B0604020202020204" pitchFamily="34" charset="0"/>
              <a:buChar char="•"/>
              <a:defRPr/>
            </a:pPr>
            <a:r>
              <a:rPr lang="en-US" sz="1567" dirty="0">
                <a:solidFill>
                  <a:srgbClr val="505050"/>
                </a:solidFill>
                <a:latin typeface="Segoe UI Light"/>
              </a:rPr>
              <a:t>A </a:t>
            </a:r>
            <a:r>
              <a:rPr lang="en-US" sz="1567" dirty="0" err="1">
                <a:solidFill>
                  <a:srgbClr val="505050"/>
                </a:solidFill>
                <a:latin typeface="Segoe UI Light"/>
              </a:rPr>
              <a:t>microservice</a:t>
            </a:r>
            <a:r>
              <a:rPr lang="en-US" sz="1567" dirty="0">
                <a:solidFill>
                  <a:srgbClr val="505050"/>
                </a:solidFill>
                <a:latin typeface="Segoe UI Light"/>
              </a:rPr>
              <a:t> application separates functionality into separate smaller services.</a:t>
            </a:r>
          </a:p>
        </p:txBody>
      </p:sp>
      <p:grpSp>
        <p:nvGrpSpPr>
          <p:cNvPr id="11" name="Group 10"/>
          <p:cNvGrpSpPr/>
          <p:nvPr/>
        </p:nvGrpSpPr>
        <p:grpSpPr>
          <a:xfrm>
            <a:off x="6685366" y="2360425"/>
            <a:ext cx="4713579" cy="4055905"/>
            <a:chOff x="6851987" y="2430462"/>
            <a:chExt cx="4808779" cy="4137822"/>
          </a:xfrm>
        </p:grpSpPr>
        <p:pic>
          <p:nvPicPr>
            <p:cNvPr id="12" name="Picture 11"/>
            <p:cNvPicPr>
              <a:picLocks noChangeAspect="1"/>
            </p:cNvPicPr>
            <p:nvPr/>
          </p:nvPicPr>
          <p:blipFill>
            <a:blip r:embed="rId7"/>
            <a:stretch>
              <a:fillRect/>
            </a:stretch>
          </p:blipFill>
          <p:spPr>
            <a:xfrm>
              <a:off x="6851987" y="3328327"/>
              <a:ext cx="4808779" cy="3239957"/>
            </a:xfrm>
            <a:prstGeom prst="rect">
              <a:avLst/>
            </a:prstGeom>
          </p:spPr>
        </p:pic>
        <p:sp>
          <p:nvSpPr>
            <p:cNvPr id="13" name="Rectangle 12"/>
            <p:cNvSpPr/>
            <p:nvPr/>
          </p:nvSpPr>
          <p:spPr>
            <a:xfrm>
              <a:off x="6858001" y="2430462"/>
              <a:ext cx="4715072" cy="830730"/>
            </a:xfrm>
            <a:prstGeom prst="rect">
              <a:avLst/>
            </a:prstGeom>
          </p:spPr>
          <p:txBody>
            <a:bodyPr wrap="square">
              <a:spAutoFit/>
            </a:bodyPr>
            <a:lstStyle/>
            <a:p>
              <a:pPr marL="280121" indent="-280121" defTabSz="896214">
                <a:buFont typeface="Arial" panose="020B0604020202020204" pitchFamily="34" charset="0"/>
                <a:buChar char="•"/>
                <a:defRPr/>
              </a:pPr>
              <a:r>
                <a:rPr lang="en-US" sz="1567" dirty="0">
                  <a:solidFill>
                    <a:srgbClr val="505050"/>
                  </a:solidFill>
                  <a:latin typeface="Segoe UI Light"/>
                </a:rPr>
                <a:t>Scales out by deploying each service independently creating instances of these services across servers/VMs/containers</a:t>
              </a:r>
            </a:p>
          </p:txBody>
        </p:sp>
      </p:grpSp>
      <p:sp>
        <p:nvSpPr>
          <p:cNvPr id="14" name="Hexagon 13"/>
          <p:cNvSpPr/>
          <p:nvPr/>
        </p:nvSpPr>
        <p:spPr bwMode="auto">
          <a:xfrm>
            <a:off x="9755884" y="1381733"/>
            <a:ext cx="267449" cy="239268"/>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15" name="Hexagon 14"/>
          <p:cNvSpPr/>
          <p:nvPr/>
        </p:nvSpPr>
        <p:spPr bwMode="auto">
          <a:xfrm>
            <a:off x="10912536" y="1899283"/>
            <a:ext cx="267449" cy="239268"/>
          </a:xfrm>
          <a:prstGeom prst="hexagon">
            <a:avLst/>
          </a:prstGeom>
          <a:solidFill>
            <a:srgbClr val="FF8C00">
              <a:lumMod val="75000"/>
            </a:srgbClr>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16" name="Hexagon 15"/>
          <p:cNvSpPr/>
          <p:nvPr/>
        </p:nvSpPr>
        <p:spPr bwMode="auto">
          <a:xfrm>
            <a:off x="11336907" y="1661718"/>
            <a:ext cx="267449" cy="239268"/>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17" name="Hexagon 16"/>
          <p:cNvSpPr/>
          <p:nvPr/>
        </p:nvSpPr>
        <p:spPr bwMode="auto">
          <a:xfrm>
            <a:off x="9735314" y="1403571"/>
            <a:ext cx="267449" cy="239268"/>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18" name="Hexagon 17"/>
          <p:cNvSpPr/>
          <p:nvPr/>
        </p:nvSpPr>
        <p:spPr bwMode="auto">
          <a:xfrm>
            <a:off x="9759863" y="1357572"/>
            <a:ext cx="267449" cy="239268"/>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19" name="Hexagon 18"/>
          <p:cNvSpPr/>
          <p:nvPr/>
        </p:nvSpPr>
        <p:spPr bwMode="auto">
          <a:xfrm>
            <a:off x="9755479" y="1926699"/>
            <a:ext cx="267449" cy="239268"/>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20" name="Hexagon 19"/>
          <p:cNvSpPr/>
          <p:nvPr/>
        </p:nvSpPr>
        <p:spPr bwMode="auto">
          <a:xfrm>
            <a:off x="9725493" y="1899283"/>
            <a:ext cx="267449" cy="239268"/>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21" name="Hexagon 20"/>
          <p:cNvSpPr/>
          <p:nvPr/>
        </p:nvSpPr>
        <p:spPr bwMode="auto">
          <a:xfrm>
            <a:off x="9742378" y="1944698"/>
            <a:ext cx="267449" cy="239268"/>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22" name="Hexagon 21"/>
          <p:cNvSpPr/>
          <p:nvPr/>
        </p:nvSpPr>
        <p:spPr bwMode="auto">
          <a:xfrm>
            <a:off x="10147181" y="1694139"/>
            <a:ext cx="267449" cy="239268"/>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23" name="Hexagon 22"/>
          <p:cNvSpPr/>
          <p:nvPr/>
        </p:nvSpPr>
        <p:spPr bwMode="auto">
          <a:xfrm>
            <a:off x="10187685" y="1646054"/>
            <a:ext cx="267449" cy="239268"/>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24" name="Hexagon 23"/>
          <p:cNvSpPr/>
          <p:nvPr/>
        </p:nvSpPr>
        <p:spPr bwMode="auto">
          <a:xfrm>
            <a:off x="10145345" y="1660362"/>
            <a:ext cx="267449" cy="239268"/>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25" name="Hexagon 24"/>
          <p:cNvSpPr/>
          <p:nvPr/>
        </p:nvSpPr>
        <p:spPr bwMode="auto">
          <a:xfrm>
            <a:off x="10866581" y="1337397"/>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26" name="Hexagon 25"/>
          <p:cNvSpPr/>
          <p:nvPr/>
        </p:nvSpPr>
        <p:spPr bwMode="auto">
          <a:xfrm>
            <a:off x="10866581" y="1890490"/>
            <a:ext cx="359360" cy="303737"/>
          </a:xfrm>
          <a:prstGeom prst="hexagon">
            <a:avLst/>
          </a:prstGeom>
          <a:solidFill>
            <a:srgbClr val="FF8C00">
              <a:lumMod val="75000"/>
            </a:srgbClr>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27" name="Hexagon 26"/>
          <p:cNvSpPr/>
          <p:nvPr/>
        </p:nvSpPr>
        <p:spPr bwMode="auto">
          <a:xfrm>
            <a:off x="11275736" y="1620582"/>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28" name="Rounded Rectangle 27"/>
          <p:cNvSpPr/>
          <p:nvPr/>
        </p:nvSpPr>
        <p:spPr bwMode="auto">
          <a:xfrm>
            <a:off x="10704375" y="1269060"/>
            <a:ext cx="1003297" cy="999257"/>
          </a:xfrm>
          <a:prstGeom prst="roundRect">
            <a:avLst/>
          </a:prstGeom>
          <a:noFill/>
          <a:ln w="10795" cap="flat" cmpd="sng" algn="ctr">
            <a:solidFill>
              <a:srgbClr val="404040"/>
            </a:solidFill>
            <a:prstDash val="lgDash"/>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29" name="Rectangle 28"/>
          <p:cNvSpPr/>
          <p:nvPr/>
        </p:nvSpPr>
        <p:spPr>
          <a:xfrm>
            <a:off x="486713" y="957282"/>
            <a:ext cx="3388396" cy="1298112"/>
          </a:xfrm>
          <a:prstGeom prst="rect">
            <a:avLst/>
          </a:prstGeom>
        </p:spPr>
        <p:txBody>
          <a:bodyPr wrap="square">
            <a:spAutoFit/>
          </a:bodyPr>
          <a:lstStyle/>
          <a:p>
            <a:pPr marL="280121" indent="-280121" defTabSz="878727">
              <a:buFont typeface="Arial" panose="020B0604020202020204" pitchFamily="34" charset="0"/>
              <a:buChar char="•"/>
              <a:defRPr/>
            </a:pPr>
            <a:r>
              <a:rPr lang="en-US" sz="1567" dirty="0">
                <a:solidFill>
                  <a:srgbClr val="505050"/>
                </a:solidFill>
                <a:latin typeface="Segoe UI Light"/>
              </a:rPr>
              <a:t>A monolith app contains domain specific functionality and is normally divided by functional layers such as web, business and data</a:t>
            </a:r>
          </a:p>
        </p:txBody>
      </p:sp>
      <p:pic>
        <p:nvPicPr>
          <p:cNvPr id="30" name="Picture 29"/>
          <p:cNvPicPr>
            <a:picLocks noChangeAspect="1"/>
          </p:cNvPicPr>
          <p:nvPr/>
        </p:nvPicPr>
        <p:blipFill>
          <a:blip r:embed="rId8"/>
          <a:stretch>
            <a:fillRect/>
          </a:stretch>
        </p:blipFill>
        <p:spPr>
          <a:xfrm>
            <a:off x="4003676" y="1341321"/>
            <a:ext cx="594038" cy="590544"/>
          </a:xfrm>
          <a:prstGeom prst="rect">
            <a:avLst/>
          </a:prstGeom>
        </p:spPr>
      </p:pic>
      <p:pic>
        <p:nvPicPr>
          <p:cNvPr id="31" name="Picture 30"/>
          <p:cNvPicPr>
            <a:picLocks noChangeAspect="1"/>
          </p:cNvPicPr>
          <p:nvPr/>
        </p:nvPicPr>
        <p:blipFill>
          <a:blip r:embed="rId8"/>
          <a:stretch>
            <a:fillRect/>
          </a:stretch>
        </p:blipFill>
        <p:spPr>
          <a:xfrm>
            <a:off x="4295796" y="1396036"/>
            <a:ext cx="594038" cy="590544"/>
          </a:xfrm>
          <a:prstGeom prst="rect">
            <a:avLst/>
          </a:prstGeom>
        </p:spPr>
      </p:pic>
      <p:pic>
        <p:nvPicPr>
          <p:cNvPr id="32" name="Picture 31"/>
          <p:cNvPicPr>
            <a:picLocks noChangeAspect="1"/>
          </p:cNvPicPr>
          <p:nvPr/>
        </p:nvPicPr>
        <p:blipFill>
          <a:blip r:embed="rId8"/>
          <a:stretch>
            <a:fillRect/>
          </a:stretch>
        </p:blipFill>
        <p:spPr>
          <a:xfrm>
            <a:off x="4226628" y="1626195"/>
            <a:ext cx="594038" cy="590544"/>
          </a:xfrm>
          <a:prstGeom prst="rect">
            <a:avLst/>
          </a:prstGeom>
        </p:spPr>
      </p:pic>
      <p:grpSp>
        <p:nvGrpSpPr>
          <p:cNvPr id="33" name="Group 32"/>
          <p:cNvGrpSpPr/>
          <p:nvPr/>
        </p:nvGrpSpPr>
        <p:grpSpPr>
          <a:xfrm>
            <a:off x="9493747" y="927604"/>
            <a:ext cx="1003297" cy="1340712"/>
            <a:chOff x="9684608" y="945346"/>
            <a:chExt cx="1023560" cy="1367790"/>
          </a:xfrm>
        </p:grpSpPr>
        <p:sp>
          <p:nvSpPr>
            <p:cNvPr id="34" name="Hexagon 33"/>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35" name="Hexagon 34"/>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36" name="Hexagon 35"/>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37" name="Rounded Rectangle 36"/>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38" name="Rectangle 37"/>
            <p:cNvSpPr/>
            <p:nvPr/>
          </p:nvSpPr>
          <p:spPr>
            <a:xfrm>
              <a:off x="9845620" y="945346"/>
              <a:ext cx="749224" cy="376738"/>
            </a:xfrm>
            <a:prstGeom prst="rect">
              <a:avLst/>
            </a:prstGeom>
          </p:spPr>
          <p:txBody>
            <a:bodyPr wrap="none">
              <a:spAutoFit/>
            </a:bodyPr>
            <a:lstStyle/>
            <a:p>
              <a:pPr defTabSz="896214">
                <a:defRPr/>
              </a:pPr>
              <a:r>
                <a:rPr lang="en-US" sz="1765" dirty="0">
                  <a:solidFill>
                    <a:srgbClr val="505050"/>
                  </a:solidFill>
                  <a:latin typeface="Segoe UI Light"/>
                </a:rPr>
                <a:t>App 1</a:t>
              </a:r>
            </a:p>
          </p:txBody>
        </p:sp>
      </p:grpSp>
      <p:sp>
        <p:nvSpPr>
          <p:cNvPr id="39" name="Rectangle 38"/>
          <p:cNvSpPr/>
          <p:nvPr/>
        </p:nvSpPr>
        <p:spPr>
          <a:xfrm>
            <a:off x="10847618" y="914669"/>
            <a:ext cx="771256" cy="369279"/>
          </a:xfrm>
          <a:prstGeom prst="rect">
            <a:avLst/>
          </a:prstGeom>
        </p:spPr>
        <p:txBody>
          <a:bodyPr wrap="none">
            <a:spAutoFit/>
          </a:bodyPr>
          <a:lstStyle/>
          <a:p>
            <a:pPr defTabSz="896214">
              <a:defRPr/>
            </a:pPr>
            <a:r>
              <a:rPr lang="en-US" sz="1765" dirty="0">
                <a:solidFill>
                  <a:srgbClr val="505050"/>
                </a:solidFill>
                <a:latin typeface="Segoe UI Light"/>
              </a:rPr>
              <a:t>App 2</a:t>
            </a:r>
          </a:p>
        </p:txBody>
      </p:sp>
      <p:sp>
        <p:nvSpPr>
          <p:cNvPr id="40" name="Hexagon 39"/>
          <p:cNvSpPr/>
          <p:nvPr/>
        </p:nvSpPr>
        <p:spPr bwMode="auto">
          <a:xfrm>
            <a:off x="10906140" y="1390743"/>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41" name="Hexagon 40"/>
          <p:cNvSpPr/>
          <p:nvPr/>
        </p:nvSpPr>
        <p:spPr bwMode="auto">
          <a:xfrm>
            <a:off x="10906140" y="1381733"/>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42" name="Hexagon 41"/>
          <p:cNvSpPr/>
          <p:nvPr/>
        </p:nvSpPr>
        <p:spPr bwMode="auto">
          <a:xfrm>
            <a:off x="10920833" y="1339423"/>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43" name="Hexagon 42"/>
          <p:cNvSpPr/>
          <p:nvPr/>
        </p:nvSpPr>
        <p:spPr bwMode="auto">
          <a:xfrm>
            <a:off x="10867641" y="1911993"/>
            <a:ext cx="267449" cy="239268"/>
          </a:xfrm>
          <a:prstGeom prst="hexagon">
            <a:avLst/>
          </a:prstGeom>
          <a:solidFill>
            <a:srgbClr val="FF8C00">
              <a:lumMod val="75000"/>
            </a:srgbClr>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44" name="Hexagon 43"/>
          <p:cNvSpPr/>
          <p:nvPr/>
        </p:nvSpPr>
        <p:spPr bwMode="auto">
          <a:xfrm>
            <a:off x="11349886" y="1639498"/>
            <a:ext cx="267449" cy="239268"/>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45" name="Hexagon 44"/>
          <p:cNvSpPr/>
          <p:nvPr/>
        </p:nvSpPr>
        <p:spPr bwMode="auto">
          <a:xfrm>
            <a:off x="11312988" y="1636592"/>
            <a:ext cx="267449" cy="239268"/>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46" name="Hexagon 45"/>
          <p:cNvSpPr/>
          <p:nvPr/>
        </p:nvSpPr>
        <p:spPr bwMode="auto">
          <a:xfrm>
            <a:off x="10931463" y="1924448"/>
            <a:ext cx="267449" cy="239268"/>
          </a:xfrm>
          <a:prstGeom prst="hexagon">
            <a:avLst/>
          </a:prstGeom>
          <a:solidFill>
            <a:srgbClr val="FF8C00">
              <a:lumMod val="75000"/>
            </a:srgbClr>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cxnSp>
        <p:nvCxnSpPr>
          <p:cNvPr id="47" name="Straight Connector 46"/>
          <p:cNvCxnSpPr/>
          <p:nvPr/>
        </p:nvCxnSpPr>
        <p:spPr>
          <a:xfrm flipH="1">
            <a:off x="5868381" y="291959"/>
            <a:ext cx="3546" cy="5978070"/>
          </a:xfrm>
          <a:prstGeom prst="line">
            <a:avLst/>
          </a:prstGeom>
          <a:noFill/>
          <a:ln w="15875" cap="flat" cmpd="sng" algn="ctr">
            <a:solidFill>
              <a:sysClr val="windowText" lastClr="000000"/>
            </a:solidFill>
            <a:prstDash val="solid"/>
            <a:miter lim="800000"/>
          </a:ln>
          <a:effectLst/>
        </p:spPr>
      </p:cxnSp>
      <p:grpSp>
        <p:nvGrpSpPr>
          <p:cNvPr id="48" name="Group 47"/>
          <p:cNvGrpSpPr/>
          <p:nvPr/>
        </p:nvGrpSpPr>
        <p:grpSpPr>
          <a:xfrm>
            <a:off x="3926429" y="947756"/>
            <a:ext cx="1003297" cy="1314756"/>
            <a:chOff x="4004846" y="965905"/>
            <a:chExt cx="1023560" cy="1341310"/>
          </a:xfrm>
        </p:grpSpPr>
        <p:sp>
          <p:nvSpPr>
            <p:cNvPr id="49" name="Rounded Rectangle 48"/>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50" name="Rectangle 49"/>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a:solidFill>
                  <a:srgbClr val="505050"/>
                </a:solidFill>
                <a:latin typeface="Segoe UI Light"/>
                <a:ea typeface="Segoe UI" pitchFamily="34" charset="0"/>
                <a:cs typeface="Segoe UI" pitchFamily="34" charset="0"/>
              </a:endParaRPr>
            </a:p>
          </p:txBody>
        </p:sp>
        <p:sp>
          <p:nvSpPr>
            <p:cNvPr id="51" name="Rectangle 50"/>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a:solidFill>
                  <a:srgbClr val="505050"/>
                </a:solidFill>
                <a:latin typeface="Segoe UI Light"/>
                <a:ea typeface="Segoe UI" pitchFamily="34" charset="0"/>
                <a:cs typeface="Segoe UI" pitchFamily="34" charset="0"/>
              </a:endParaRPr>
            </a:p>
          </p:txBody>
        </p:sp>
        <p:sp>
          <p:nvSpPr>
            <p:cNvPr id="52" name="Rectangle 51"/>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a:solidFill>
                  <a:srgbClr val="505050"/>
                </a:solidFill>
                <a:latin typeface="Segoe UI Light"/>
                <a:ea typeface="Segoe UI" pitchFamily="34" charset="0"/>
                <a:cs typeface="Segoe UI" pitchFamily="34" charset="0"/>
              </a:endParaRPr>
            </a:p>
          </p:txBody>
        </p:sp>
        <p:sp>
          <p:nvSpPr>
            <p:cNvPr id="53" name="Rectangle 52"/>
            <p:cNvSpPr/>
            <p:nvPr/>
          </p:nvSpPr>
          <p:spPr>
            <a:xfrm>
              <a:off x="4160986" y="965905"/>
              <a:ext cx="749224" cy="376738"/>
            </a:xfrm>
            <a:prstGeom prst="rect">
              <a:avLst/>
            </a:prstGeom>
          </p:spPr>
          <p:txBody>
            <a:bodyPr wrap="none">
              <a:spAutoFit/>
            </a:bodyPr>
            <a:lstStyle/>
            <a:p>
              <a:pPr defTabSz="896214">
                <a:defRPr/>
              </a:pPr>
              <a:r>
                <a:rPr lang="en-US" sz="1765" dirty="0">
                  <a:solidFill>
                    <a:srgbClr val="505050"/>
                  </a:solidFill>
                  <a:latin typeface="Segoe UI Light"/>
                </a:rPr>
                <a:t>App 1</a:t>
              </a:r>
            </a:p>
          </p:txBody>
        </p:sp>
      </p:grpSp>
      <p:sp>
        <p:nvSpPr>
          <p:cNvPr id="54" name="Hexagon 53"/>
          <p:cNvSpPr/>
          <p:nvPr/>
        </p:nvSpPr>
        <p:spPr bwMode="auto">
          <a:xfrm>
            <a:off x="9724922" y="1935904"/>
            <a:ext cx="267449" cy="239268"/>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55" name="Hexagon 54"/>
          <p:cNvSpPr/>
          <p:nvPr/>
        </p:nvSpPr>
        <p:spPr bwMode="auto">
          <a:xfrm>
            <a:off x="9708609" y="1924317"/>
            <a:ext cx="267449" cy="239268"/>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56" name="Hexagon 55"/>
          <p:cNvSpPr/>
          <p:nvPr/>
        </p:nvSpPr>
        <p:spPr bwMode="auto">
          <a:xfrm>
            <a:off x="10900545" y="1374377"/>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57" name="Hexagon 56"/>
          <p:cNvSpPr/>
          <p:nvPr/>
        </p:nvSpPr>
        <p:spPr bwMode="auto">
          <a:xfrm>
            <a:off x="10906186" y="1386959"/>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58" name="Hexagon 57"/>
          <p:cNvSpPr/>
          <p:nvPr/>
        </p:nvSpPr>
        <p:spPr bwMode="auto">
          <a:xfrm>
            <a:off x="10860941" y="1341470"/>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59" name="Hexagon 58"/>
          <p:cNvSpPr/>
          <p:nvPr/>
        </p:nvSpPr>
        <p:spPr bwMode="auto">
          <a:xfrm>
            <a:off x="10142652" y="1680197"/>
            <a:ext cx="267449" cy="239268"/>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
        <p:nvSpPr>
          <p:cNvPr id="60" name="Hexagon 59"/>
          <p:cNvSpPr/>
          <p:nvPr/>
        </p:nvSpPr>
        <p:spPr bwMode="auto">
          <a:xfrm>
            <a:off x="10163767" y="1675913"/>
            <a:ext cx="267449" cy="239268"/>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739892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0"/>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1"/>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2"/>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2.4432E-6 -2.55561E-6 L -0.08936 0.28121 " pathEditMode="relative" rAng="0" ptsTypes="AA">
                                      <p:cBhvr>
                                        <p:cTn id="30" dur="2000" fill="hold"/>
                                        <p:tgtEl>
                                          <p:spTgt spid="14"/>
                                        </p:tgtEl>
                                        <p:attrNameLst>
                                          <p:attrName>ppt_x</p:attrName>
                                          <p:attrName>ppt_y</p:attrName>
                                        </p:attrNameLst>
                                      </p:cBhvr>
                                      <p:rCtr x="-4468" y="14049"/>
                                    </p:animMotion>
                                  </p:childTnLst>
                                </p:cTn>
                              </p:par>
                              <p:par>
                                <p:cTn id="31" presetID="42" presetClass="path" presetSubtype="0" accel="50000" decel="50000" fill="hold" grpId="0" nodeType="withEffect">
                                  <p:stCondLst>
                                    <p:cond delay="0"/>
                                  </p:stCondLst>
                                  <p:childTnLst>
                                    <p:animMotion origin="layout" path="M 1.87644E-6 -4.08534E-8 L -0.21764 0.39719 " pathEditMode="relative" rAng="0" ptsTypes="AA">
                                      <p:cBhvr>
                                        <p:cTn id="32" dur="2000" fill="hold"/>
                                        <p:tgtEl>
                                          <p:spTgt spid="17"/>
                                        </p:tgtEl>
                                        <p:attrNameLst>
                                          <p:attrName>ppt_x</p:attrName>
                                          <p:attrName>ppt_y</p:attrName>
                                        </p:attrNameLst>
                                      </p:cBhvr>
                                      <p:rCtr x="-10888" y="19859"/>
                                    </p:animMotion>
                                  </p:childTnLst>
                                </p:cTn>
                              </p:par>
                              <p:par>
                                <p:cTn id="33" presetID="42" presetClass="path" presetSubtype="0" accel="50000" decel="50000" fill="hold" grpId="0" nodeType="withEffect">
                                  <p:stCondLst>
                                    <p:cond delay="0"/>
                                  </p:stCondLst>
                                  <p:childTnLst>
                                    <p:animMotion origin="layout" path="M 4.59535E-8 -4.335E-6 L -0.1482 0.27985 " pathEditMode="relative" rAng="0" ptsTypes="AA">
                                      <p:cBhvr>
                                        <p:cTn id="34" dur="2000" fill="hold"/>
                                        <p:tgtEl>
                                          <p:spTgt spid="40"/>
                                        </p:tgtEl>
                                        <p:attrNameLst>
                                          <p:attrName>ppt_x</p:attrName>
                                          <p:attrName>ppt_y</p:attrName>
                                        </p:attrNameLst>
                                      </p:cBhvr>
                                      <p:rCtr x="-7416" y="13981"/>
                                    </p:animMotion>
                                  </p:childTnLst>
                                </p:cTn>
                              </p:par>
                              <p:par>
                                <p:cTn id="35" presetID="42" presetClass="path" presetSubtype="0" accel="50000" decel="50000" fill="hold" grpId="0" nodeType="withEffect">
                                  <p:stCondLst>
                                    <p:cond delay="0"/>
                                  </p:stCondLst>
                                  <p:childTnLst>
                                    <p:animMotion origin="layout" path="M 4.59535E-8 -2.55561E-6 L -0.04927 0.42284 " pathEditMode="relative" rAng="0" ptsTypes="AA">
                                      <p:cBhvr>
                                        <p:cTn id="36" dur="2000" fill="hold"/>
                                        <p:tgtEl>
                                          <p:spTgt spid="41"/>
                                        </p:tgtEl>
                                        <p:attrNameLst>
                                          <p:attrName>ppt_x</p:attrName>
                                          <p:attrName>ppt_y</p:attrName>
                                        </p:attrNameLst>
                                      </p:cBhvr>
                                      <p:rCtr x="-2464" y="21130"/>
                                    </p:animMotion>
                                  </p:childTnLst>
                                </p:cTn>
                              </p:par>
                              <p:par>
                                <p:cTn id="37" presetID="42" presetClass="path" presetSubtype="0" accel="50000" decel="50000" fill="hold" grpId="0" nodeType="withEffect">
                                  <p:stCondLst>
                                    <p:cond delay="0"/>
                                  </p:stCondLst>
                                  <p:childTnLst>
                                    <p:animMotion origin="layout" path="M 2.6168E-6 -2.16523E-6 L -0.00664 0.35475 " pathEditMode="relative" rAng="0" ptsTypes="AA">
                                      <p:cBhvr>
                                        <p:cTn id="38" dur="2000" fill="hold"/>
                                        <p:tgtEl>
                                          <p:spTgt spid="22"/>
                                        </p:tgtEl>
                                        <p:attrNameLst>
                                          <p:attrName>ppt_x</p:attrName>
                                          <p:attrName>ppt_y</p:attrName>
                                        </p:attrNameLst>
                                      </p:cBhvr>
                                      <p:rCtr x="-332" y="17726"/>
                                    </p:animMotion>
                                  </p:childTnLst>
                                </p:cTn>
                              </p:par>
                              <p:par>
                                <p:cTn id="39" presetID="42" presetClass="path" presetSubtype="0" accel="50000" decel="50000" fill="hold" grpId="0" nodeType="withEffect">
                                  <p:stCondLst>
                                    <p:cond delay="0"/>
                                  </p:stCondLst>
                                  <p:childTnLst>
                                    <p:animMotion origin="layout" path="M 1.26372E-6 2.9823E-6 L -0.02796 0.32297 " pathEditMode="relative" rAng="0" ptsTypes="AA">
                                      <p:cBhvr>
                                        <p:cTn id="40" dur="2000" fill="hold"/>
                                        <p:tgtEl>
                                          <p:spTgt spid="43"/>
                                        </p:tgtEl>
                                        <p:attrNameLst>
                                          <p:attrName>ppt_x</p:attrName>
                                          <p:attrName>ppt_y</p:attrName>
                                        </p:attrNameLst>
                                      </p:cBhvr>
                                      <p:rCtr x="-1404" y="16137"/>
                                    </p:animMotion>
                                  </p:childTnLst>
                                </p:cTn>
                              </p:par>
                              <p:par>
                                <p:cTn id="41" presetID="42" presetClass="path" presetSubtype="0" accel="50000" decel="50000" fill="hold" grpId="0" nodeType="withEffect">
                                  <p:stCondLst>
                                    <p:cond delay="0"/>
                                  </p:stCondLst>
                                  <p:childTnLst>
                                    <p:animMotion origin="layout" path="M -3.91626E-6 -4.52565E-6 L -0.05667 0.51635 " pathEditMode="relative" rAng="0" ptsTypes="AA">
                                      <p:cBhvr>
                                        <p:cTn id="42" dur="2000" fill="hold"/>
                                        <p:tgtEl>
                                          <p:spTgt spid="45"/>
                                        </p:tgtEl>
                                        <p:attrNameLst>
                                          <p:attrName>ppt_x</p:attrName>
                                          <p:attrName>ppt_y</p:attrName>
                                        </p:attrNameLst>
                                      </p:cBhvr>
                                      <p:rCtr x="-2834" y="25806"/>
                                    </p:animMotion>
                                  </p:childTnLst>
                                </p:cTn>
                              </p:par>
                              <p:par>
                                <p:cTn id="43" presetID="42" presetClass="path" presetSubtype="0" accel="50000" decel="50000" fill="hold" grpId="0" nodeType="withEffect">
                                  <p:stCondLst>
                                    <p:cond delay="0"/>
                                  </p:stCondLst>
                                  <p:childTnLst>
                                    <p:animMotion origin="layout" path="M 3.55885E-6 -4.54834E-6 L -0.34057 0.4065 " pathEditMode="relative" rAng="0" ptsTypes="AA">
                                      <p:cBhvr>
                                        <p:cTn id="44" dur="2000" fill="hold"/>
                                        <p:tgtEl>
                                          <p:spTgt spid="42"/>
                                        </p:tgtEl>
                                        <p:attrNameLst>
                                          <p:attrName>ppt_x</p:attrName>
                                          <p:attrName>ppt_y</p:attrName>
                                        </p:attrNameLst>
                                      </p:cBhvr>
                                      <p:rCtr x="-17028" y="20313"/>
                                    </p:animMotion>
                                  </p:childTnLst>
                                </p:cTn>
                              </p:par>
                              <p:par>
                                <p:cTn id="45" presetID="42" presetClass="path" presetSubtype="0" accel="50000" decel="50000" fill="hold" grpId="0" nodeType="withEffect">
                                  <p:stCondLst>
                                    <p:cond delay="0"/>
                                  </p:stCondLst>
                                  <p:childTnLst>
                                    <p:animMotion origin="layout" path="M -4.58259E-6 -1.31185E-6 L -0.06944 0.23831 " pathEditMode="relative" rAng="0" ptsTypes="AA">
                                      <p:cBhvr>
                                        <p:cTn id="46" dur="2000" fill="hold"/>
                                        <p:tgtEl>
                                          <p:spTgt spid="20"/>
                                        </p:tgtEl>
                                        <p:attrNameLst>
                                          <p:attrName>ppt_x</p:attrName>
                                          <p:attrName>ppt_y</p:attrName>
                                        </p:attrNameLst>
                                      </p:cBhvr>
                                      <p:rCtr x="-3472" y="11916"/>
                                    </p:animMotion>
                                  </p:childTnLst>
                                </p:cTn>
                              </p:par>
                              <p:par>
                                <p:cTn id="47" presetID="42" presetClass="path" presetSubtype="0" accel="50000" decel="50000" fill="hold" grpId="0" nodeType="withEffect">
                                  <p:stCondLst>
                                    <p:cond delay="0"/>
                                  </p:stCondLst>
                                  <p:childTnLst>
                                    <p:animMotion origin="layout" path="M -5.48889E-7 -1.31185E-6 L -0.15484 0.58602 " pathEditMode="relative" rAng="0" ptsTypes="AA">
                                      <p:cBhvr>
                                        <p:cTn id="48" dur="2000" fill="hold"/>
                                        <p:tgtEl>
                                          <p:spTgt spid="15"/>
                                        </p:tgtEl>
                                        <p:attrNameLst>
                                          <p:attrName>ppt_x</p:attrName>
                                          <p:attrName>ppt_y</p:attrName>
                                        </p:attrNameLst>
                                      </p:cBhvr>
                                      <p:rCtr x="-7748" y="29301"/>
                                    </p:animMotion>
                                  </p:childTnLst>
                                </p:cTn>
                              </p:par>
                              <p:par>
                                <p:cTn id="49" presetID="42" presetClass="path" presetSubtype="0" accel="50000" decel="50000" fill="hold" grpId="0" nodeType="withEffect">
                                  <p:stCondLst>
                                    <p:cond delay="0"/>
                                  </p:stCondLst>
                                  <p:childTnLst>
                                    <p:animMotion origin="layout" path="M 2.65509E-7 1.02587E-6 L -0.10391 0.65501 " pathEditMode="relative" rAng="0" ptsTypes="AA">
                                      <p:cBhvr>
                                        <p:cTn id="50" dur="2000" fill="hold"/>
                                        <p:tgtEl>
                                          <p:spTgt spid="24"/>
                                        </p:tgtEl>
                                        <p:attrNameLst>
                                          <p:attrName>ppt_x</p:attrName>
                                          <p:attrName>ppt_y</p:attrName>
                                        </p:attrNameLst>
                                      </p:cBhvr>
                                      <p:rCtr x="-5195" y="32751"/>
                                    </p:animMotion>
                                  </p:childTnLst>
                                </p:cTn>
                              </p:par>
                              <p:par>
                                <p:cTn id="51" presetID="42" presetClass="path" presetSubtype="0" accel="50000" decel="50000" fill="hold" grpId="0" nodeType="withEffect">
                                  <p:stCondLst>
                                    <p:cond delay="0"/>
                                  </p:stCondLst>
                                  <p:childTnLst>
                                    <p:animMotion origin="layout" path="M 1.28159E-6 -3.24557E-6 L -0.08948 0.57944 " pathEditMode="relative" rAng="0" ptsTypes="AA">
                                      <p:cBhvr>
                                        <p:cTn id="52" dur="2000" fill="hold"/>
                                        <p:tgtEl>
                                          <p:spTgt spid="21"/>
                                        </p:tgtEl>
                                        <p:attrNameLst>
                                          <p:attrName>ppt_x</p:attrName>
                                          <p:attrName>ppt_y</p:attrName>
                                        </p:attrNameLst>
                                      </p:cBhvr>
                                      <p:rCtr x="-4480" y="28961"/>
                                    </p:animMotion>
                                  </p:childTnLst>
                                </p:cTn>
                              </p:par>
                              <p:par>
                                <p:cTn id="53" presetID="42" presetClass="path" presetSubtype="0" accel="50000" decel="50000" fill="hold" grpId="0" nodeType="withEffect">
                                  <p:stCondLst>
                                    <p:cond delay="0"/>
                                  </p:stCondLst>
                                  <p:childTnLst>
                                    <p:animMotion origin="layout" path="M -2.33342E-6 -2.72356E-6 L -0.27891 0.46346 " pathEditMode="relative" rAng="0" ptsTypes="AA">
                                      <p:cBhvr>
                                        <p:cTn id="54" dur="2000" fill="hold"/>
                                        <p:tgtEl>
                                          <p:spTgt spid="46"/>
                                        </p:tgtEl>
                                        <p:attrNameLst>
                                          <p:attrName>ppt_x</p:attrName>
                                          <p:attrName>ppt_y</p:attrName>
                                        </p:attrNameLst>
                                      </p:cBhvr>
                                      <p:rCtr x="-13952" y="23173"/>
                                    </p:animMotion>
                                  </p:childTnLst>
                                </p:cTn>
                              </p:par>
                              <p:par>
                                <p:cTn id="55" presetID="42" presetClass="path" presetSubtype="0" accel="50000" decel="50000" fill="hold" grpId="0" nodeType="withEffect">
                                  <p:stCondLst>
                                    <p:cond delay="0"/>
                                  </p:stCondLst>
                                  <p:childTnLst>
                                    <p:animMotion origin="layout" path="M 1.35308E-6 4.06264E-6 L -0.32589 0.38198 " pathEditMode="relative" rAng="0" ptsTypes="AA">
                                      <p:cBhvr>
                                        <p:cTn id="56" dur="2000" fill="hold"/>
                                        <p:tgtEl>
                                          <p:spTgt spid="16"/>
                                        </p:tgtEl>
                                        <p:attrNameLst>
                                          <p:attrName>ppt_x</p:attrName>
                                          <p:attrName>ppt_y</p:attrName>
                                        </p:attrNameLst>
                                      </p:cBhvr>
                                      <p:rCtr x="-16301" y="19088"/>
                                    </p:animMotion>
                                  </p:childTnLst>
                                </p:cTn>
                              </p:par>
                              <p:par>
                                <p:cTn id="57" presetID="42" presetClass="path" presetSubtype="0" accel="50000" decel="50000" fill="hold" grpId="0" nodeType="withEffect">
                                  <p:stCondLst>
                                    <p:cond delay="0"/>
                                  </p:stCondLst>
                                  <p:childTnLst>
                                    <p:animMotion origin="layout" path="M 1.6339E-7 1.54789E-6 L -0.33138 0.52678 " pathEditMode="relative" rAng="0" ptsTypes="AA">
                                      <p:cBhvr>
                                        <p:cTn id="58" dur="2000" fill="hold"/>
                                        <p:tgtEl>
                                          <p:spTgt spid="44"/>
                                        </p:tgtEl>
                                        <p:attrNameLst>
                                          <p:attrName>ppt_x</p:attrName>
                                          <p:attrName>ppt_y</p:attrName>
                                        </p:attrNameLst>
                                      </p:cBhvr>
                                      <p:rCtr x="-16569" y="26328"/>
                                    </p:animMotion>
                                  </p:childTnLst>
                                </p:cTn>
                              </p:par>
                              <p:par>
                                <p:cTn id="59" presetID="42" presetClass="path" presetSubtype="0" accel="50000" decel="50000" fill="hold" grpId="0" nodeType="withEffect">
                                  <p:stCondLst>
                                    <p:cond delay="0"/>
                                  </p:stCondLst>
                                  <p:childTnLst>
                                    <p:animMotion origin="layout" path="M -2.85423E-6 1.89287E-6 L -0.21955 0.54607 " pathEditMode="relative" rAng="0" ptsTypes="AA">
                                      <p:cBhvr>
                                        <p:cTn id="60" dur="2000" fill="hold"/>
                                        <p:tgtEl>
                                          <p:spTgt spid="18"/>
                                        </p:tgtEl>
                                        <p:attrNameLst>
                                          <p:attrName>ppt_x</p:attrName>
                                          <p:attrName>ppt_y</p:attrName>
                                        </p:attrNameLst>
                                      </p:cBhvr>
                                      <p:rCtr x="-10978" y="27304"/>
                                    </p:animMotion>
                                  </p:childTnLst>
                                </p:cTn>
                              </p:par>
                              <p:par>
                                <p:cTn id="61" presetID="42" presetClass="path" presetSubtype="0" accel="50000" decel="50000" fill="hold" grpId="0" nodeType="withEffect">
                                  <p:stCondLst>
                                    <p:cond delay="0"/>
                                  </p:stCondLst>
                                  <p:childTnLst>
                                    <p:animMotion origin="layout" path="M 3.75032E-6 3.69496E-6 L -0.21177 0.36178 " pathEditMode="relative" rAng="0" ptsTypes="AA">
                                      <p:cBhvr>
                                        <p:cTn id="62" dur="2000" fill="hold"/>
                                        <p:tgtEl>
                                          <p:spTgt spid="23"/>
                                        </p:tgtEl>
                                        <p:attrNameLst>
                                          <p:attrName>ppt_x</p:attrName>
                                          <p:attrName>ppt_y</p:attrName>
                                        </p:attrNameLst>
                                      </p:cBhvr>
                                      <p:rCtr x="-10595" y="18089"/>
                                    </p:animMotion>
                                  </p:childTnLst>
                                </p:cTn>
                              </p:par>
                              <p:par>
                                <p:cTn id="63" presetID="42" presetClass="path" presetSubtype="0" accel="50000" decel="50000" fill="hold" grpId="0" nodeType="withEffect">
                                  <p:stCondLst>
                                    <p:cond delay="0"/>
                                  </p:stCondLst>
                                  <p:childTnLst>
                                    <p:animMotion origin="layout" path="M -4.4677E-7 -2.72356E-6 L -0.23768 0.46346 " pathEditMode="relative" rAng="0" ptsTypes="AA">
                                      <p:cBhvr>
                                        <p:cTn id="64" dur="2000" fill="hold"/>
                                        <p:tgtEl>
                                          <p:spTgt spid="55"/>
                                        </p:tgtEl>
                                        <p:attrNameLst>
                                          <p:attrName>ppt_x</p:attrName>
                                          <p:attrName>ppt_y</p:attrName>
                                        </p:attrNameLst>
                                      </p:cBhvr>
                                      <p:rCtr x="-11884" y="23173"/>
                                    </p:animMotion>
                                  </p:childTnLst>
                                </p:cTn>
                              </p:par>
                              <p:par>
                                <p:cTn id="65" presetID="42" presetClass="path" presetSubtype="0" accel="50000" decel="50000" fill="hold" grpId="0" nodeType="withEffect">
                                  <p:stCondLst>
                                    <p:cond delay="0"/>
                                  </p:stCondLst>
                                  <p:childTnLst>
                                    <p:animMotion origin="layout" path="M -0.00957 2.26055E-6 L -0.20896 0.66273 " pathEditMode="relative" rAng="0" ptsTypes="AA">
                                      <p:cBhvr>
                                        <p:cTn id="66" dur="2000" fill="hold"/>
                                        <p:tgtEl>
                                          <p:spTgt spid="56"/>
                                        </p:tgtEl>
                                        <p:attrNameLst>
                                          <p:attrName>ppt_x</p:attrName>
                                          <p:attrName>ppt_y</p:attrName>
                                        </p:attrNameLst>
                                      </p:cBhvr>
                                      <p:rCtr x="-9969" y="33137"/>
                                    </p:animMotion>
                                  </p:childTnLst>
                                </p:cTn>
                              </p:par>
                              <p:par>
                                <p:cTn id="67" presetID="42" presetClass="path" presetSubtype="0" accel="50000" decel="50000" fill="hold" grpId="0" nodeType="withEffect">
                                  <p:stCondLst>
                                    <p:cond delay="0"/>
                                  </p:stCondLst>
                                  <p:childTnLst>
                                    <p:animMotion origin="layout" path="M 1.85857E-6 -1.51158E-6 L -0.06115 0.55947 " pathEditMode="relative" rAng="0" ptsTypes="AA">
                                      <p:cBhvr>
                                        <p:cTn id="68" dur="2000" fill="hold"/>
                                        <p:tgtEl>
                                          <p:spTgt spid="58"/>
                                        </p:tgtEl>
                                        <p:attrNameLst>
                                          <p:attrName>ppt_x</p:attrName>
                                          <p:attrName>ppt_y</p:attrName>
                                        </p:attrNameLst>
                                      </p:cBhvr>
                                      <p:rCtr x="-3064" y="27962"/>
                                    </p:animMotion>
                                  </p:childTnLst>
                                </p:cTn>
                              </p:par>
                              <p:par>
                                <p:cTn id="69" presetID="42" presetClass="path" presetSubtype="0" accel="50000" decel="50000" fill="hold" grpId="0" nodeType="withEffect">
                                  <p:stCondLst>
                                    <p:cond delay="0"/>
                                  </p:stCondLst>
                                  <p:childTnLst>
                                    <p:animMotion origin="layout" path="M -4.43707E-6 5.03858E-7 L -0.14475 0.23763 " pathEditMode="relative" rAng="0" ptsTypes="AA">
                                      <p:cBhvr>
                                        <p:cTn id="70" dur="2000" fill="hold"/>
                                        <p:tgtEl>
                                          <p:spTgt spid="59"/>
                                        </p:tgtEl>
                                        <p:attrNameLst>
                                          <p:attrName>ppt_x</p:attrName>
                                          <p:attrName>ppt_y</p:attrName>
                                        </p:attrNameLst>
                                      </p:cBhvr>
                                      <p:rCtr x="-7238" y="11870"/>
                                    </p:animMotion>
                                  </p:childTnLst>
                                </p:cTn>
                              </p:par>
                              <p:par>
                                <p:cTn id="71" presetID="42" presetClass="path" presetSubtype="0" accel="50000" decel="50000" fill="hold" grpId="0" nodeType="withEffect">
                                  <p:stCondLst>
                                    <p:cond delay="0"/>
                                  </p:stCondLst>
                                  <p:childTnLst>
                                    <p:animMotion origin="layout" path="M -1.51902E-6 1.39355E-6 L 0.01711 0.53245 " pathEditMode="relative" rAng="0" ptsTypes="AA">
                                      <p:cBhvr>
                                        <p:cTn id="72" dur="2000" fill="hold"/>
                                        <p:tgtEl>
                                          <p:spTgt spid="60"/>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40" grpId="0" animBg="1"/>
      <p:bldP spid="41" grpId="0" animBg="1"/>
      <p:bldP spid="42" grpId="0" animBg="1"/>
      <p:bldP spid="43" grpId="0" animBg="1"/>
      <p:bldP spid="44" grpId="0" animBg="1"/>
      <p:bldP spid="45" grpId="0" animBg="1"/>
      <p:bldP spid="46" grpId="0" animBg="1"/>
      <p:bldP spid="55" grpId="0" animBg="1"/>
      <p:bldP spid="56" grpId="0" animBg="1"/>
      <p:bldP spid="58" grpId="0" animBg="1"/>
      <p:bldP spid="59" grpId="0" animBg="1"/>
      <p:bldP spid="6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85457" y="1333891"/>
            <a:ext cx="10034748" cy="899665"/>
          </a:xfrm>
        </p:spPr>
        <p:txBody>
          <a:bodyPr/>
          <a:lstStyle/>
          <a:p>
            <a:r>
              <a:rPr lang="en-US" sz="3600" b="1" dirty="0"/>
              <a:t>LAB SEVEN</a:t>
            </a:r>
            <a:br>
              <a:rPr lang="en-US" sz="3600" dirty="0"/>
            </a:br>
            <a:r>
              <a:rPr lang="en-US" sz="3600" dirty="0"/>
              <a:t>Build and deploy any type of app</a:t>
            </a:r>
            <a:br>
              <a:rPr lang="en-US" sz="3600" dirty="0"/>
            </a:br>
            <a:r>
              <a:rPr lang="en-US" sz="3600" dirty="0">
                <a:hlinkClick r:id="rId3"/>
              </a:rPr>
              <a:t>http://bit.ly/sf-lab-7</a:t>
            </a:r>
            <a:r>
              <a:rPr lang="en-US" sz="3600" dirty="0"/>
              <a:t> </a:t>
            </a:r>
          </a:p>
        </p:txBody>
      </p:sp>
      <p:pic>
        <p:nvPicPr>
          <p:cNvPr id="6" name="Picture 5" descr="Proposed labs - Final.png"/>
          <p:cNvPicPr>
            <a:picLocks noChangeAspect="1"/>
          </p:cNvPicPr>
          <p:nvPr/>
        </p:nvPicPr>
        <p:blipFill>
          <a:blip r:embed="rId4"/>
          <a:stretch>
            <a:fillRect/>
          </a:stretch>
        </p:blipFill>
        <p:spPr>
          <a:xfrm>
            <a:off x="8168474" y="0"/>
            <a:ext cx="3593507" cy="6859648"/>
          </a:xfrm>
          <a:prstGeom prst="rect">
            <a:avLst/>
          </a:prstGeom>
        </p:spPr>
      </p:pic>
      <p:sp>
        <p:nvSpPr>
          <p:cNvPr id="4" name="Title 7"/>
          <p:cNvSpPr txBox="1">
            <a:spLocks/>
          </p:cNvSpPr>
          <p:nvPr/>
        </p:nvSpPr>
        <p:spPr>
          <a:xfrm>
            <a:off x="285457" y="4684011"/>
            <a:ext cx="10034748" cy="899665"/>
          </a:xfrm>
          <a:prstGeom prst="rect">
            <a:avLst/>
          </a:prstGeom>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b="1" dirty="0"/>
              <a:t>LAB EIGHT</a:t>
            </a:r>
            <a:br>
              <a:rPr lang="en-US" sz="3600" dirty="0"/>
            </a:br>
            <a:r>
              <a:rPr lang="en-US" sz="3600" dirty="0">
                <a:solidFill>
                  <a:srgbClr val="505050"/>
                </a:solidFill>
                <a:latin typeface="Segoe UI Light"/>
              </a:rPr>
              <a:t>Simulate </a:t>
            </a:r>
            <a:r>
              <a:rPr lang="en-US" sz="3600" dirty="0"/>
              <a:t>faults with testability </a:t>
            </a:r>
          </a:p>
          <a:p>
            <a:r>
              <a:rPr lang="en-US" sz="3600" dirty="0"/>
              <a:t>actions and scenarios</a:t>
            </a:r>
            <a:br>
              <a:rPr lang="en-US" sz="3600" dirty="0"/>
            </a:br>
            <a:r>
              <a:rPr lang="en-US" sz="3600" dirty="0">
                <a:hlinkClick r:id="rId5"/>
              </a:rPr>
              <a:t>http://bit.ly/sf-lab-8</a:t>
            </a:r>
            <a:r>
              <a:rPr lang="en-US" sz="3600" dirty="0"/>
              <a:t> </a:t>
            </a:r>
          </a:p>
        </p:txBody>
      </p:sp>
      <p:sp>
        <p:nvSpPr>
          <p:cNvPr id="2" name="TextBox 1"/>
          <p:cNvSpPr txBox="1"/>
          <p:nvPr/>
        </p:nvSpPr>
        <p:spPr>
          <a:xfrm>
            <a:off x="77861" y="2640709"/>
            <a:ext cx="8090613"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https://github.com/Azure-Samples/service-fabric-dotnet-getting-started/tree/master/GuestExe/SimpleApplication</a:t>
            </a:r>
            <a:endParaRPr lang="en-US" sz="1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6009752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356"/>
            <a:ext cx="7735389" cy="3176254"/>
          </a:xfrm>
        </p:spPr>
        <p:txBody>
          <a:bodyPr/>
          <a:lstStyle/>
          <a:p>
            <a:r>
              <a:rPr lang="en-US" dirty="0">
                <a:solidFill>
                  <a:schemeClr val="bg1"/>
                </a:solidFill>
              </a:rPr>
              <a:t>Upgrading a</a:t>
            </a:r>
            <a:br>
              <a:rPr lang="en-US" dirty="0">
                <a:solidFill>
                  <a:schemeClr val="bg1"/>
                </a:solidFill>
              </a:rPr>
            </a:br>
            <a:r>
              <a:rPr lang="en-US" dirty="0">
                <a:solidFill>
                  <a:schemeClr val="bg1"/>
                </a:solidFill>
              </a:rPr>
              <a:t>Named Application</a:t>
            </a:r>
          </a:p>
        </p:txBody>
      </p:sp>
    </p:spTree>
    <p:extLst>
      <p:ext uri="{BB962C8B-B14F-4D97-AF65-F5344CB8AC3E}">
        <p14:creationId xmlns:p14="http://schemas.microsoft.com/office/powerpoint/2010/main" val="37531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a:xfrm>
            <a:off x="269239" y="1189177"/>
            <a:ext cx="4860301" cy="4899803"/>
          </a:xfrm>
        </p:spPr>
        <p:txBody>
          <a:bodyPr/>
          <a:lstStyle/>
          <a:p>
            <a:pPr marL="461963" indent="-461963" defTabSz="739775">
              <a:buFont typeface="+mj-lt"/>
              <a:buAutoNum type="arabicPeriod"/>
            </a:pPr>
            <a:r>
              <a:rPr lang="en-US" sz="3200" dirty="0">
                <a:solidFill>
                  <a:schemeClr val="tx1"/>
                </a:solidFill>
              </a:rPr>
              <a:t>Put new code in code package</a:t>
            </a:r>
          </a:p>
          <a:p>
            <a:pPr marL="461963" indent="-461963" defTabSz="739775">
              <a:buFont typeface="+mj-lt"/>
              <a:buAutoNum type="arabicPeriod"/>
            </a:pPr>
            <a:r>
              <a:rPr lang="en-US" sz="3200" dirty="0">
                <a:solidFill>
                  <a:schemeClr val="tx1"/>
                </a:solidFill>
              </a:rPr>
              <a:t>Update </a:t>
            </a:r>
            <a:r>
              <a:rPr lang="en-US" sz="3200" dirty="0" err="1">
                <a:solidFill>
                  <a:schemeClr val="tx1"/>
                </a:solidFill>
              </a:rPr>
              <a:t>ver</a:t>
            </a:r>
            <a:r>
              <a:rPr lang="en-US" sz="3200" dirty="0">
                <a:solidFill>
                  <a:schemeClr val="tx1"/>
                </a:solidFill>
              </a:rPr>
              <a:t> strings</a:t>
            </a:r>
            <a:br>
              <a:rPr lang="en-US" sz="3200" dirty="0">
                <a:solidFill>
                  <a:schemeClr val="tx1"/>
                </a:solidFill>
              </a:rPr>
            </a:br>
            <a:r>
              <a:rPr lang="en-US" sz="2400" dirty="0">
                <a:solidFill>
                  <a:schemeClr val="tx1"/>
                </a:solidFill>
              </a:rPr>
              <a:t>(#s are not required)</a:t>
            </a:r>
          </a:p>
          <a:p>
            <a:pPr marL="461963" indent="-461963" defTabSz="739775">
              <a:buFont typeface="+mj-lt"/>
              <a:buAutoNum type="arabicPeriod"/>
            </a:pPr>
            <a:r>
              <a:rPr lang="en-US" sz="3200" dirty="0">
                <a:solidFill>
                  <a:schemeClr val="tx1"/>
                </a:solidFill>
              </a:rPr>
              <a:t>Copy new app package to image store</a:t>
            </a:r>
          </a:p>
          <a:p>
            <a:pPr marL="461963" indent="-461963" defTabSz="739775">
              <a:buFont typeface="+mj-lt"/>
              <a:buAutoNum type="arabicPeriod"/>
            </a:pPr>
            <a:r>
              <a:rPr lang="en-US" sz="3200" dirty="0">
                <a:solidFill>
                  <a:schemeClr val="tx1"/>
                </a:solidFill>
              </a:rPr>
              <a:t>Register new app type/</a:t>
            </a:r>
            <a:br>
              <a:rPr lang="en-US" sz="3200" dirty="0">
                <a:solidFill>
                  <a:schemeClr val="tx1"/>
                </a:solidFill>
              </a:rPr>
            </a:br>
            <a:r>
              <a:rPr lang="en-US" sz="3200" dirty="0">
                <a:solidFill>
                  <a:schemeClr val="tx1"/>
                </a:solidFill>
              </a:rPr>
              <a:t>version</a:t>
            </a:r>
          </a:p>
          <a:p>
            <a:pPr marL="461963" indent="-461963" defTabSz="739775">
              <a:buFont typeface="+mj-lt"/>
              <a:buAutoNum type="arabicPeriod"/>
            </a:pPr>
            <a:r>
              <a:rPr lang="en-US" sz="3200" dirty="0">
                <a:solidFill>
                  <a:schemeClr val="tx1"/>
                </a:solidFill>
              </a:rPr>
              <a:t>Select named app(s) to upgrade to new version</a:t>
            </a:r>
          </a:p>
        </p:txBody>
      </p:sp>
      <p:sp>
        <p:nvSpPr>
          <p:cNvPr id="2" name="Title 1"/>
          <p:cNvSpPr>
            <a:spLocks noGrp="1"/>
          </p:cNvSpPr>
          <p:nvPr>
            <p:ph type="title"/>
          </p:nvPr>
        </p:nvSpPr>
        <p:spPr/>
        <p:txBody>
          <a:bodyPr/>
          <a:lstStyle/>
          <a:p>
            <a:r>
              <a:rPr lang="en-US" dirty="0">
                <a:solidFill>
                  <a:schemeClr val="tx1"/>
                </a:solidFill>
              </a:rPr>
              <a:t>Updating Your App’s Service’s Code</a:t>
            </a:r>
          </a:p>
        </p:txBody>
      </p:sp>
      <p:sp>
        <p:nvSpPr>
          <p:cNvPr id="4" name="TextBox 3"/>
          <p:cNvSpPr txBox="1"/>
          <p:nvPr/>
        </p:nvSpPr>
        <p:spPr>
          <a:xfrm>
            <a:off x="5199016" y="3288213"/>
            <a:ext cx="6886245" cy="2800767"/>
          </a:xfrm>
          <a:prstGeom prst="rect">
            <a:avLst/>
          </a:prstGeom>
          <a:solidFill>
            <a:schemeClr val="tx1">
              <a:lumMod val="95000"/>
            </a:schemeClr>
          </a:solidFill>
          <a:ln>
            <a:solidFill>
              <a:schemeClr val="accent1"/>
            </a:solidFill>
          </a:ln>
        </p:spPr>
        <p:txBody>
          <a:bodyPr wrap="square" rtlCol="0">
            <a:spAutoFit/>
          </a:bodyPr>
          <a:lstStyle/>
          <a:p>
            <a:r>
              <a:rPr lang="en-US" sz="1600" dirty="0">
                <a:solidFill>
                  <a:schemeClr val="bg1"/>
                </a:solidFill>
                <a:latin typeface="Consolas" panose="020B0609020204030204" pitchFamily="49" charset="0"/>
                <a:cs typeface="Consolas" panose="020B0609020204030204" pitchFamily="49" charset="0"/>
              </a:rPr>
              <a:t>&lt;</a:t>
            </a:r>
            <a:r>
              <a:rPr lang="en-US" sz="1600" dirty="0" err="1">
                <a:solidFill>
                  <a:schemeClr val="bg1"/>
                </a:solidFill>
                <a:latin typeface="Consolas" panose="020B0609020204030204" pitchFamily="49" charset="0"/>
                <a:cs typeface="Consolas" panose="020B0609020204030204" pitchFamily="49" charset="0"/>
              </a:rPr>
              <a:t>ServiceManifest</a:t>
            </a:r>
            <a:r>
              <a:rPr lang="en-US" sz="1600" dirty="0">
                <a:solidFill>
                  <a:schemeClr val="bg1"/>
                </a:solidFill>
                <a:latin typeface="Consolas" panose="020B0609020204030204" pitchFamily="49" charset="0"/>
                <a:cs typeface="Consolas" panose="020B0609020204030204" pitchFamily="49" charset="0"/>
              </a:rPr>
              <a:t> Name="</a:t>
            </a:r>
            <a:r>
              <a:rPr lang="en-US" sz="1600" dirty="0" err="1">
                <a:solidFill>
                  <a:schemeClr val="bg1"/>
                </a:solidFill>
                <a:latin typeface="Consolas" panose="020B0609020204030204" pitchFamily="49" charset="0"/>
                <a:cs typeface="Consolas" panose="020B0609020204030204" pitchFamily="49" charset="0"/>
              </a:rPr>
              <a:t>WebServer</a:t>
            </a:r>
            <a:r>
              <a:rPr lang="en-US" sz="1600" dirty="0">
                <a:solidFill>
                  <a:schemeClr val="bg1"/>
                </a:solidFill>
                <a:latin typeface="Consolas" panose="020B0609020204030204" pitchFamily="49" charset="0"/>
                <a:cs typeface="Consolas" panose="020B0609020204030204" pitchFamily="49" charset="0"/>
              </a:rPr>
              <a:t>" </a:t>
            </a:r>
            <a:r>
              <a:rPr lang="en-US" sz="1600" b="1" dirty="0">
                <a:solidFill>
                  <a:srgbClr val="FF0000"/>
                </a:solidFill>
                <a:latin typeface="Consolas" panose="020B0609020204030204" pitchFamily="49" charset="0"/>
                <a:cs typeface="Consolas" panose="020B0609020204030204" pitchFamily="49" charset="0"/>
              </a:rPr>
              <a:t>Version="2.0"</a:t>
            </a:r>
            <a:r>
              <a:rPr lang="en-US" sz="1600" dirty="0">
                <a:solidFill>
                  <a:schemeClr val="bg1"/>
                </a:solidFill>
                <a:latin typeface="Consolas" panose="020B0609020204030204" pitchFamily="49" charset="0"/>
                <a:cs typeface="Consolas" panose="020B0609020204030204" pitchFamily="49" charset="0"/>
              </a:rPr>
              <a:t>&gt;</a:t>
            </a:r>
          </a:p>
          <a:p>
            <a:r>
              <a:rPr lang="en-US" sz="1600" dirty="0">
                <a:solidFill>
                  <a:schemeClr val="bg1"/>
                </a:solidFill>
                <a:latin typeface="Consolas" panose="020B0609020204030204" pitchFamily="49" charset="0"/>
                <a:cs typeface="Consolas" panose="020B0609020204030204" pitchFamily="49" charset="0"/>
              </a:rPr>
              <a:t>   &lt;</a:t>
            </a:r>
            <a:r>
              <a:rPr lang="en-US" sz="1600" dirty="0" err="1">
                <a:solidFill>
                  <a:schemeClr val="bg1"/>
                </a:solidFill>
                <a:latin typeface="Consolas" panose="020B0609020204030204" pitchFamily="49" charset="0"/>
                <a:cs typeface="Consolas" panose="020B0609020204030204" pitchFamily="49" charset="0"/>
              </a:rPr>
              <a:t>ServiceTypes</a:t>
            </a:r>
            <a:r>
              <a:rPr lang="en-US" sz="1600" dirty="0">
                <a:solidFill>
                  <a:schemeClr val="bg1"/>
                </a:solidFill>
                <a:latin typeface="Consolas" panose="020B0609020204030204" pitchFamily="49" charset="0"/>
                <a:cs typeface="Consolas" panose="020B0609020204030204" pitchFamily="49" charset="0"/>
              </a:rPr>
              <a:t>&gt;</a:t>
            </a:r>
          </a:p>
          <a:p>
            <a:r>
              <a:rPr lang="en-US" sz="1600" dirty="0">
                <a:solidFill>
                  <a:schemeClr val="bg1"/>
                </a:solidFill>
                <a:latin typeface="Consolas" panose="020B0609020204030204" pitchFamily="49" charset="0"/>
                <a:cs typeface="Consolas" panose="020B0609020204030204" pitchFamily="49" charset="0"/>
              </a:rPr>
              <a:t>      &lt;</a:t>
            </a:r>
            <a:r>
              <a:rPr lang="en-US" sz="1600" dirty="0" err="1">
                <a:solidFill>
                  <a:schemeClr val="bg1"/>
                </a:solidFill>
                <a:latin typeface="Consolas" panose="020B0609020204030204" pitchFamily="49" charset="0"/>
                <a:cs typeface="Consolas" panose="020B0609020204030204" pitchFamily="49" charset="0"/>
              </a:rPr>
              <a:t>StatelessServiceType</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ServiceTypeName</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WebServer</a:t>
            </a:r>
            <a:r>
              <a:rPr lang="en-US" sz="1600" dirty="0">
                <a:solidFill>
                  <a:schemeClr val="bg1"/>
                </a:solidFill>
                <a:latin typeface="Consolas" panose="020B0609020204030204" pitchFamily="49" charset="0"/>
                <a:cs typeface="Consolas" panose="020B0609020204030204" pitchFamily="49" charset="0"/>
              </a:rPr>
              <a:t>" ...&gt;</a:t>
            </a:r>
          </a:p>
          <a:p>
            <a:r>
              <a:rPr lang="en-US" sz="1600" dirty="0">
                <a:solidFill>
                  <a:schemeClr val="bg1"/>
                </a:solidFill>
                <a:latin typeface="Consolas" panose="020B0609020204030204" pitchFamily="49" charset="0"/>
                <a:cs typeface="Consolas" panose="020B0609020204030204" pitchFamily="49" charset="0"/>
              </a:rPr>
              <a:t>         &lt;Extensions&gt; ... &lt;/Extensions&gt;</a:t>
            </a:r>
          </a:p>
          <a:p>
            <a:r>
              <a:rPr lang="en-US" sz="1600" dirty="0">
                <a:solidFill>
                  <a:schemeClr val="bg1"/>
                </a:solidFill>
                <a:latin typeface="Consolas" panose="020B0609020204030204" pitchFamily="49" charset="0"/>
                <a:cs typeface="Consolas" panose="020B0609020204030204" pitchFamily="49" charset="0"/>
              </a:rPr>
              <a:t>      &lt;/</a:t>
            </a:r>
            <a:r>
              <a:rPr lang="en-US" sz="1600" dirty="0" err="1">
                <a:solidFill>
                  <a:schemeClr val="bg1"/>
                </a:solidFill>
                <a:latin typeface="Consolas" panose="020B0609020204030204" pitchFamily="49" charset="0"/>
                <a:cs typeface="Consolas" panose="020B0609020204030204" pitchFamily="49" charset="0"/>
              </a:rPr>
              <a:t>StatelessServiceType</a:t>
            </a:r>
            <a:r>
              <a:rPr lang="en-US" sz="1600" dirty="0">
                <a:solidFill>
                  <a:schemeClr val="bg1"/>
                </a:solidFill>
                <a:latin typeface="Consolas" panose="020B0609020204030204" pitchFamily="49" charset="0"/>
                <a:cs typeface="Consolas" panose="020B0609020204030204" pitchFamily="49" charset="0"/>
              </a:rPr>
              <a:t>&gt;</a:t>
            </a:r>
          </a:p>
          <a:p>
            <a:r>
              <a:rPr lang="en-US" sz="1600" dirty="0">
                <a:solidFill>
                  <a:schemeClr val="bg1"/>
                </a:solidFill>
                <a:latin typeface="Consolas" panose="020B0609020204030204" pitchFamily="49" charset="0"/>
                <a:cs typeface="Consolas" panose="020B0609020204030204" pitchFamily="49" charset="0"/>
              </a:rPr>
              <a:t>   &lt;/</a:t>
            </a:r>
            <a:r>
              <a:rPr lang="en-US" sz="1600" dirty="0" err="1">
                <a:solidFill>
                  <a:schemeClr val="bg1"/>
                </a:solidFill>
                <a:latin typeface="Consolas" panose="020B0609020204030204" pitchFamily="49" charset="0"/>
                <a:cs typeface="Consolas" panose="020B0609020204030204" pitchFamily="49" charset="0"/>
              </a:rPr>
              <a:t>ServiceTypes</a:t>
            </a:r>
            <a:r>
              <a:rPr lang="en-US" sz="1600" dirty="0">
                <a:solidFill>
                  <a:schemeClr val="bg1"/>
                </a:solidFill>
                <a:latin typeface="Consolas" panose="020B0609020204030204" pitchFamily="49" charset="0"/>
                <a:cs typeface="Consolas" panose="020B0609020204030204" pitchFamily="49" charset="0"/>
              </a:rPr>
              <a:t>&gt;</a:t>
            </a:r>
          </a:p>
          <a:p>
            <a:r>
              <a:rPr lang="en-US" sz="1600" dirty="0">
                <a:solidFill>
                  <a:schemeClr val="bg1"/>
                </a:solidFill>
                <a:latin typeface="Consolas" panose="020B0609020204030204" pitchFamily="49" charset="0"/>
                <a:cs typeface="Consolas" panose="020B0609020204030204" pitchFamily="49" charset="0"/>
              </a:rPr>
              <a:t>   &lt;</a:t>
            </a:r>
            <a:r>
              <a:rPr lang="en-US" sz="1600" dirty="0" err="1">
                <a:solidFill>
                  <a:schemeClr val="bg1"/>
                </a:solidFill>
                <a:latin typeface="Consolas" panose="020B0609020204030204" pitchFamily="49" charset="0"/>
                <a:cs typeface="Consolas" panose="020B0609020204030204" pitchFamily="49" charset="0"/>
              </a:rPr>
              <a:t>CodePackage</a:t>
            </a:r>
            <a:r>
              <a:rPr lang="en-US" sz="1600" dirty="0">
                <a:solidFill>
                  <a:schemeClr val="bg1"/>
                </a:solidFill>
                <a:latin typeface="Consolas" panose="020B0609020204030204" pitchFamily="49" charset="0"/>
                <a:cs typeface="Consolas" panose="020B0609020204030204" pitchFamily="49" charset="0"/>
              </a:rPr>
              <a:t> Name="</a:t>
            </a:r>
            <a:r>
              <a:rPr lang="en-US" sz="1600" dirty="0" err="1">
                <a:solidFill>
                  <a:schemeClr val="bg1"/>
                </a:solidFill>
                <a:latin typeface="Consolas" panose="020B0609020204030204" pitchFamily="49" charset="0"/>
                <a:cs typeface="Consolas" panose="020B0609020204030204" pitchFamily="49" charset="0"/>
              </a:rPr>
              <a:t>CodePkg</a:t>
            </a:r>
            <a:r>
              <a:rPr lang="en-US" sz="1600" dirty="0">
                <a:solidFill>
                  <a:schemeClr val="bg1"/>
                </a:solidFill>
                <a:latin typeface="Consolas" panose="020B0609020204030204" pitchFamily="49" charset="0"/>
                <a:cs typeface="Consolas" panose="020B0609020204030204" pitchFamily="49" charset="0"/>
              </a:rPr>
              <a:t>" </a:t>
            </a:r>
            <a:r>
              <a:rPr lang="en-US" sz="1600" b="1" dirty="0">
                <a:solidFill>
                  <a:srgbClr val="FF0000"/>
                </a:solidFill>
                <a:latin typeface="Consolas" panose="020B0609020204030204" pitchFamily="49" charset="0"/>
                <a:cs typeface="Consolas" panose="020B0609020204030204" pitchFamily="49" charset="0"/>
              </a:rPr>
              <a:t>Version="1.1"</a:t>
            </a:r>
            <a:r>
              <a:rPr lang="en-US" sz="1600" dirty="0">
                <a:solidFill>
                  <a:schemeClr val="bg1"/>
                </a:solidFill>
                <a:latin typeface="Consolas" panose="020B0609020204030204" pitchFamily="49" charset="0"/>
                <a:cs typeface="Consolas" panose="020B0609020204030204" pitchFamily="49" charset="0"/>
              </a:rPr>
              <a:t>&gt;</a:t>
            </a:r>
          </a:p>
          <a:p>
            <a:r>
              <a:rPr lang="en-US" sz="1600" dirty="0">
                <a:solidFill>
                  <a:schemeClr val="bg1"/>
                </a:solidFill>
                <a:latin typeface="Consolas" panose="020B0609020204030204" pitchFamily="49" charset="0"/>
                <a:cs typeface="Consolas" panose="020B0609020204030204" pitchFamily="49" charset="0"/>
              </a:rPr>
              <a:t>      &lt;</a:t>
            </a:r>
            <a:r>
              <a:rPr lang="en-US" sz="1600" dirty="0" err="1">
                <a:solidFill>
                  <a:schemeClr val="bg1"/>
                </a:solidFill>
                <a:latin typeface="Consolas" panose="020B0609020204030204" pitchFamily="49" charset="0"/>
                <a:cs typeface="Consolas" panose="020B0609020204030204" pitchFamily="49" charset="0"/>
              </a:rPr>
              <a:t>EntryPoint</a:t>
            </a:r>
            <a:r>
              <a:rPr lang="en-US" sz="1600" dirty="0">
                <a:solidFill>
                  <a:schemeClr val="bg1"/>
                </a:solidFill>
                <a:latin typeface="Consolas" panose="020B0609020204030204" pitchFamily="49" charset="0"/>
                <a:cs typeface="Consolas" panose="020B0609020204030204" pitchFamily="49" charset="0"/>
              </a:rPr>
              <a:t>&gt; ... &lt;/</a:t>
            </a:r>
            <a:r>
              <a:rPr lang="en-US" sz="1600" dirty="0" err="1">
                <a:solidFill>
                  <a:schemeClr val="bg1"/>
                </a:solidFill>
                <a:latin typeface="Consolas" panose="020B0609020204030204" pitchFamily="49" charset="0"/>
                <a:cs typeface="Consolas" panose="020B0609020204030204" pitchFamily="49" charset="0"/>
              </a:rPr>
              <a:t>EntryPoint</a:t>
            </a:r>
            <a:r>
              <a:rPr lang="en-US" sz="1600" dirty="0">
                <a:solidFill>
                  <a:schemeClr val="bg1"/>
                </a:solidFill>
                <a:latin typeface="Consolas" panose="020B0609020204030204" pitchFamily="49" charset="0"/>
                <a:cs typeface="Consolas" panose="020B0609020204030204" pitchFamily="49" charset="0"/>
              </a:rPr>
              <a:t>&gt;</a:t>
            </a:r>
          </a:p>
          <a:p>
            <a:r>
              <a:rPr lang="en-US" sz="1600" dirty="0">
                <a:solidFill>
                  <a:schemeClr val="bg1"/>
                </a:solidFill>
                <a:latin typeface="Consolas" panose="020B0609020204030204" pitchFamily="49" charset="0"/>
                <a:cs typeface="Consolas" panose="020B0609020204030204" pitchFamily="49" charset="0"/>
              </a:rPr>
              <a:t>   &lt;/</a:t>
            </a:r>
            <a:r>
              <a:rPr lang="en-US" sz="1600" dirty="0" err="1">
                <a:solidFill>
                  <a:schemeClr val="bg1"/>
                </a:solidFill>
                <a:latin typeface="Consolas" panose="020B0609020204030204" pitchFamily="49" charset="0"/>
                <a:cs typeface="Consolas" panose="020B0609020204030204" pitchFamily="49" charset="0"/>
              </a:rPr>
              <a:t>CodePackage</a:t>
            </a:r>
            <a:r>
              <a:rPr lang="en-US" sz="1600" dirty="0">
                <a:solidFill>
                  <a:schemeClr val="bg1"/>
                </a:solidFill>
                <a:latin typeface="Consolas" panose="020B0609020204030204" pitchFamily="49" charset="0"/>
                <a:cs typeface="Consolas" panose="020B0609020204030204" pitchFamily="49" charset="0"/>
              </a:rPr>
              <a:t>&gt;</a:t>
            </a:r>
          </a:p>
          <a:p>
            <a:r>
              <a:rPr lang="en-US" sz="1600" dirty="0">
                <a:solidFill>
                  <a:schemeClr val="bg1"/>
                </a:solidFill>
                <a:latin typeface="Consolas" panose="020B0609020204030204" pitchFamily="49" charset="0"/>
                <a:cs typeface="Consolas" panose="020B0609020204030204" pitchFamily="49" charset="0"/>
              </a:rPr>
              <a:t>   &lt;Resources&gt;&lt;Endpoints&gt; ... &lt;/Endpoints&gt;&lt;/Resources&gt;</a:t>
            </a:r>
          </a:p>
          <a:p>
            <a:r>
              <a:rPr lang="en-US" sz="1600" dirty="0">
                <a:solidFill>
                  <a:schemeClr val="bg1"/>
                </a:solidFill>
                <a:latin typeface="Consolas" panose="020B0609020204030204" pitchFamily="49" charset="0"/>
                <a:cs typeface="Consolas" panose="020B0609020204030204" pitchFamily="49" charset="0"/>
              </a:rPr>
              <a:t>&lt;/</a:t>
            </a:r>
            <a:r>
              <a:rPr lang="en-US" sz="1600" dirty="0" err="1">
                <a:solidFill>
                  <a:schemeClr val="bg1"/>
                </a:solidFill>
                <a:latin typeface="Consolas" panose="020B0609020204030204" pitchFamily="49" charset="0"/>
                <a:cs typeface="Consolas" panose="020B0609020204030204" pitchFamily="49" charset="0"/>
              </a:rPr>
              <a:t>ServiceManifest</a:t>
            </a:r>
            <a:r>
              <a:rPr lang="en-US" sz="1600" dirty="0">
                <a:solidFill>
                  <a:schemeClr val="bg1"/>
                </a:solidFill>
                <a:latin typeface="Consolas" panose="020B0609020204030204" pitchFamily="49" charset="0"/>
                <a:cs typeface="Consolas" panose="020B0609020204030204" pitchFamily="49" charset="0"/>
              </a:rPr>
              <a:t>&gt;</a:t>
            </a:r>
          </a:p>
        </p:txBody>
      </p:sp>
      <p:sp>
        <p:nvSpPr>
          <p:cNvPr id="6" name="TextBox 5"/>
          <p:cNvSpPr txBox="1"/>
          <p:nvPr/>
        </p:nvSpPr>
        <p:spPr>
          <a:xfrm>
            <a:off x="5199017" y="1214100"/>
            <a:ext cx="6886245" cy="1815882"/>
          </a:xfrm>
          <a:prstGeom prst="rect">
            <a:avLst/>
          </a:prstGeom>
          <a:solidFill>
            <a:schemeClr val="tx1">
              <a:lumMod val="95000"/>
            </a:schemeClr>
          </a:solidFill>
          <a:ln>
            <a:solidFill>
              <a:schemeClr val="accent1"/>
            </a:solidFill>
          </a:ln>
        </p:spPr>
        <p:txBody>
          <a:bodyPr wrap="square" rtlCol="0">
            <a:spAutoFit/>
          </a:bodyPr>
          <a:lstStyle/>
          <a:p>
            <a:r>
              <a:rPr lang="en-US" sz="1600" dirty="0">
                <a:solidFill>
                  <a:schemeClr val="bg1"/>
                </a:solidFill>
                <a:latin typeface="Consolas" panose="020B0609020204030204" pitchFamily="49" charset="0"/>
                <a:cs typeface="Consolas" panose="020B0609020204030204" pitchFamily="49" charset="0"/>
              </a:rPr>
              <a:t>&lt;</a:t>
            </a:r>
            <a:r>
              <a:rPr lang="en-US" sz="1600" dirty="0" err="1">
                <a:solidFill>
                  <a:schemeClr val="bg1"/>
                </a:solidFill>
                <a:latin typeface="Consolas" panose="020B0609020204030204" pitchFamily="49" charset="0"/>
                <a:cs typeface="Consolas" panose="020B0609020204030204" pitchFamily="49" charset="0"/>
              </a:rPr>
              <a:t>ApplicationManifest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ApplicationTypeName</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DemoAppType</a:t>
            </a:r>
            <a:r>
              <a:rPr lang="en-US" sz="1600" dirty="0">
                <a:solidFill>
                  <a:schemeClr val="bg1"/>
                </a:solidFill>
                <a:latin typeface="Consolas" panose="020B0609020204030204" pitchFamily="49" charset="0"/>
                <a:cs typeface="Consolas" panose="020B0609020204030204" pitchFamily="49" charset="0"/>
              </a:rPr>
              <a:t>"</a:t>
            </a:r>
            <a:br>
              <a:rPr lang="en-US" sz="1600" dirty="0">
                <a:solidFill>
                  <a:schemeClr val="bg1"/>
                </a:solidFill>
                <a:latin typeface="Consolas" panose="020B0609020204030204" pitchFamily="49" charset="0"/>
                <a:cs typeface="Consolas" panose="020B0609020204030204" pitchFamily="49" charset="0"/>
              </a:rPr>
            </a:br>
            <a:r>
              <a:rPr lang="en-US" sz="1600" dirty="0">
                <a:solidFill>
                  <a:schemeClr val="bg1"/>
                </a:solidFill>
                <a:latin typeface="Consolas" panose="020B0609020204030204" pitchFamily="49" charset="0"/>
                <a:cs typeface="Consolas" panose="020B0609020204030204" pitchFamily="49" charset="0"/>
              </a:rPr>
              <a:t>                     </a:t>
            </a:r>
            <a:r>
              <a:rPr lang="en-US" sz="1600" b="1" dirty="0" err="1">
                <a:solidFill>
                  <a:srgbClr val="FF0000"/>
                </a:solidFill>
                <a:latin typeface="Consolas" panose="020B0609020204030204" pitchFamily="49" charset="0"/>
                <a:cs typeface="Consolas" panose="020B0609020204030204" pitchFamily="49" charset="0"/>
              </a:rPr>
              <a:t>ApplicationTypeVersion</a:t>
            </a:r>
            <a:r>
              <a:rPr lang="en-US" sz="1600" b="1" dirty="0">
                <a:solidFill>
                  <a:srgbClr val="FF0000"/>
                </a:solidFill>
                <a:latin typeface="Consolas" panose="020B0609020204030204" pitchFamily="49" charset="0"/>
                <a:cs typeface="Consolas" panose="020B0609020204030204" pitchFamily="49" charset="0"/>
              </a:rPr>
              <a:t>="3.0"</a:t>
            </a:r>
            <a:r>
              <a:rPr lang="en-US" sz="1600" b="1" dirty="0">
                <a:solidFill>
                  <a:schemeClr val="bg1"/>
                </a:solidFill>
                <a:latin typeface="Consolas" panose="020B0609020204030204" pitchFamily="49" charset="0"/>
                <a:cs typeface="Consolas" panose="020B0609020204030204" pitchFamily="49" charset="0"/>
              </a:rPr>
              <a:t> </a:t>
            </a:r>
            <a:r>
              <a:rPr lang="en-US" sz="1600" dirty="0">
                <a:solidFill>
                  <a:schemeClr val="bg1"/>
                </a:solidFill>
                <a:latin typeface="Consolas" panose="020B0609020204030204" pitchFamily="49" charset="0"/>
                <a:cs typeface="Consolas" panose="020B0609020204030204" pitchFamily="49" charset="0"/>
              </a:rPr>
              <a:t>...&gt;</a:t>
            </a:r>
          </a:p>
          <a:p>
            <a:r>
              <a:rPr lang="en-US" sz="1600" dirty="0">
                <a:solidFill>
                  <a:schemeClr val="bg1"/>
                </a:solidFill>
                <a:latin typeface="Consolas" panose="020B0609020204030204" pitchFamily="49" charset="0"/>
                <a:cs typeface="Consolas" panose="020B0609020204030204" pitchFamily="49" charset="0"/>
              </a:rPr>
              <a:t>   &lt;</a:t>
            </a:r>
            <a:r>
              <a:rPr lang="en-US" sz="1600" dirty="0" err="1">
                <a:solidFill>
                  <a:schemeClr val="bg1"/>
                </a:solidFill>
                <a:latin typeface="Consolas" panose="020B0609020204030204" pitchFamily="49" charset="0"/>
                <a:cs typeface="Consolas" panose="020B0609020204030204" pitchFamily="49" charset="0"/>
              </a:rPr>
              <a:t>ServiceManifestImport</a:t>
            </a:r>
            <a:r>
              <a:rPr lang="en-US" sz="1600" dirty="0">
                <a:solidFill>
                  <a:schemeClr val="bg1"/>
                </a:solidFill>
                <a:latin typeface="Consolas" panose="020B0609020204030204" pitchFamily="49" charset="0"/>
                <a:cs typeface="Consolas" panose="020B0609020204030204" pitchFamily="49" charset="0"/>
              </a:rPr>
              <a:t>&gt;</a:t>
            </a:r>
          </a:p>
          <a:p>
            <a:r>
              <a:rPr lang="en-US" sz="1600" dirty="0">
                <a:solidFill>
                  <a:schemeClr val="bg1"/>
                </a:solidFill>
                <a:latin typeface="Consolas" panose="020B0609020204030204" pitchFamily="49" charset="0"/>
                <a:cs typeface="Consolas" panose="020B0609020204030204" pitchFamily="49" charset="0"/>
              </a:rPr>
              <a:t>      &lt;</a:t>
            </a:r>
            <a:r>
              <a:rPr lang="en-US" sz="1600" dirty="0" err="1">
                <a:solidFill>
                  <a:schemeClr val="bg1"/>
                </a:solidFill>
                <a:latin typeface="Consolas" panose="020B0609020204030204" pitchFamily="49" charset="0"/>
                <a:cs typeface="Consolas" panose="020B0609020204030204" pitchFamily="49" charset="0"/>
              </a:rPr>
              <a:t>ServiceManifestRef</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ServiceManifestName</a:t>
            </a:r>
            <a:r>
              <a:rPr lang="en-US" sz="1600" dirty="0">
                <a:solidFill>
                  <a:schemeClr val="bg1"/>
                </a:solidFill>
                <a:latin typeface="Consolas" panose="020B0609020204030204" pitchFamily="49" charset="0"/>
                <a:cs typeface="Consolas" panose="020B0609020204030204" pitchFamily="49" charset="0"/>
              </a:rPr>
              <a:t>="</a:t>
            </a:r>
            <a:r>
              <a:rPr lang="en-US" sz="1600" b="1" dirty="0" err="1">
                <a:solidFill>
                  <a:schemeClr val="bg1"/>
                </a:solidFill>
                <a:latin typeface="Consolas" panose="020B0609020204030204" pitchFamily="49" charset="0"/>
                <a:cs typeface="Consolas" panose="020B0609020204030204" pitchFamily="49" charset="0"/>
              </a:rPr>
              <a:t>WebServer</a:t>
            </a:r>
            <a:r>
              <a:rPr lang="en-US" sz="1600" dirty="0">
                <a:solidFill>
                  <a:schemeClr val="bg1"/>
                </a:solidFill>
                <a:latin typeface="Consolas" panose="020B0609020204030204" pitchFamily="49" charset="0"/>
                <a:cs typeface="Consolas" panose="020B0609020204030204" pitchFamily="49" charset="0"/>
              </a:rPr>
              <a:t>" </a:t>
            </a:r>
            <a:br>
              <a:rPr lang="en-US" sz="1600" dirty="0">
                <a:solidFill>
                  <a:schemeClr val="bg1"/>
                </a:solidFill>
                <a:latin typeface="Consolas" panose="020B0609020204030204" pitchFamily="49" charset="0"/>
                <a:cs typeface="Consolas" panose="020B0609020204030204" pitchFamily="49" charset="0"/>
              </a:rPr>
            </a:br>
            <a:r>
              <a:rPr lang="en-US" sz="1600" dirty="0">
                <a:solidFill>
                  <a:schemeClr val="bg1"/>
                </a:solidFill>
                <a:latin typeface="Consolas" panose="020B0609020204030204" pitchFamily="49" charset="0"/>
                <a:cs typeface="Consolas" panose="020B0609020204030204" pitchFamily="49" charset="0"/>
              </a:rPr>
              <a:t>                          </a:t>
            </a:r>
            <a:r>
              <a:rPr lang="en-US" sz="1600" b="1" dirty="0" err="1">
                <a:solidFill>
                  <a:srgbClr val="FF0000"/>
                </a:solidFill>
                <a:latin typeface="Consolas" panose="020B0609020204030204" pitchFamily="49" charset="0"/>
                <a:cs typeface="Consolas" panose="020B0609020204030204" pitchFamily="49" charset="0"/>
              </a:rPr>
              <a:t>ServiceManifestVersion</a:t>
            </a:r>
            <a:r>
              <a:rPr lang="en-US" sz="1600" b="1" dirty="0">
                <a:solidFill>
                  <a:srgbClr val="FF0000"/>
                </a:solidFill>
                <a:latin typeface="Consolas" panose="020B0609020204030204" pitchFamily="49" charset="0"/>
                <a:cs typeface="Consolas" panose="020B0609020204030204" pitchFamily="49" charset="0"/>
              </a:rPr>
              <a:t>="2.0"</a:t>
            </a:r>
            <a:r>
              <a:rPr lang="en-US" sz="1600" b="1" dirty="0">
                <a:solidFill>
                  <a:schemeClr val="bg1"/>
                </a:solidFill>
                <a:latin typeface="Consolas" panose="020B0609020204030204" pitchFamily="49" charset="0"/>
                <a:cs typeface="Consolas" panose="020B0609020204030204" pitchFamily="49" charset="0"/>
              </a:rPr>
              <a:t> </a:t>
            </a:r>
            <a:r>
              <a:rPr lang="en-US" sz="1600" dirty="0">
                <a:solidFill>
                  <a:schemeClr val="bg1"/>
                </a:solidFill>
                <a:latin typeface="Consolas" panose="020B0609020204030204" pitchFamily="49" charset="0"/>
                <a:cs typeface="Consolas" panose="020B0609020204030204" pitchFamily="49" charset="0"/>
              </a:rPr>
              <a:t>.../&gt;</a:t>
            </a:r>
          </a:p>
          <a:p>
            <a:r>
              <a:rPr lang="en-US" sz="1600" dirty="0">
                <a:solidFill>
                  <a:schemeClr val="bg1"/>
                </a:solidFill>
                <a:latin typeface="Consolas" panose="020B0609020204030204" pitchFamily="49" charset="0"/>
                <a:cs typeface="Consolas" panose="020B0609020204030204" pitchFamily="49" charset="0"/>
              </a:rPr>
              <a:t>   &lt;/</a:t>
            </a:r>
            <a:r>
              <a:rPr lang="en-US" sz="1600" dirty="0" err="1">
                <a:solidFill>
                  <a:schemeClr val="bg1"/>
                </a:solidFill>
                <a:latin typeface="Consolas" panose="020B0609020204030204" pitchFamily="49" charset="0"/>
                <a:cs typeface="Consolas" panose="020B0609020204030204" pitchFamily="49" charset="0"/>
              </a:rPr>
              <a:t>ServiceManifestImport</a:t>
            </a:r>
            <a:r>
              <a:rPr lang="en-US" sz="1600" dirty="0">
                <a:solidFill>
                  <a:schemeClr val="bg1"/>
                </a:solidFill>
                <a:latin typeface="Consolas" panose="020B0609020204030204" pitchFamily="49" charset="0"/>
                <a:cs typeface="Consolas" panose="020B0609020204030204" pitchFamily="49" charset="0"/>
              </a:rPr>
              <a:t>&gt;</a:t>
            </a:r>
          </a:p>
          <a:p>
            <a:r>
              <a:rPr lang="en-US" sz="1600" dirty="0">
                <a:solidFill>
                  <a:schemeClr val="bg1"/>
                </a:solidFill>
                <a:latin typeface="Consolas" panose="020B0609020204030204" pitchFamily="49" charset="0"/>
                <a:cs typeface="Consolas" panose="020B0609020204030204" pitchFamily="49" charset="0"/>
              </a:rPr>
              <a:t>&lt;/</a:t>
            </a:r>
            <a:r>
              <a:rPr lang="en-US" sz="1600" dirty="0" err="1">
                <a:solidFill>
                  <a:schemeClr val="bg1"/>
                </a:solidFill>
                <a:latin typeface="Consolas" panose="020B0609020204030204" pitchFamily="49" charset="0"/>
                <a:cs typeface="Consolas" panose="020B0609020204030204" pitchFamily="49" charset="0"/>
              </a:rPr>
              <a:t>ApplicationManifest</a:t>
            </a:r>
            <a:r>
              <a:rPr lang="en-US" sz="1600" dirty="0">
                <a:solidFill>
                  <a:schemeClr val="bg1"/>
                </a:solidFill>
                <a:latin typeface="Consolas" panose="020B0609020204030204" pitchFamily="49" charset="0"/>
                <a:cs typeface="Consolas" panose="020B0609020204030204" pitchFamily="49" charset="0"/>
              </a:rPr>
              <a:t>&gt;</a:t>
            </a:r>
          </a:p>
        </p:txBody>
      </p:sp>
      <p:sp>
        <p:nvSpPr>
          <p:cNvPr id="8" name="Left Arrow 7"/>
          <p:cNvSpPr/>
          <p:nvPr/>
        </p:nvSpPr>
        <p:spPr>
          <a:xfrm>
            <a:off x="10745426" y="4763770"/>
            <a:ext cx="572432" cy="4349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Left Arrow 8"/>
          <p:cNvSpPr/>
          <p:nvPr/>
        </p:nvSpPr>
        <p:spPr>
          <a:xfrm>
            <a:off x="10745425" y="3258729"/>
            <a:ext cx="572432" cy="4349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B1</a:t>
            </a:r>
          </a:p>
        </p:txBody>
      </p:sp>
      <p:sp>
        <p:nvSpPr>
          <p:cNvPr id="10" name="Left Arrow 9"/>
          <p:cNvSpPr/>
          <p:nvPr/>
        </p:nvSpPr>
        <p:spPr>
          <a:xfrm>
            <a:off x="11441953" y="1439763"/>
            <a:ext cx="574301" cy="4349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1" name="Left Arrow 10"/>
          <p:cNvSpPr/>
          <p:nvPr/>
        </p:nvSpPr>
        <p:spPr>
          <a:xfrm>
            <a:off x="11441952" y="2125325"/>
            <a:ext cx="574301" cy="4349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B2</a:t>
            </a:r>
          </a:p>
        </p:txBody>
      </p:sp>
    </p:spTree>
    <p:extLst>
      <p:ext uri="{BB962C8B-B14F-4D97-AF65-F5344CB8AC3E}">
        <p14:creationId xmlns:p14="http://schemas.microsoft.com/office/powerpoint/2010/main" val="161579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323987"/>
          </a:xfrm>
        </p:spPr>
        <p:txBody>
          <a:bodyPr/>
          <a:lstStyle/>
          <a:p>
            <a:r>
              <a:rPr lang="en-US" dirty="0">
                <a:solidFill>
                  <a:schemeClr val="bg1"/>
                </a:solidFill>
              </a:rPr>
              <a:t>Prevent complete service outage while upgrading</a:t>
            </a:r>
          </a:p>
          <a:p>
            <a:pPr lvl="1"/>
            <a:r>
              <a:rPr lang="en-US" dirty="0">
                <a:solidFill>
                  <a:schemeClr val="bg1"/>
                </a:solidFill>
              </a:rPr>
              <a:t>More UDs </a:t>
            </a:r>
            <a:r>
              <a:rPr lang="en-US" dirty="0">
                <a:solidFill>
                  <a:schemeClr val="bg1"/>
                </a:solidFill>
                <a:sym typeface="Wingdings" panose="05000000000000000000" pitchFamily="2" charset="2"/>
              </a:rPr>
              <a:t></a:t>
            </a:r>
            <a:r>
              <a:rPr lang="en-US" dirty="0">
                <a:solidFill>
                  <a:schemeClr val="bg1"/>
                </a:solidFill>
              </a:rPr>
              <a:t> less loss of scale but more time to upgrade</a:t>
            </a:r>
          </a:p>
          <a:p>
            <a:pPr lvl="1"/>
            <a:r>
              <a:rPr lang="en-US" dirty="0">
                <a:solidFill>
                  <a:schemeClr val="bg1"/>
                </a:solidFill>
              </a:rPr>
              <a:t># UD set when cluster created via cluster manifest; ARM template</a:t>
            </a:r>
          </a:p>
          <a:p>
            <a:pPr lvl="2"/>
            <a:r>
              <a:rPr lang="en-US" dirty="0">
                <a:solidFill>
                  <a:schemeClr val="bg1"/>
                </a:solidFill>
              </a:rPr>
              <a:t>Default=5; 20% down at a time</a:t>
            </a:r>
          </a:p>
          <a:p>
            <a:pPr lvl="1"/>
            <a:r>
              <a:rPr lang="en-US" dirty="0">
                <a:solidFill>
                  <a:schemeClr val="bg1"/>
                </a:solidFill>
              </a:rPr>
              <a:t>IMPORTANT: 2 versions of your code run side-by-side simultaneously</a:t>
            </a:r>
          </a:p>
          <a:p>
            <a:pPr lvl="2"/>
            <a:r>
              <a:rPr lang="en-US" dirty="0">
                <a:solidFill>
                  <a:schemeClr val="bg1"/>
                </a:solidFill>
              </a:rPr>
              <a:t>Beware of data/schema/protocol changes; use 2-phase upgrade</a:t>
            </a:r>
          </a:p>
          <a:p>
            <a:r>
              <a:rPr lang="en-US" dirty="0">
                <a:solidFill>
                  <a:schemeClr val="bg1"/>
                </a:solidFill>
              </a:rPr>
              <a:t>Below shows 9 nodes spread across 5 UDs</a:t>
            </a:r>
          </a:p>
        </p:txBody>
      </p:sp>
      <p:sp>
        <p:nvSpPr>
          <p:cNvPr id="3" name="Title 2"/>
          <p:cNvSpPr>
            <a:spLocks noGrp="1"/>
          </p:cNvSpPr>
          <p:nvPr>
            <p:ph type="title"/>
          </p:nvPr>
        </p:nvSpPr>
        <p:spPr/>
        <p:txBody>
          <a:bodyPr/>
          <a:lstStyle/>
          <a:p>
            <a:r>
              <a:rPr lang="en-US" dirty="0">
                <a:solidFill>
                  <a:schemeClr val="bg1"/>
                </a:solidFill>
              </a:rPr>
              <a:t>Upgrade Domains</a:t>
            </a:r>
          </a:p>
        </p:txBody>
      </p:sp>
      <p:sp>
        <p:nvSpPr>
          <p:cNvPr id="4" name="Rectangle 3"/>
          <p:cNvSpPr/>
          <p:nvPr/>
        </p:nvSpPr>
        <p:spPr bwMode="auto">
          <a:xfrm>
            <a:off x="426163" y="4620422"/>
            <a:ext cx="1894724" cy="1228048"/>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r>
              <a:rPr lang="en-US" sz="2000" b="1" dirty="0">
                <a:solidFill>
                  <a:schemeClr val="bg1"/>
                </a:solidFill>
                <a:latin typeface="Segoe UI" panose="020B0502040204020203" pitchFamily="34" charset="0"/>
                <a:cs typeface="Segoe UI" panose="020B0502040204020203" pitchFamily="34" charset="0"/>
              </a:rPr>
              <a:t>UD #1</a:t>
            </a:r>
            <a:br>
              <a:rPr lang="en-US" sz="2000" b="1" dirty="0">
                <a:solidFill>
                  <a:schemeClr val="bg1"/>
                </a:solidFill>
                <a:latin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cs typeface="Segoe UI" panose="020B0502040204020203" pitchFamily="34" charset="0"/>
            </a:endParaRPr>
          </a:p>
        </p:txBody>
      </p:sp>
      <p:sp>
        <p:nvSpPr>
          <p:cNvPr id="5" name="Rectangle 4"/>
          <p:cNvSpPr/>
          <p:nvPr/>
        </p:nvSpPr>
        <p:spPr bwMode="auto">
          <a:xfrm>
            <a:off x="2701637" y="4626141"/>
            <a:ext cx="1947369" cy="1222329"/>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r>
              <a:rPr lang="en-US" sz="2000" b="1" dirty="0">
                <a:solidFill>
                  <a:schemeClr val="bg1"/>
                </a:solidFill>
                <a:latin typeface="Segoe UI" panose="020B0502040204020203" pitchFamily="34" charset="0"/>
                <a:cs typeface="Segoe UI" panose="020B0502040204020203" pitchFamily="34" charset="0"/>
              </a:rPr>
              <a:t>UD #2</a:t>
            </a:r>
            <a:br>
              <a:rPr lang="en-US" sz="2000" b="1" dirty="0">
                <a:solidFill>
                  <a:schemeClr val="bg1"/>
                </a:solidFill>
                <a:latin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cs typeface="Segoe UI" panose="020B0502040204020203" pitchFamily="34" charset="0"/>
            </a:endParaRPr>
          </a:p>
        </p:txBody>
      </p:sp>
      <p:sp>
        <p:nvSpPr>
          <p:cNvPr id="6" name="Rectangle 5"/>
          <p:cNvSpPr/>
          <p:nvPr/>
        </p:nvSpPr>
        <p:spPr bwMode="auto">
          <a:xfrm>
            <a:off x="5029756" y="4620424"/>
            <a:ext cx="1947369" cy="1228046"/>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r>
              <a:rPr lang="en-US" sz="2000" b="1" dirty="0">
                <a:solidFill>
                  <a:schemeClr val="bg1"/>
                </a:solidFill>
                <a:latin typeface="Segoe UI" panose="020B0502040204020203" pitchFamily="34" charset="0"/>
                <a:cs typeface="Segoe UI" panose="020B0502040204020203" pitchFamily="34" charset="0"/>
              </a:rPr>
              <a:t>UD #3</a:t>
            </a:r>
            <a:br>
              <a:rPr lang="en-US" sz="2000" b="1" dirty="0">
                <a:solidFill>
                  <a:schemeClr val="bg1"/>
                </a:solidFill>
                <a:latin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cs typeface="Segoe UI" panose="020B0502040204020203" pitchFamily="34" charset="0"/>
            </a:endParaRPr>
          </a:p>
        </p:txBody>
      </p:sp>
      <p:sp>
        <p:nvSpPr>
          <p:cNvPr id="7" name="Rectangle 6"/>
          <p:cNvSpPr/>
          <p:nvPr/>
        </p:nvSpPr>
        <p:spPr bwMode="auto">
          <a:xfrm>
            <a:off x="7357874" y="4620425"/>
            <a:ext cx="1947370" cy="1228045"/>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r>
              <a:rPr lang="en-US" sz="2000" b="1" dirty="0">
                <a:solidFill>
                  <a:schemeClr val="bg1"/>
                </a:solidFill>
                <a:latin typeface="Segoe UI" panose="020B0502040204020203" pitchFamily="34" charset="0"/>
                <a:cs typeface="Segoe UI" panose="020B0502040204020203" pitchFamily="34" charset="0"/>
              </a:rPr>
              <a:t>UD #4</a:t>
            </a:r>
            <a:br>
              <a:rPr lang="en-US" sz="2000" b="1" dirty="0">
                <a:solidFill>
                  <a:schemeClr val="bg1"/>
                </a:solidFill>
                <a:latin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cs typeface="Segoe UI" panose="020B0502040204020203" pitchFamily="34" charset="0"/>
            </a:endParaRPr>
          </a:p>
        </p:txBody>
      </p:sp>
      <p:sp>
        <p:nvSpPr>
          <p:cNvPr id="8" name="Rectangle 7"/>
          <p:cNvSpPr/>
          <p:nvPr/>
        </p:nvSpPr>
        <p:spPr bwMode="auto">
          <a:xfrm>
            <a:off x="9685994" y="4620425"/>
            <a:ext cx="1922208" cy="1228045"/>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r>
              <a:rPr lang="en-US" sz="2000" b="1" dirty="0">
                <a:solidFill>
                  <a:schemeClr val="bg1"/>
                </a:solidFill>
                <a:latin typeface="Segoe UI" panose="020B0502040204020203" pitchFamily="34" charset="0"/>
                <a:cs typeface="Segoe UI" panose="020B0502040204020203" pitchFamily="34" charset="0"/>
              </a:rPr>
              <a:t>Node #5</a:t>
            </a:r>
            <a:br>
              <a:rPr lang="en-US" sz="2000" b="1" dirty="0">
                <a:solidFill>
                  <a:schemeClr val="bg1"/>
                </a:solidFill>
                <a:latin typeface="Segoe UI" panose="020B0502040204020203" pitchFamily="34" charset="0"/>
                <a:cs typeface="Segoe UI" panose="020B0502040204020203" pitchFamily="34" charset="0"/>
              </a:rPr>
            </a:br>
            <a:endParaRPr lang="en-US" sz="2000" b="1" dirty="0">
              <a:solidFill>
                <a:schemeClr val="bg1"/>
              </a:solidFill>
              <a:latin typeface="Segoe UI" panose="020B0502040204020203" pitchFamily="34" charset="0"/>
              <a:cs typeface="Segoe UI" panose="020B0502040204020203" pitchFamily="34" charset="0"/>
            </a:endParaRPr>
          </a:p>
        </p:txBody>
      </p:sp>
      <p:sp>
        <p:nvSpPr>
          <p:cNvPr id="14" name="Rounded Rectangle 13"/>
          <p:cNvSpPr/>
          <p:nvPr/>
        </p:nvSpPr>
        <p:spPr>
          <a:xfrm>
            <a:off x="525512" y="5045408"/>
            <a:ext cx="1693918"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Node-1</a:t>
            </a:r>
          </a:p>
        </p:txBody>
      </p:sp>
      <p:sp>
        <p:nvSpPr>
          <p:cNvPr id="15" name="Rounded Rectangle 14"/>
          <p:cNvSpPr/>
          <p:nvPr/>
        </p:nvSpPr>
        <p:spPr>
          <a:xfrm>
            <a:off x="5094411" y="5442378"/>
            <a:ext cx="1812822"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Node-8</a:t>
            </a:r>
          </a:p>
        </p:txBody>
      </p:sp>
      <p:sp>
        <p:nvSpPr>
          <p:cNvPr id="16" name="Rounded Rectangle 15"/>
          <p:cNvSpPr/>
          <p:nvPr/>
        </p:nvSpPr>
        <p:spPr>
          <a:xfrm>
            <a:off x="2766291" y="5024041"/>
            <a:ext cx="1812823"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Node-2</a:t>
            </a:r>
          </a:p>
        </p:txBody>
      </p:sp>
      <p:sp>
        <p:nvSpPr>
          <p:cNvPr id="17" name="Rounded Rectangle 16"/>
          <p:cNvSpPr/>
          <p:nvPr/>
        </p:nvSpPr>
        <p:spPr>
          <a:xfrm>
            <a:off x="5094410" y="5003799"/>
            <a:ext cx="1812823"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Node-3</a:t>
            </a:r>
          </a:p>
        </p:txBody>
      </p:sp>
      <p:sp>
        <p:nvSpPr>
          <p:cNvPr id="18" name="Rounded Rectangle 17"/>
          <p:cNvSpPr/>
          <p:nvPr/>
        </p:nvSpPr>
        <p:spPr>
          <a:xfrm>
            <a:off x="7422528" y="5006424"/>
            <a:ext cx="1812823"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Node-4</a:t>
            </a:r>
            <a:endParaRPr lang="en-US" baseline="-25000" dirty="0"/>
          </a:p>
        </p:txBody>
      </p:sp>
      <p:sp>
        <p:nvSpPr>
          <p:cNvPr id="19" name="Rounded Rectangle 18"/>
          <p:cNvSpPr/>
          <p:nvPr/>
        </p:nvSpPr>
        <p:spPr>
          <a:xfrm>
            <a:off x="9812827" y="5012895"/>
            <a:ext cx="1693919"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Node-5</a:t>
            </a:r>
            <a:endParaRPr lang="en-US" baseline="-25000" dirty="0"/>
          </a:p>
        </p:txBody>
      </p:sp>
      <p:sp>
        <p:nvSpPr>
          <p:cNvPr id="20" name="Rounded Rectangle 19"/>
          <p:cNvSpPr/>
          <p:nvPr/>
        </p:nvSpPr>
        <p:spPr>
          <a:xfrm>
            <a:off x="7422529" y="5415487"/>
            <a:ext cx="1812822" cy="31972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Node-9</a:t>
            </a:r>
            <a:endParaRPr lang="en-US" baseline="-25000" dirty="0"/>
          </a:p>
        </p:txBody>
      </p:sp>
      <p:sp>
        <p:nvSpPr>
          <p:cNvPr id="21" name="Rounded Rectangle 20"/>
          <p:cNvSpPr/>
          <p:nvPr/>
        </p:nvSpPr>
        <p:spPr>
          <a:xfrm>
            <a:off x="525512" y="5430683"/>
            <a:ext cx="1693918"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Node-6</a:t>
            </a:r>
          </a:p>
        </p:txBody>
      </p:sp>
      <p:sp>
        <p:nvSpPr>
          <p:cNvPr id="22" name="Rounded Rectangle 21"/>
          <p:cNvSpPr/>
          <p:nvPr/>
        </p:nvSpPr>
        <p:spPr>
          <a:xfrm>
            <a:off x="2766291" y="5429750"/>
            <a:ext cx="1812823"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Node-7</a:t>
            </a:r>
          </a:p>
        </p:txBody>
      </p:sp>
    </p:spTree>
    <p:extLst>
      <p:ext uri="{BB962C8B-B14F-4D97-AF65-F5344CB8AC3E}">
        <p14:creationId xmlns:p14="http://schemas.microsoft.com/office/powerpoint/2010/main" val="19259685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par>
                          <p:cTn id="11" fill="hold">
                            <p:stCondLst>
                              <p:cond delay="500"/>
                            </p:stCondLst>
                            <p:childTnLst>
                              <p:par>
                                <p:cTn id="12" presetID="22" presetClass="entr" presetSubtype="4" fill="hold" grpId="1"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par>
                                <p:cTn id="15" presetID="22" presetClass="entr" presetSubtype="4" fill="hold" grpId="1"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par>
                          <p:cTn id="18" fill="hold">
                            <p:stCondLst>
                              <p:cond delay="1000"/>
                            </p:stCondLst>
                            <p:childTnLst>
                              <p:par>
                                <p:cTn id="19" presetID="22" presetClass="exit" presetSubtype="1" fill="hold" grpId="0" nodeType="afterEffect">
                                  <p:stCondLst>
                                    <p:cond delay="0"/>
                                  </p:stCondLst>
                                  <p:childTnLst>
                                    <p:animEffect transition="out" filter="wipe(up)">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22" presetClass="exit" presetSubtype="1" fill="hold" grpId="0" nodeType="withEffect">
                                  <p:stCondLst>
                                    <p:cond delay="0"/>
                                  </p:stCondLst>
                                  <p:childTnLst>
                                    <p:animEffect transition="out" filter="wipe(up)">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childTnLst>
                          </p:cTn>
                        </p:par>
                        <p:par>
                          <p:cTn id="25" fill="hold">
                            <p:stCondLst>
                              <p:cond delay="1500"/>
                            </p:stCondLst>
                            <p:childTnLst>
                              <p:par>
                                <p:cTn id="26" presetID="22" presetClass="entr" presetSubtype="4" fill="hold" grpId="1"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par>
                                <p:cTn id="29" presetID="22" presetClass="entr" presetSubtype="4" fill="hold" grpId="1"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par>
                          <p:cTn id="32" fill="hold">
                            <p:stCondLst>
                              <p:cond delay="2000"/>
                            </p:stCondLst>
                            <p:childTnLst>
                              <p:par>
                                <p:cTn id="33" presetID="22" presetClass="exit" presetSubtype="1" fill="hold" grpId="0" nodeType="afterEffect">
                                  <p:stCondLst>
                                    <p:cond delay="0"/>
                                  </p:stCondLst>
                                  <p:childTnLst>
                                    <p:animEffect transition="out" filter="wipe(up)">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par>
                                <p:cTn id="36" presetID="22" presetClass="exit" presetSubtype="1" fill="hold" grpId="0" nodeType="withEffect">
                                  <p:stCondLst>
                                    <p:cond delay="0"/>
                                  </p:stCondLst>
                                  <p:childTnLst>
                                    <p:animEffect transition="out" filter="wipe(up)">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childTnLst>
                          </p:cTn>
                        </p:par>
                        <p:par>
                          <p:cTn id="39" fill="hold">
                            <p:stCondLst>
                              <p:cond delay="2500"/>
                            </p:stCondLst>
                            <p:childTnLst>
                              <p:par>
                                <p:cTn id="40" presetID="22" presetClass="entr" presetSubtype="4" fill="hold" grpId="1"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par>
                                <p:cTn id="43" presetID="22" presetClass="entr" presetSubtype="4" fill="hold" grpId="1"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par>
                          <p:cTn id="46" fill="hold">
                            <p:stCondLst>
                              <p:cond delay="3000"/>
                            </p:stCondLst>
                            <p:childTnLst>
                              <p:par>
                                <p:cTn id="47" presetID="22" presetClass="exit" presetSubtype="1" fill="hold" grpId="0" nodeType="afterEffect">
                                  <p:stCondLst>
                                    <p:cond delay="0"/>
                                  </p:stCondLst>
                                  <p:childTnLst>
                                    <p:animEffect transition="out" filter="wipe(up)">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par>
                                <p:cTn id="50" presetID="22" presetClass="exit" presetSubtype="1" fill="hold" grpId="0" nodeType="withEffect">
                                  <p:stCondLst>
                                    <p:cond delay="0"/>
                                  </p:stCondLst>
                                  <p:childTnLst>
                                    <p:animEffect transition="out" filter="wipe(up)">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3500"/>
                            </p:stCondLst>
                            <p:childTnLst>
                              <p:par>
                                <p:cTn id="54" presetID="22" presetClass="entr" presetSubtype="4" fill="hold" grpId="1"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grpId="1"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par>
                          <p:cTn id="60" fill="hold">
                            <p:stCondLst>
                              <p:cond delay="4000"/>
                            </p:stCondLst>
                            <p:childTnLst>
                              <p:par>
                                <p:cTn id="61" presetID="22" presetClass="exit" presetSubtype="1" fill="hold" grpId="0" nodeType="afterEffect">
                                  <p:stCondLst>
                                    <p:cond delay="0"/>
                                  </p:stCondLst>
                                  <p:childTnLst>
                                    <p:animEffect transition="out" filter="wipe(up)">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par>
                          <p:cTn id="64" fill="hold">
                            <p:stCondLst>
                              <p:cond delay="4500"/>
                            </p:stCondLst>
                            <p:childTnLst>
                              <p:par>
                                <p:cTn id="65" presetID="22" presetClass="entr" presetSubtype="4" fill="hold" grpId="1"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Content Placeholder 16"/>
          <p:cNvSpPr>
            <a:spLocks noGrp="1"/>
          </p:cNvSpPr>
          <p:nvPr>
            <p:ph type="body" sz="quarter" idx="10"/>
          </p:nvPr>
        </p:nvSpPr>
        <p:spPr>
          <a:xfrm>
            <a:off x="269239" y="1189177"/>
            <a:ext cx="11653523" cy="1668983"/>
          </a:xfrm>
        </p:spPr>
        <p:txBody>
          <a:bodyPr/>
          <a:lstStyle/>
          <a:p>
            <a:r>
              <a:rPr lang="en-US" dirty="0">
                <a:solidFill>
                  <a:schemeClr val="bg1"/>
                </a:solidFill>
              </a:rPr>
              <a:t>Isolate cluster from a single point of </a:t>
            </a:r>
            <a:br>
              <a:rPr lang="en-US" dirty="0">
                <a:solidFill>
                  <a:schemeClr val="bg1"/>
                </a:solidFill>
              </a:rPr>
            </a:br>
            <a:r>
              <a:rPr lang="en-US" dirty="0">
                <a:solidFill>
                  <a:schemeClr val="bg1"/>
                </a:solidFill>
              </a:rPr>
              <a:t>hardware failure (fault)</a:t>
            </a:r>
          </a:p>
          <a:p>
            <a:pPr lvl="1"/>
            <a:r>
              <a:rPr lang="en-US" dirty="0">
                <a:solidFill>
                  <a:schemeClr val="bg1"/>
                </a:solidFill>
              </a:rPr>
              <a:t>Determined by hardware topology (datacenter, rack, blade)</a:t>
            </a:r>
          </a:p>
        </p:txBody>
      </p:sp>
      <p:sp>
        <p:nvSpPr>
          <p:cNvPr id="2" name="Title 1"/>
          <p:cNvSpPr>
            <a:spLocks noGrp="1"/>
          </p:cNvSpPr>
          <p:nvPr>
            <p:ph type="title"/>
          </p:nvPr>
        </p:nvSpPr>
        <p:spPr/>
        <p:txBody>
          <a:bodyPr/>
          <a:lstStyle/>
          <a:p>
            <a:r>
              <a:rPr lang="en-US" dirty="0">
                <a:solidFill>
                  <a:schemeClr val="bg1"/>
                </a:solidFill>
              </a:rPr>
              <a:t>Fault Domains</a:t>
            </a:r>
          </a:p>
        </p:txBody>
      </p:sp>
      <p:sp>
        <p:nvSpPr>
          <p:cNvPr id="32" name="Rectangle 31"/>
          <p:cNvSpPr/>
          <p:nvPr/>
        </p:nvSpPr>
        <p:spPr>
          <a:xfrm>
            <a:off x="9358614" y="1189176"/>
            <a:ext cx="2441502" cy="5262979"/>
          </a:xfrm>
          <a:prstGeom prst="rect">
            <a:avLst/>
          </a:prstGeom>
        </p:spPr>
        <p:txBody>
          <a:bodyPr wrap="square">
            <a:spAutoFit/>
          </a:bodyPr>
          <a:lstStyle/>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:/DC1/R1/B1</a:t>
            </a:r>
          </a:p>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:/DC1/R1/B2</a:t>
            </a:r>
          </a:p>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:/DC1/R1/B3</a:t>
            </a:r>
          </a:p>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:/DC1/R2/B1</a:t>
            </a:r>
          </a:p>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:/DC1/R2/B2</a:t>
            </a:r>
          </a:p>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:/DC1/R2/B3</a:t>
            </a:r>
          </a:p>
          <a:p>
            <a:endParaRPr lang="en-US" sz="2400" b="1" dirty="0">
              <a:solidFill>
                <a:schemeClr val="bg1"/>
              </a:solidFill>
              <a:latin typeface="Segoe UI" panose="020B0502040204020203" pitchFamily="34" charset="0"/>
              <a:cs typeface="Segoe UI" panose="020B0502040204020203" pitchFamily="34" charset="0"/>
            </a:endParaRPr>
          </a:p>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:/DC2/R1/B1</a:t>
            </a:r>
          </a:p>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:/DC2/R1/B2</a:t>
            </a:r>
          </a:p>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:/DC2/R1/B3</a:t>
            </a:r>
          </a:p>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:/DC2/R2/B1</a:t>
            </a:r>
          </a:p>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:/DC2/R2/B2</a:t>
            </a:r>
          </a:p>
          <a:p>
            <a:r>
              <a:rPr lang="en-US" sz="2400" b="1" dirty="0" err="1">
                <a:solidFill>
                  <a:schemeClr val="bg1"/>
                </a:solidFill>
                <a:latin typeface="Segoe UI" panose="020B0502040204020203" pitchFamily="34" charset="0"/>
                <a:cs typeface="Segoe UI" panose="020B0502040204020203" pitchFamily="34" charset="0"/>
              </a:rPr>
              <a:t>fd</a:t>
            </a:r>
            <a:r>
              <a:rPr lang="en-US" sz="2400" b="1" dirty="0">
                <a:solidFill>
                  <a:schemeClr val="bg1"/>
                </a:solidFill>
                <a:latin typeface="Segoe UI" panose="020B0502040204020203" pitchFamily="34" charset="0"/>
                <a:cs typeface="Segoe UI" panose="020B0502040204020203" pitchFamily="34" charset="0"/>
              </a:rPr>
              <a:t>:/DC2/R2/B3</a:t>
            </a:r>
          </a:p>
          <a:p>
            <a:pPr algn="ctr"/>
            <a:r>
              <a:rPr lang="en-US" sz="2400" b="1" dirty="0">
                <a:solidFill>
                  <a:schemeClr val="bg1"/>
                </a:solidFill>
                <a:latin typeface="Segoe UI" panose="020B0502040204020203" pitchFamily="34" charset="0"/>
                <a:cs typeface="Segoe UI" panose="020B0502040204020203" pitchFamily="34" charset="0"/>
              </a:rPr>
              <a:t>…</a:t>
            </a:r>
          </a:p>
        </p:txBody>
      </p:sp>
      <p:grpSp>
        <p:nvGrpSpPr>
          <p:cNvPr id="16" name="Group 15"/>
          <p:cNvGrpSpPr/>
          <p:nvPr/>
        </p:nvGrpSpPr>
        <p:grpSpPr>
          <a:xfrm>
            <a:off x="685262" y="2943603"/>
            <a:ext cx="2632822" cy="3018115"/>
            <a:chOff x="1999840" y="3247417"/>
            <a:chExt cx="2632822" cy="3170099"/>
          </a:xfrm>
        </p:grpSpPr>
        <p:sp>
          <p:nvSpPr>
            <p:cNvPr id="4" name="Rectangle 3"/>
            <p:cNvSpPr/>
            <p:nvPr/>
          </p:nvSpPr>
          <p:spPr>
            <a:xfrm>
              <a:off x="1999840" y="3247417"/>
              <a:ext cx="2632822" cy="31700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nchor="t" anchorCtr="1">
              <a:spAutoFit/>
            </a:bodyPr>
            <a:lstStyle/>
            <a:p>
              <a:pPr algn="ctr"/>
              <a:r>
                <a:rPr lang="en-US" sz="4000" dirty="0"/>
                <a:t>DC1</a:t>
              </a:r>
              <a:br>
                <a:rPr lang="en-US" sz="4000" dirty="0"/>
              </a:br>
              <a:br>
                <a:rPr lang="en-US" sz="4000" dirty="0"/>
              </a:br>
              <a:br>
                <a:rPr lang="en-US" sz="4000" dirty="0"/>
              </a:br>
              <a:br>
                <a:rPr lang="en-US" sz="4000" dirty="0"/>
              </a:br>
              <a:endParaRPr lang="en-US" sz="4000" dirty="0"/>
            </a:p>
          </p:txBody>
        </p:sp>
        <p:grpSp>
          <p:nvGrpSpPr>
            <p:cNvPr id="15" name="Group 14"/>
            <p:cNvGrpSpPr/>
            <p:nvPr/>
          </p:nvGrpSpPr>
          <p:grpSpPr>
            <a:xfrm>
              <a:off x="2115696" y="3974986"/>
              <a:ext cx="1123484" cy="2308324"/>
              <a:chOff x="2826165" y="4001294"/>
              <a:chExt cx="1123484" cy="2308324"/>
            </a:xfrm>
          </p:grpSpPr>
          <p:sp>
            <p:nvSpPr>
              <p:cNvPr id="7" name="Rectangle 6"/>
              <p:cNvSpPr/>
              <p:nvPr/>
            </p:nvSpPr>
            <p:spPr>
              <a:xfrm>
                <a:off x="2826165" y="4001294"/>
                <a:ext cx="1123484" cy="2308324"/>
              </a:xfrm>
              <a:prstGeom prst="rect">
                <a:avLst/>
              </a:prstGeom>
              <a:ln/>
            </p:spPr>
            <p:style>
              <a:lnRef idx="3">
                <a:schemeClr val="lt1"/>
              </a:lnRef>
              <a:fillRef idx="1">
                <a:schemeClr val="accent5"/>
              </a:fillRef>
              <a:effectRef idx="1">
                <a:schemeClr val="accent5"/>
              </a:effectRef>
              <a:fontRef idx="minor">
                <a:schemeClr val="lt1"/>
              </a:fontRef>
            </p:style>
            <p:txBody>
              <a:bodyPr wrap="square" rtlCol="0" anchor="t" anchorCtr="1">
                <a:noAutofit/>
              </a:bodyPr>
              <a:lstStyle/>
              <a:p>
                <a:pPr algn="ctr"/>
                <a:r>
                  <a:rPr lang="en-US" sz="3600" dirty="0"/>
                  <a:t>R1</a:t>
                </a:r>
              </a:p>
            </p:txBody>
          </p:sp>
          <p:sp>
            <p:nvSpPr>
              <p:cNvPr id="9" name="Rectangle 8"/>
              <p:cNvSpPr/>
              <p:nvPr/>
            </p:nvSpPr>
            <p:spPr>
              <a:xfrm>
                <a:off x="2925239" y="4597146"/>
                <a:ext cx="91661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1">
                <a:spAutoFit/>
              </a:bodyPr>
              <a:lstStyle/>
              <a:p>
                <a:pPr algn="ctr"/>
                <a:r>
                  <a:rPr lang="en-US" sz="2400" dirty="0"/>
                  <a:t>B1</a:t>
                </a:r>
              </a:p>
            </p:txBody>
          </p:sp>
          <p:sp>
            <p:nvSpPr>
              <p:cNvPr id="10" name="Rectangle 9"/>
              <p:cNvSpPr/>
              <p:nvPr/>
            </p:nvSpPr>
            <p:spPr>
              <a:xfrm>
                <a:off x="2925239" y="5151105"/>
                <a:ext cx="91661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1">
                <a:spAutoFit/>
              </a:bodyPr>
              <a:lstStyle/>
              <a:p>
                <a:pPr algn="ctr"/>
                <a:r>
                  <a:rPr lang="en-US" sz="2400" dirty="0"/>
                  <a:t>B2</a:t>
                </a:r>
              </a:p>
            </p:txBody>
          </p:sp>
          <p:sp>
            <p:nvSpPr>
              <p:cNvPr id="11" name="Rectangle 10"/>
              <p:cNvSpPr/>
              <p:nvPr/>
            </p:nvSpPr>
            <p:spPr>
              <a:xfrm>
                <a:off x="2925239" y="5696941"/>
                <a:ext cx="920904"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t" anchorCtr="1">
                <a:spAutoFit/>
              </a:bodyPr>
              <a:lstStyle/>
              <a:p>
                <a:pPr algn="ctr"/>
                <a:r>
                  <a:rPr lang="en-US" sz="2400" dirty="0"/>
                  <a:t>B3</a:t>
                </a:r>
              </a:p>
            </p:txBody>
          </p:sp>
        </p:grpSp>
        <p:grpSp>
          <p:nvGrpSpPr>
            <p:cNvPr id="50" name="Group 49"/>
            <p:cNvGrpSpPr/>
            <p:nvPr/>
          </p:nvGrpSpPr>
          <p:grpSpPr>
            <a:xfrm>
              <a:off x="3392090" y="3974986"/>
              <a:ext cx="1123484" cy="2308324"/>
              <a:chOff x="2826165" y="4001294"/>
              <a:chExt cx="1123484" cy="2308324"/>
            </a:xfrm>
          </p:grpSpPr>
          <p:sp>
            <p:nvSpPr>
              <p:cNvPr id="51" name="Rectangle 50"/>
              <p:cNvSpPr/>
              <p:nvPr/>
            </p:nvSpPr>
            <p:spPr>
              <a:xfrm>
                <a:off x="2826165" y="4001294"/>
                <a:ext cx="1123484" cy="2308324"/>
              </a:xfrm>
              <a:prstGeom prst="rect">
                <a:avLst/>
              </a:prstGeom>
              <a:solidFill>
                <a:schemeClr val="tx1"/>
              </a:solidFill>
              <a:ln/>
            </p:spPr>
            <p:style>
              <a:lnRef idx="3">
                <a:schemeClr val="lt1"/>
              </a:lnRef>
              <a:fillRef idx="1">
                <a:schemeClr val="accent5"/>
              </a:fillRef>
              <a:effectRef idx="1">
                <a:schemeClr val="accent5"/>
              </a:effectRef>
              <a:fontRef idx="minor">
                <a:schemeClr val="lt1"/>
              </a:fontRef>
            </p:style>
            <p:txBody>
              <a:bodyPr wrap="square" rtlCol="0" anchor="t" anchorCtr="1">
                <a:noAutofit/>
              </a:bodyPr>
              <a:lstStyle/>
              <a:p>
                <a:pPr algn="ctr"/>
                <a:r>
                  <a:rPr lang="en-US" sz="3600" dirty="0">
                    <a:solidFill>
                      <a:schemeClr val="bg1"/>
                    </a:solidFill>
                  </a:rPr>
                  <a:t>R2</a:t>
                </a:r>
              </a:p>
            </p:txBody>
          </p:sp>
          <p:sp>
            <p:nvSpPr>
              <p:cNvPr id="52" name="Rectangle 51"/>
              <p:cNvSpPr/>
              <p:nvPr/>
            </p:nvSpPr>
            <p:spPr>
              <a:xfrm>
                <a:off x="2925239" y="4597146"/>
                <a:ext cx="91661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1">
                <a:spAutoFit/>
              </a:bodyPr>
              <a:lstStyle/>
              <a:p>
                <a:pPr algn="ctr"/>
                <a:r>
                  <a:rPr lang="en-US" sz="2400" dirty="0"/>
                  <a:t>B1</a:t>
                </a:r>
              </a:p>
            </p:txBody>
          </p:sp>
          <p:sp>
            <p:nvSpPr>
              <p:cNvPr id="55" name="Rectangle 54"/>
              <p:cNvSpPr/>
              <p:nvPr/>
            </p:nvSpPr>
            <p:spPr>
              <a:xfrm>
                <a:off x="2925239" y="5151105"/>
                <a:ext cx="91661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1">
                <a:spAutoFit/>
              </a:bodyPr>
              <a:lstStyle/>
              <a:p>
                <a:pPr algn="ctr"/>
                <a:r>
                  <a:rPr lang="en-US" sz="2400" dirty="0"/>
                  <a:t>B2</a:t>
                </a:r>
              </a:p>
            </p:txBody>
          </p:sp>
          <p:sp>
            <p:nvSpPr>
              <p:cNvPr id="56" name="Rectangle 55"/>
              <p:cNvSpPr/>
              <p:nvPr/>
            </p:nvSpPr>
            <p:spPr>
              <a:xfrm>
                <a:off x="2925239" y="5696941"/>
                <a:ext cx="920904"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t" anchorCtr="1">
                <a:spAutoFit/>
              </a:bodyPr>
              <a:lstStyle/>
              <a:p>
                <a:pPr algn="ctr"/>
                <a:r>
                  <a:rPr lang="en-US" sz="2400" dirty="0"/>
                  <a:t>B3</a:t>
                </a:r>
              </a:p>
            </p:txBody>
          </p:sp>
        </p:grpSp>
      </p:grpSp>
      <p:sp>
        <p:nvSpPr>
          <p:cNvPr id="63" name="Rectangle 62"/>
          <p:cNvSpPr/>
          <p:nvPr/>
        </p:nvSpPr>
        <p:spPr>
          <a:xfrm>
            <a:off x="3557479" y="2943603"/>
            <a:ext cx="2632822" cy="3018115"/>
          </a:xfrm>
          <a:prstGeom prst="rect">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t" anchorCtr="1">
            <a:noAutofit/>
          </a:bodyPr>
          <a:lstStyle/>
          <a:p>
            <a:pPr algn="ctr"/>
            <a:r>
              <a:rPr lang="en-US" sz="4000" dirty="0"/>
              <a:t>DC2</a:t>
            </a:r>
            <a:br>
              <a:rPr lang="en-US" sz="4000" dirty="0"/>
            </a:br>
            <a:br>
              <a:rPr lang="en-US" sz="4000" dirty="0"/>
            </a:br>
            <a:br>
              <a:rPr lang="en-US" sz="4000" dirty="0"/>
            </a:br>
            <a:br>
              <a:rPr lang="en-US" sz="4000" dirty="0"/>
            </a:br>
            <a:endParaRPr lang="en-US" sz="4000" dirty="0"/>
          </a:p>
        </p:txBody>
      </p:sp>
      <p:grpSp>
        <p:nvGrpSpPr>
          <p:cNvPr id="64" name="Group 63"/>
          <p:cNvGrpSpPr/>
          <p:nvPr/>
        </p:nvGrpSpPr>
        <p:grpSpPr>
          <a:xfrm>
            <a:off x="3673335" y="3579570"/>
            <a:ext cx="1123484" cy="2254376"/>
            <a:chOff x="2826165" y="4001294"/>
            <a:chExt cx="1123484" cy="2254376"/>
          </a:xfrm>
        </p:grpSpPr>
        <p:sp>
          <p:nvSpPr>
            <p:cNvPr id="70" name="Rectangle 69"/>
            <p:cNvSpPr/>
            <p:nvPr/>
          </p:nvSpPr>
          <p:spPr>
            <a:xfrm>
              <a:off x="2826165" y="4001294"/>
              <a:ext cx="1123484" cy="2254376"/>
            </a:xfrm>
            <a:prstGeom prst="rect">
              <a:avLst/>
            </a:prstGeom>
            <a:ln/>
          </p:spPr>
          <p:style>
            <a:lnRef idx="3">
              <a:schemeClr val="lt1"/>
            </a:lnRef>
            <a:fillRef idx="1">
              <a:schemeClr val="accent5"/>
            </a:fillRef>
            <a:effectRef idx="1">
              <a:schemeClr val="accent5"/>
            </a:effectRef>
            <a:fontRef idx="minor">
              <a:schemeClr val="lt1"/>
            </a:fontRef>
          </p:style>
          <p:txBody>
            <a:bodyPr wrap="square" rtlCol="0" anchor="t" anchorCtr="1">
              <a:noAutofit/>
            </a:bodyPr>
            <a:lstStyle/>
            <a:p>
              <a:pPr algn="ctr"/>
              <a:r>
                <a:rPr lang="en-US" sz="3600" dirty="0"/>
                <a:t>R1</a:t>
              </a:r>
            </a:p>
          </p:txBody>
        </p:sp>
        <p:sp>
          <p:nvSpPr>
            <p:cNvPr id="71" name="Rectangle 70"/>
            <p:cNvSpPr/>
            <p:nvPr/>
          </p:nvSpPr>
          <p:spPr>
            <a:xfrm>
              <a:off x="2925239" y="4597146"/>
              <a:ext cx="91661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1">
              <a:noAutofit/>
            </a:bodyPr>
            <a:lstStyle/>
            <a:p>
              <a:pPr algn="ctr"/>
              <a:r>
                <a:rPr lang="en-US" sz="2400" dirty="0"/>
                <a:t>B1</a:t>
              </a:r>
            </a:p>
          </p:txBody>
        </p:sp>
        <p:sp>
          <p:nvSpPr>
            <p:cNvPr id="72" name="Rectangle 71"/>
            <p:cNvSpPr/>
            <p:nvPr/>
          </p:nvSpPr>
          <p:spPr>
            <a:xfrm>
              <a:off x="2925239" y="5151105"/>
              <a:ext cx="91661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1">
              <a:noAutofit/>
            </a:bodyPr>
            <a:lstStyle/>
            <a:p>
              <a:pPr algn="ctr"/>
              <a:r>
                <a:rPr lang="en-US" sz="2400" dirty="0"/>
                <a:t>B2</a:t>
              </a:r>
            </a:p>
          </p:txBody>
        </p:sp>
        <p:sp>
          <p:nvSpPr>
            <p:cNvPr id="73" name="Rectangle 72"/>
            <p:cNvSpPr/>
            <p:nvPr/>
          </p:nvSpPr>
          <p:spPr>
            <a:xfrm>
              <a:off x="2925239" y="5696941"/>
              <a:ext cx="920904"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t" anchorCtr="1">
              <a:noAutofit/>
            </a:bodyPr>
            <a:lstStyle/>
            <a:p>
              <a:pPr algn="ctr"/>
              <a:r>
                <a:rPr lang="en-US" sz="2400" dirty="0"/>
                <a:t>B3</a:t>
              </a:r>
            </a:p>
          </p:txBody>
        </p:sp>
      </p:grpSp>
      <p:grpSp>
        <p:nvGrpSpPr>
          <p:cNvPr id="65" name="Group 64"/>
          <p:cNvGrpSpPr/>
          <p:nvPr/>
        </p:nvGrpSpPr>
        <p:grpSpPr>
          <a:xfrm>
            <a:off x="4949729" y="3579570"/>
            <a:ext cx="1123484" cy="2254376"/>
            <a:chOff x="2826165" y="4001294"/>
            <a:chExt cx="1123484" cy="2308324"/>
          </a:xfrm>
        </p:grpSpPr>
        <p:sp>
          <p:nvSpPr>
            <p:cNvPr id="66" name="Rectangle 65"/>
            <p:cNvSpPr/>
            <p:nvPr/>
          </p:nvSpPr>
          <p:spPr>
            <a:xfrm>
              <a:off x="2826165" y="4001294"/>
              <a:ext cx="1123484" cy="2308324"/>
            </a:xfrm>
            <a:prstGeom prst="rect">
              <a:avLst/>
            </a:prstGeom>
            <a:solidFill>
              <a:schemeClr val="tx1"/>
            </a:solidFill>
            <a:ln/>
          </p:spPr>
          <p:style>
            <a:lnRef idx="3">
              <a:schemeClr val="lt1"/>
            </a:lnRef>
            <a:fillRef idx="1">
              <a:schemeClr val="accent5"/>
            </a:fillRef>
            <a:effectRef idx="1">
              <a:schemeClr val="accent5"/>
            </a:effectRef>
            <a:fontRef idx="minor">
              <a:schemeClr val="lt1"/>
            </a:fontRef>
          </p:style>
          <p:txBody>
            <a:bodyPr wrap="square" rtlCol="0" anchor="t" anchorCtr="1">
              <a:noAutofit/>
            </a:bodyPr>
            <a:lstStyle/>
            <a:p>
              <a:pPr algn="ctr"/>
              <a:r>
                <a:rPr lang="en-US" sz="3600" dirty="0">
                  <a:solidFill>
                    <a:schemeClr val="bg1"/>
                  </a:solidFill>
                </a:rPr>
                <a:t>R2</a:t>
              </a:r>
            </a:p>
          </p:txBody>
        </p:sp>
        <p:sp>
          <p:nvSpPr>
            <p:cNvPr id="67" name="Rectangle 66"/>
            <p:cNvSpPr/>
            <p:nvPr/>
          </p:nvSpPr>
          <p:spPr>
            <a:xfrm>
              <a:off x="2925239" y="4597146"/>
              <a:ext cx="91661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1">
              <a:noAutofit/>
            </a:bodyPr>
            <a:lstStyle/>
            <a:p>
              <a:pPr algn="ctr"/>
              <a:r>
                <a:rPr lang="en-US" sz="2400" dirty="0"/>
                <a:t>B1</a:t>
              </a:r>
            </a:p>
          </p:txBody>
        </p:sp>
        <p:sp>
          <p:nvSpPr>
            <p:cNvPr id="68" name="Rectangle 67"/>
            <p:cNvSpPr/>
            <p:nvPr/>
          </p:nvSpPr>
          <p:spPr>
            <a:xfrm>
              <a:off x="2925239" y="5151105"/>
              <a:ext cx="91661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1">
              <a:noAutofit/>
            </a:bodyPr>
            <a:lstStyle/>
            <a:p>
              <a:pPr algn="ctr"/>
              <a:r>
                <a:rPr lang="en-US" sz="2400" dirty="0"/>
                <a:t>B2</a:t>
              </a:r>
            </a:p>
          </p:txBody>
        </p:sp>
        <p:sp>
          <p:nvSpPr>
            <p:cNvPr id="69" name="Rectangle 68"/>
            <p:cNvSpPr/>
            <p:nvPr/>
          </p:nvSpPr>
          <p:spPr>
            <a:xfrm>
              <a:off x="2925239" y="5696941"/>
              <a:ext cx="920904"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t" anchorCtr="1">
              <a:noAutofit/>
            </a:bodyPr>
            <a:lstStyle/>
            <a:p>
              <a:pPr algn="ctr"/>
              <a:r>
                <a:rPr lang="en-US" sz="2400" dirty="0"/>
                <a:t>B3</a:t>
              </a:r>
            </a:p>
          </p:txBody>
        </p:sp>
      </p:grpSp>
      <p:sp>
        <p:nvSpPr>
          <p:cNvPr id="75" name="Rectangle 74"/>
          <p:cNvSpPr/>
          <p:nvPr/>
        </p:nvSpPr>
        <p:spPr>
          <a:xfrm>
            <a:off x="6343211" y="2953027"/>
            <a:ext cx="2632822" cy="3018115"/>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t" anchorCtr="1">
            <a:noAutofit/>
          </a:bodyPr>
          <a:lstStyle/>
          <a:p>
            <a:pPr algn="ctr"/>
            <a:r>
              <a:rPr lang="en-US" sz="4000" dirty="0"/>
              <a:t>DC3</a:t>
            </a:r>
            <a:br>
              <a:rPr lang="en-US" sz="4000" dirty="0"/>
            </a:br>
            <a:br>
              <a:rPr lang="en-US" sz="4000" dirty="0"/>
            </a:br>
            <a:br>
              <a:rPr lang="en-US" sz="4000" dirty="0"/>
            </a:br>
            <a:br>
              <a:rPr lang="en-US" sz="4000" dirty="0"/>
            </a:br>
            <a:endParaRPr lang="en-US" sz="4000" dirty="0"/>
          </a:p>
        </p:txBody>
      </p:sp>
      <p:grpSp>
        <p:nvGrpSpPr>
          <p:cNvPr id="76" name="Group 75"/>
          <p:cNvGrpSpPr/>
          <p:nvPr/>
        </p:nvGrpSpPr>
        <p:grpSpPr>
          <a:xfrm>
            <a:off x="6459067" y="3588994"/>
            <a:ext cx="1123484" cy="2244952"/>
            <a:chOff x="2826165" y="4001294"/>
            <a:chExt cx="1123484" cy="2308324"/>
          </a:xfrm>
        </p:grpSpPr>
        <p:sp>
          <p:nvSpPr>
            <p:cNvPr id="82" name="Rectangle 81"/>
            <p:cNvSpPr/>
            <p:nvPr/>
          </p:nvSpPr>
          <p:spPr>
            <a:xfrm>
              <a:off x="2826165" y="4001294"/>
              <a:ext cx="1123484" cy="2308324"/>
            </a:xfrm>
            <a:prstGeom prst="rect">
              <a:avLst/>
            </a:prstGeom>
            <a:ln/>
          </p:spPr>
          <p:style>
            <a:lnRef idx="3">
              <a:schemeClr val="lt1"/>
            </a:lnRef>
            <a:fillRef idx="1">
              <a:schemeClr val="accent5"/>
            </a:fillRef>
            <a:effectRef idx="1">
              <a:schemeClr val="accent5"/>
            </a:effectRef>
            <a:fontRef idx="minor">
              <a:schemeClr val="lt1"/>
            </a:fontRef>
          </p:style>
          <p:txBody>
            <a:bodyPr wrap="square" rtlCol="0" anchor="t" anchorCtr="1">
              <a:noAutofit/>
            </a:bodyPr>
            <a:lstStyle/>
            <a:p>
              <a:pPr algn="ctr"/>
              <a:r>
                <a:rPr lang="en-US" sz="3600" dirty="0"/>
                <a:t>R1</a:t>
              </a:r>
            </a:p>
          </p:txBody>
        </p:sp>
        <p:sp>
          <p:nvSpPr>
            <p:cNvPr id="83" name="Rectangle 82"/>
            <p:cNvSpPr/>
            <p:nvPr/>
          </p:nvSpPr>
          <p:spPr>
            <a:xfrm>
              <a:off x="2925239" y="4597146"/>
              <a:ext cx="91661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1">
              <a:noAutofit/>
            </a:bodyPr>
            <a:lstStyle/>
            <a:p>
              <a:pPr algn="ctr"/>
              <a:r>
                <a:rPr lang="en-US" sz="2400" dirty="0"/>
                <a:t>B1</a:t>
              </a:r>
            </a:p>
          </p:txBody>
        </p:sp>
        <p:sp>
          <p:nvSpPr>
            <p:cNvPr id="84" name="Rectangle 83"/>
            <p:cNvSpPr/>
            <p:nvPr/>
          </p:nvSpPr>
          <p:spPr>
            <a:xfrm>
              <a:off x="2925239" y="5151105"/>
              <a:ext cx="91661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1">
              <a:noAutofit/>
            </a:bodyPr>
            <a:lstStyle/>
            <a:p>
              <a:pPr algn="ctr"/>
              <a:r>
                <a:rPr lang="en-US" sz="2400" dirty="0"/>
                <a:t>B2</a:t>
              </a:r>
            </a:p>
          </p:txBody>
        </p:sp>
        <p:sp>
          <p:nvSpPr>
            <p:cNvPr id="85" name="Rectangle 84"/>
            <p:cNvSpPr/>
            <p:nvPr/>
          </p:nvSpPr>
          <p:spPr>
            <a:xfrm>
              <a:off x="2925239" y="5696941"/>
              <a:ext cx="920904"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t" anchorCtr="1">
              <a:noAutofit/>
            </a:bodyPr>
            <a:lstStyle/>
            <a:p>
              <a:pPr algn="ctr"/>
              <a:r>
                <a:rPr lang="en-US" sz="2400" dirty="0"/>
                <a:t>B3</a:t>
              </a:r>
            </a:p>
          </p:txBody>
        </p:sp>
      </p:grpSp>
      <p:grpSp>
        <p:nvGrpSpPr>
          <p:cNvPr id="77" name="Group 76"/>
          <p:cNvGrpSpPr/>
          <p:nvPr/>
        </p:nvGrpSpPr>
        <p:grpSpPr>
          <a:xfrm>
            <a:off x="7735461" y="3588994"/>
            <a:ext cx="1123484" cy="2244952"/>
            <a:chOff x="2826165" y="4001294"/>
            <a:chExt cx="1123484" cy="2308324"/>
          </a:xfrm>
        </p:grpSpPr>
        <p:sp>
          <p:nvSpPr>
            <p:cNvPr id="78" name="Rectangle 77"/>
            <p:cNvSpPr/>
            <p:nvPr/>
          </p:nvSpPr>
          <p:spPr>
            <a:xfrm>
              <a:off x="2826165" y="4001294"/>
              <a:ext cx="1123484" cy="2308324"/>
            </a:xfrm>
            <a:prstGeom prst="rect">
              <a:avLst/>
            </a:prstGeom>
            <a:solidFill>
              <a:schemeClr val="tx1"/>
            </a:solidFill>
            <a:ln/>
          </p:spPr>
          <p:style>
            <a:lnRef idx="3">
              <a:schemeClr val="lt1"/>
            </a:lnRef>
            <a:fillRef idx="1">
              <a:schemeClr val="accent5"/>
            </a:fillRef>
            <a:effectRef idx="1">
              <a:schemeClr val="accent5"/>
            </a:effectRef>
            <a:fontRef idx="minor">
              <a:schemeClr val="lt1"/>
            </a:fontRef>
          </p:style>
          <p:txBody>
            <a:bodyPr wrap="square" rtlCol="0" anchor="t" anchorCtr="1">
              <a:noAutofit/>
            </a:bodyPr>
            <a:lstStyle/>
            <a:p>
              <a:pPr algn="ctr"/>
              <a:r>
                <a:rPr lang="en-US" sz="3600" dirty="0">
                  <a:solidFill>
                    <a:schemeClr val="bg1"/>
                  </a:solidFill>
                </a:rPr>
                <a:t>R2</a:t>
              </a:r>
              <a:endParaRPr lang="en-US" sz="3600" dirty="0"/>
            </a:p>
          </p:txBody>
        </p:sp>
        <p:sp>
          <p:nvSpPr>
            <p:cNvPr id="79" name="Rectangle 78"/>
            <p:cNvSpPr/>
            <p:nvPr/>
          </p:nvSpPr>
          <p:spPr>
            <a:xfrm>
              <a:off x="2925239" y="4597146"/>
              <a:ext cx="91661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nchorCtr="1">
              <a:noAutofit/>
            </a:bodyPr>
            <a:lstStyle/>
            <a:p>
              <a:pPr algn="ctr"/>
              <a:r>
                <a:rPr lang="en-US" sz="2400" dirty="0"/>
                <a:t>B1</a:t>
              </a:r>
            </a:p>
          </p:txBody>
        </p:sp>
        <p:sp>
          <p:nvSpPr>
            <p:cNvPr id="80" name="Rectangle 79"/>
            <p:cNvSpPr/>
            <p:nvPr/>
          </p:nvSpPr>
          <p:spPr>
            <a:xfrm>
              <a:off x="2925239" y="5151105"/>
              <a:ext cx="91661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nchorCtr="1">
              <a:noAutofit/>
            </a:bodyPr>
            <a:lstStyle/>
            <a:p>
              <a:pPr algn="ctr"/>
              <a:r>
                <a:rPr lang="en-US" sz="2400" dirty="0"/>
                <a:t>B2</a:t>
              </a:r>
            </a:p>
          </p:txBody>
        </p:sp>
        <p:sp>
          <p:nvSpPr>
            <p:cNvPr id="81" name="Rectangle 80"/>
            <p:cNvSpPr/>
            <p:nvPr/>
          </p:nvSpPr>
          <p:spPr>
            <a:xfrm>
              <a:off x="2925239" y="5696941"/>
              <a:ext cx="920904"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t" anchorCtr="1">
              <a:noAutofit/>
            </a:bodyPr>
            <a:lstStyle/>
            <a:p>
              <a:pPr algn="ctr"/>
              <a:r>
                <a:rPr lang="en-US" sz="2400" dirty="0"/>
                <a:t>B3</a:t>
              </a:r>
            </a:p>
          </p:txBody>
        </p:sp>
      </p:grpSp>
    </p:spTree>
    <p:extLst>
      <p:ext uri="{BB962C8B-B14F-4D97-AF65-F5344CB8AC3E}">
        <p14:creationId xmlns:p14="http://schemas.microsoft.com/office/powerpoint/2010/main" val="42080731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183" y="318540"/>
            <a:ext cx="11655840" cy="899665"/>
          </a:xfrm>
        </p:spPr>
        <p:txBody>
          <a:bodyPr/>
          <a:lstStyle/>
          <a:p>
            <a:r>
              <a:rPr lang="en-US" dirty="0">
                <a:hlinkClick r:id="rId3"/>
              </a:rPr>
              <a:t>Start-</a:t>
            </a:r>
            <a:r>
              <a:rPr lang="en-US" dirty="0" err="1">
                <a:hlinkClick r:id="rId3"/>
              </a:rPr>
              <a:t>ServiceFabricApplicationUpgrade</a:t>
            </a:r>
            <a:endParaRPr lang="en-US" dirty="0"/>
          </a:p>
        </p:txBody>
      </p:sp>
      <p:graphicFrame>
        <p:nvGraphicFramePr>
          <p:cNvPr id="4" name="Table 3"/>
          <p:cNvGraphicFramePr>
            <a:graphicFrameLocks noGrp="1"/>
          </p:cNvGraphicFramePr>
          <p:nvPr>
            <p:extLst/>
          </p:nvPr>
        </p:nvGraphicFramePr>
        <p:xfrm>
          <a:off x="614938" y="1574074"/>
          <a:ext cx="10964443" cy="4673600"/>
        </p:xfrm>
        <a:graphic>
          <a:graphicData uri="http://schemas.openxmlformats.org/drawingml/2006/table">
            <a:tbl>
              <a:tblPr firstRow="1" bandRow="1">
                <a:tableStyleId>{21E4AEA4-8DFA-4A89-87EB-49C32662AFE0}</a:tableStyleId>
              </a:tblPr>
              <a:tblGrid>
                <a:gridCol w="3842195">
                  <a:extLst>
                    <a:ext uri="{9D8B030D-6E8A-4147-A177-3AD203B41FA5}">
                      <a16:colId xmlns:a16="http://schemas.microsoft.com/office/drawing/2014/main" val="3651334521"/>
                    </a:ext>
                  </a:extLst>
                </a:gridCol>
                <a:gridCol w="1040130">
                  <a:extLst>
                    <a:ext uri="{9D8B030D-6E8A-4147-A177-3AD203B41FA5}">
                      <a16:colId xmlns:a16="http://schemas.microsoft.com/office/drawing/2014/main" val="4153649020"/>
                    </a:ext>
                  </a:extLst>
                </a:gridCol>
                <a:gridCol w="6082118">
                  <a:extLst>
                    <a:ext uri="{9D8B030D-6E8A-4147-A177-3AD203B41FA5}">
                      <a16:colId xmlns:a16="http://schemas.microsoft.com/office/drawing/2014/main" val="3934052370"/>
                    </a:ext>
                  </a:extLst>
                </a:gridCol>
              </a:tblGrid>
              <a:tr h="370840">
                <a:tc>
                  <a:txBody>
                    <a:bodyPr/>
                    <a:lstStyle/>
                    <a:p>
                      <a:r>
                        <a:rPr lang="en-US" sz="1800" dirty="0"/>
                        <a:t>Parameter</a:t>
                      </a:r>
                    </a:p>
                  </a:txBody>
                  <a:tcPr/>
                </a:tc>
                <a:tc>
                  <a:txBody>
                    <a:bodyPr/>
                    <a:lstStyle/>
                    <a:p>
                      <a:r>
                        <a:rPr lang="en-US" sz="1800" dirty="0"/>
                        <a:t>Default</a:t>
                      </a:r>
                    </a:p>
                  </a:txBody>
                  <a:tcPr/>
                </a:tc>
                <a:tc>
                  <a:txBody>
                    <a:bodyPr/>
                    <a:lstStyle/>
                    <a:p>
                      <a:r>
                        <a:rPr lang="en-US" sz="1800" dirty="0"/>
                        <a:t>Description</a:t>
                      </a:r>
                    </a:p>
                  </a:txBody>
                  <a:tcPr/>
                </a:tc>
                <a:extLst>
                  <a:ext uri="{0D108BD9-81ED-4DB2-BD59-A6C34878D82A}">
                    <a16:rowId xmlns:a16="http://schemas.microsoft.com/office/drawing/2014/main" val="1097147362"/>
                  </a:ext>
                </a:extLst>
              </a:tr>
              <a:tr h="370840">
                <a:tc>
                  <a:txBody>
                    <a:bodyPr/>
                    <a:lstStyle/>
                    <a:p>
                      <a:r>
                        <a:rPr lang="en-US" sz="1800" b="1" dirty="0" err="1"/>
                        <a:t>ApplicationName</a:t>
                      </a:r>
                      <a:endParaRPr lang="en-US" sz="1800" b="1" dirty="0"/>
                    </a:p>
                  </a:txBody>
                  <a:tcPr/>
                </a:tc>
                <a:tc>
                  <a:txBody>
                    <a:bodyPr/>
                    <a:lstStyle/>
                    <a:p>
                      <a:pPr algn="r"/>
                      <a:r>
                        <a:rPr lang="en-US" sz="1800" dirty="0"/>
                        <a:t>N/A</a:t>
                      </a:r>
                    </a:p>
                  </a:txBody>
                  <a:tcPr/>
                </a:tc>
                <a:tc>
                  <a:txBody>
                    <a:bodyPr/>
                    <a:lstStyle/>
                    <a:p>
                      <a:r>
                        <a:rPr lang="en-US" sz="1800" dirty="0"/>
                        <a:t>Application Instance name</a:t>
                      </a:r>
                    </a:p>
                  </a:txBody>
                  <a:tcPr/>
                </a:tc>
                <a:extLst>
                  <a:ext uri="{0D108BD9-81ED-4DB2-BD59-A6C34878D82A}">
                    <a16:rowId xmlns:a16="http://schemas.microsoft.com/office/drawing/2014/main" val="2454201179"/>
                  </a:ext>
                </a:extLst>
              </a:tr>
              <a:tr h="370840">
                <a:tc>
                  <a:txBody>
                    <a:bodyPr/>
                    <a:lstStyle/>
                    <a:p>
                      <a:r>
                        <a:rPr lang="en-US" sz="2000" b="1" kern="1200" dirty="0" err="1">
                          <a:effectLst/>
                        </a:rPr>
                        <a:t>TargetApplicationTypeVersion</a:t>
                      </a:r>
                      <a:endParaRPr lang="en-US" sz="1800" b="1" dirty="0"/>
                    </a:p>
                  </a:txBody>
                  <a:tcPr/>
                </a:tc>
                <a:tc>
                  <a:txBody>
                    <a:bodyPr/>
                    <a:lstStyle/>
                    <a:p>
                      <a:pPr algn="r"/>
                      <a:r>
                        <a:rPr lang="en-US" sz="1800" dirty="0"/>
                        <a:t>N/A</a:t>
                      </a:r>
                    </a:p>
                  </a:txBody>
                  <a:tcPr/>
                </a:tc>
                <a:tc>
                  <a:txBody>
                    <a:bodyPr/>
                    <a:lstStyle/>
                    <a:p>
                      <a:r>
                        <a:rPr lang="en-US" sz="1800" dirty="0"/>
                        <a:t>The version string you want to upgrade to</a:t>
                      </a:r>
                    </a:p>
                  </a:txBody>
                  <a:tcPr/>
                </a:tc>
                <a:extLst>
                  <a:ext uri="{0D108BD9-81ED-4DB2-BD59-A6C34878D82A}">
                    <a16:rowId xmlns:a16="http://schemas.microsoft.com/office/drawing/2014/main" val="3803254953"/>
                  </a:ext>
                </a:extLst>
              </a:tr>
              <a:tr h="370840">
                <a:tc>
                  <a:txBody>
                    <a:bodyPr/>
                    <a:lstStyle/>
                    <a:p>
                      <a:r>
                        <a:rPr lang="en-US" sz="1800" b="1" dirty="0" err="1"/>
                        <a:t>FailureAction</a:t>
                      </a:r>
                      <a:endParaRPr lang="en-US" sz="1800" b="1" dirty="0"/>
                    </a:p>
                  </a:txBody>
                  <a:tcPr/>
                </a:tc>
                <a:tc>
                  <a:txBody>
                    <a:bodyPr/>
                    <a:lstStyle/>
                    <a:p>
                      <a:pPr algn="r"/>
                      <a:r>
                        <a:rPr lang="en-US" sz="1800" dirty="0"/>
                        <a:t>N/A</a:t>
                      </a:r>
                      <a:endParaRPr lang="en-US" sz="1800" b="0" dirty="0"/>
                    </a:p>
                  </a:txBody>
                  <a:tcPr/>
                </a:tc>
                <a:tc>
                  <a:txBody>
                    <a:bodyPr/>
                    <a:lstStyle/>
                    <a:p>
                      <a:r>
                        <a:rPr lang="en-US" sz="1800" dirty="0"/>
                        <a:t>Rollback (to last version) or </a:t>
                      </a:r>
                      <a:br>
                        <a:rPr lang="en-US" sz="1800" dirty="0"/>
                      </a:br>
                      <a:r>
                        <a:rPr lang="en-US" sz="1800" dirty="0"/>
                        <a:t>Manual (stop upgrade &amp; switch to manual)</a:t>
                      </a:r>
                      <a:endParaRPr lang="en-US" sz="1800" b="0" dirty="0"/>
                    </a:p>
                  </a:txBody>
                  <a:tcPr/>
                </a:tc>
                <a:extLst>
                  <a:ext uri="{0D108BD9-81ED-4DB2-BD59-A6C34878D82A}">
                    <a16:rowId xmlns:a16="http://schemas.microsoft.com/office/drawing/2014/main" val="2911577663"/>
                  </a:ext>
                </a:extLst>
              </a:tr>
              <a:tr h="370840">
                <a:tc>
                  <a:txBody>
                    <a:bodyPr/>
                    <a:lstStyle/>
                    <a:p>
                      <a:r>
                        <a:rPr lang="en-US" sz="2000" kern="1200" dirty="0" err="1">
                          <a:effectLst/>
                        </a:rPr>
                        <a:t>UpgradeDomainTimeoutSec</a:t>
                      </a:r>
                      <a:endParaRPr lang="en-US" sz="1800" dirty="0"/>
                    </a:p>
                  </a:txBody>
                  <a:tcPr/>
                </a:tc>
                <a:tc>
                  <a:txBody>
                    <a:bodyPr/>
                    <a:lstStyle/>
                    <a:p>
                      <a:pPr algn="r"/>
                      <a:r>
                        <a:rPr lang="en-US" sz="1800" dirty="0"/>
                        <a:t>Infinite</a:t>
                      </a:r>
                    </a:p>
                  </a:txBody>
                  <a:tcPr/>
                </a:tc>
                <a:tc>
                  <a:txBody>
                    <a:bodyPr/>
                    <a:lstStyle/>
                    <a:p>
                      <a:r>
                        <a:rPr lang="en-US" sz="1800" dirty="0"/>
                        <a:t>If any UD takes more than this time, </a:t>
                      </a:r>
                      <a:r>
                        <a:rPr lang="en-US" sz="1800" dirty="0" err="1"/>
                        <a:t>FailureAction</a:t>
                      </a:r>
                      <a:endParaRPr lang="en-US" sz="1800" dirty="0"/>
                    </a:p>
                  </a:txBody>
                  <a:tcPr/>
                </a:tc>
                <a:extLst>
                  <a:ext uri="{0D108BD9-81ED-4DB2-BD59-A6C34878D82A}">
                    <a16:rowId xmlns:a16="http://schemas.microsoft.com/office/drawing/2014/main" val="1092078700"/>
                  </a:ext>
                </a:extLst>
              </a:tr>
              <a:tr h="370840">
                <a:tc>
                  <a:txBody>
                    <a:bodyPr/>
                    <a:lstStyle/>
                    <a:p>
                      <a:r>
                        <a:rPr lang="en-US" sz="2000" kern="1200" dirty="0" err="1">
                          <a:effectLst/>
                        </a:rPr>
                        <a:t>UpgradeTimeout</a:t>
                      </a:r>
                      <a:endParaRPr lang="en-US" sz="1800" dirty="0"/>
                    </a:p>
                  </a:txBody>
                  <a:tcPr/>
                </a:tc>
                <a:tc>
                  <a:txBody>
                    <a:bodyPr/>
                    <a:lstStyle/>
                    <a:p>
                      <a:pPr algn="r"/>
                      <a:r>
                        <a:rPr lang="en-US" sz="1800" dirty="0"/>
                        <a:t>Infinite</a:t>
                      </a:r>
                    </a:p>
                  </a:txBody>
                  <a:tcPr/>
                </a:tc>
                <a:tc>
                  <a:txBody>
                    <a:bodyPr/>
                    <a:lstStyle/>
                    <a:p>
                      <a:r>
                        <a:rPr lang="en-US" sz="1800" dirty="0"/>
                        <a:t>If all UDs take more than this time, </a:t>
                      </a:r>
                      <a:r>
                        <a:rPr lang="en-US" sz="1800" dirty="0" err="1"/>
                        <a:t>FailureAction</a:t>
                      </a:r>
                      <a:endParaRPr lang="en-US" sz="1800" dirty="0"/>
                    </a:p>
                  </a:txBody>
                  <a:tcPr/>
                </a:tc>
                <a:extLst>
                  <a:ext uri="{0D108BD9-81ED-4DB2-BD59-A6C34878D82A}">
                    <a16:rowId xmlns:a16="http://schemas.microsoft.com/office/drawing/2014/main" val="2662122131"/>
                  </a:ext>
                </a:extLst>
              </a:tr>
              <a:tr h="370840">
                <a:tc>
                  <a:txBody>
                    <a:bodyPr/>
                    <a:lstStyle/>
                    <a:p>
                      <a:r>
                        <a:rPr lang="en-US" sz="2000" kern="1200" dirty="0" err="1">
                          <a:effectLst/>
                        </a:rPr>
                        <a:t>HealthCheckWaitDurationSec</a:t>
                      </a:r>
                      <a:endParaRPr lang="en-US" sz="1800" dirty="0"/>
                    </a:p>
                  </a:txBody>
                  <a:tcPr/>
                </a:tc>
                <a:tc>
                  <a:txBody>
                    <a:bodyPr/>
                    <a:lstStyle/>
                    <a:p>
                      <a:pPr algn="r"/>
                      <a:r>
                        <a:rPr lang="en-US" sz="1800" dirty="0"/>
                        <a:t>0</a:t>
                      </a:r>
                    </a:p>
                  </a:txBody>
                  <a:tcPr/>
                </a:tc>
                <a:tc>
                  <a:txBody>
                    <a:bodyPr/>
                    <a:lstStyle/>
                    <a:p>
                      <a:r>
                        <a:rPr lang="en-US" sz="1800" dirty="0"/>
                        <a:t>After UD,</a:t>
                      </a:r>
                      <a:r>
                        <a:rPr lang="en-US" sz="1800" baseline="0" dirty="0"/>
                        <a:t> SF waits this long before initiating health check</a:t>
                      </a:r>
                      <a:endParaRPr lang="en-US" sz="1800" dirty="0"/>
                    </a:p>
                  </a:txBody>
                  <a:tcPr/>
                </a:tc>
                <a:extLst>
                  <a:ext uri="{0D108BD9-81ED-4DB2-BD59-A6C34878D82A}">
                    <a16:rowId xmlns:a16="http://schemas.microsoft.com/office/drawing/2014/main" val="1185055879"/>
                  </a:ext>
                </a:extLst>
              </a:tr>
              <a:tr h="370840">
                <a:tc>
                  <a:txBody>
                    <a:bodyPr/>
                    <a:lstStyle/>
                    <a:p>
                      <a:r>
                        <a:rPr lang="en-US" sz="2000" kern="1200" dirty="0" err="1">
                          <a:effectLst/>
                        </a:rPr>
                        <a:t>UpgradeHealthCheckInterval</a:t>
                      </a:r>
                      <a:endParaRPr lang="en-US" sz="1800" dirty="0"/>
                    </a:p>
                  </a:txBody>
                  <a:tcPr/>
                </a:tc>
                <a:tc>
                  <a:txBody>
                    <a:bodyPr/>
                    <a:lstStyle/>
                    <a:p>
                      <a:pPr algn="r"/>
                      <a:r>
                        <a:rPr lang="en-US" sz="1800" dirty="0"/>
                        <a:t>60</a:t>
                      </a:r>
                    </a:p>
                  </a:txBody>
                  <a:tcPr/>
                </a:tc>
                <a:tc>
                  <a:txBody>
                    <a:bodyPr/>
                    <a:lstStyle/>
                    <a:p>
                      <a:r>
                        <a:rPr lang="en-US" sz="1800" dirty="0"/>
                        <a:t>If health check fails, SF waits this long before checking again</a:t>
                      </a:r>
                      <a:br>
                        <a:rPr lang="en-US" sz="1800" dirty="0"/>
                      </a:br>
                      <a:r>
                        <a:rPr lang="en-US" sz="1800" dirty="0"/>
                        <a:t>(set in cluster manifest; not PowerShell)</a:t>
                      </a:r>
                    </a:p>
                  </a:txBody>
                  <a:tcPr/>
                </a:tc>
                <a:extLst>
                  <a:ext uri="{0D108BD9-81ED-4DB2-BD59-A6C34878D82A}">
                    <a16:rowId xmlns:a16="http://schemas.microsoft.com/office/drawing/2014/main" val="3151317844"/>
                  </a:ext>
                </a:extLst>
              </a:tr>
              <a:tr h="370840">
                <a:tc>
                  <a:txBody>
                    <a:bodyPr/>
                    <a:lstStyle/>
                    <a:p>
                      <a:r>
                        <a:rPr lang="en-US" sz="2000" kern="1200" dirty="0" err="1">
                          <a:effectLst/>
                        </a:rPr>
                        <a:t>HealthCheckRetryTimeoutSec</a:t>
                      </a:r>
                      <a:endParaRPr lang="en-US" sz="1800" dirty="0"/>
                    </a:p>
                  </a:txBody>
                  <a:tcPr/>
                </a:tc>
                <a:tc>
                  <a:txBody>
                    <a:bodyPr/>
                    <a:lstStyle/>
                    <a:p>
                      <a:pPr algn="r"/>
                      <a:r>
                        <a:rPr lang="en-US" sz="1800" dirty="0"/>
                        <a:t>600</a:t>
                      </a:r>
                    </a:p>
                  </a:txBody>
                  <a:tcPr/>
                </a:tc>
                <a:tc>
                  <a:txBody>
                    <a:bodyPr/>
                    <a:lstStyle/>
                    <a:p>
                      <a:r>
                        <a:rPr lang="en-US" sz="1800" dirty="0"/>
                        <a:t>Maximum</a:t>
                      </a:r>
                      <a:r>
                        <a:rPr lang="en-US" sz="1800" baseline="0" dirty="0"/>
                        <a:t> time SF waits for app to be healthy</a:t>
                      </a:r>
                      <a:endParaRPr lang="en-US" sz="1800" dirty="0"/>
                    </a:p>
                  </a:txBody>
                  <a:tcPr/>
                </a:tc>
                <a:extLst>
                  <a:ext uri="{0D108BD9-81ED-4DB2-BD59-A6C34878D82A}">
                    <a16:rowId xmlns:a16="http://schemas.microsoft.com/office/drawing/2014/main" val="1568637603"/>
                  </a:ext>
                </a:extLst>
              </a:tr>
              <a:tr h="370840">
                <a:tc>
                  <a:txBody>
                    <a:bodyPr/>
                    <a:lstStyle/>
                    <a:p>
                      <a:r>
                        <a:rPr lang="en-US" sz="2000" kern="1200" dirty="0" err="1">
                          <a:effectLst/>
                        </a:rPr>
                        <a:t>HealthCheckStableDurationSec</a:t>
                      </a:r>
                      <a:endParaRPr lang="en-US" sz="1800" dirty="0"/>
                    </a:p>
                  </a:txBody>
                  <a:tcPr/>
                </a:tc>
                <a:tc>
                  <a:txBody>
                    <a:bodyPr/>
                    <a:lstStyle/>
                    <a:p>
                      <a:pPr algn="r"/>
                      <a:r>
                        <a:rPr lang="en-US" sz="1800" dirty="0"/>
                        <a:t>0</a:t>
                      </a:r>
                    </a:p>
                  </a:txBody>
                  <a:tcPr/>
                </a:tc>
                <a:tc>
                  <a:txBody>
                    <a:bodyPr/>
                    <a:lstStyle/>
                    <a:p>
                      <a:r>
                        <a:rPr lang="en-US" sz="1800" dirty="0"/>
                        <a:t>How long app must be healthy before upgrading next UD</a:t>
                      </a:r>
                    </a:p>
                  </a:txBody>
                  <a:tcPr/>
                </a:tc>
                <a:extLst>
                  <a:ext uri="{0D108BD9-81ED-4DB2-BD59-A6C34878D82A}">
                    <a16:rowId xmlns:a16="http://schemas.microsoft.com/office/drawing/2014/main" val="1156397501"/>
                  </a:ext>
                </a:extLst>
              </a:tr>
            </a:tbl>
          </a:graphicData>
        </a:graphic>
      </p:graphicFrame>
    </p:spTree>
    <p:extLst>
      <p:ext uri="{BB962C8B-B14F-4D97-AF65-F5344CB8AC3E}">
        <p14:creationId xmlns:p14="http://schemas.microsoft.com/office/powerpoint/2010/main" val="70065226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Optional Health Criteria Policies</a:t>
            </a:r>
          </a:p>
        </p:txBody>
      </p:sp>
      <p:graphicFrame>
        <p:nvGraphicFramePr>
          <p:cNvPr id="4" name="Table 3"/>
          <p:cNvGraphicFramePr>
            <a:graphicFrameLocks noGrp="1"/>
          </p:cNvGraphicFramePr>
          <p:nvPr>
            <p:extLst/>
          </p:nvPr>
        </p:nvGraphicFramePr>
        <p:xfrm>
          <a:off x="269240" y="1372056"/>
          <a:ext cx="11621693" cy="5130800"/>
        </p:xfrm>
        <a:graphic>
          <a:graphicData uri="http://schemas.openxmlformats.org/drawingml/2006/table">
            <a:tbl>
              <a:tblPr firstRow="1" bandRow="1">
                <a:tableStyleId>{21E4AEA4-8DFA-4A89-87EB-49C32662AFE0}</a:tableStyleId>
              </a:tblPr>
              <a:tblGrid>
                <a:gridCol w="4650169">
                  <a:extLst>
                    <a:ext uri="{9D8B030D-6E8A-4147-A177-3AD203B41FA5}">
                      <a16:colId xmlns:a16="http://schemas.microsoft.com/office/drawing/2014/main" val="3651334521"/>
                    </a:ext>
                  </a:extLst>
                </a:gridCol>
                <a:gridCol w="1604074">
                  <a:extLst>
                    <a:ext uri="{9D8B030D-6E8A-4147-A177-3AD203B41FA5}">
                      <a16:colId xmlns:a16="http://schemas.microsoft.com/office/drawing/2014/main" val="4153649020"/>
                    </a:ext>
                  </a:extLst>
                </a:gridCol>
                <a:gridCol w="5367450">
                  <a:extLst>
                    <a:ext uri="{9D8B030D-6E8A-4147-A177-3AD203B41FA5}">
                      <a16:colId xmlns:a16="http://schemas.microsoft.com/office/drawing/2014/main" val="3934052370"/>
                    </a:ext>
                  </a:extLst>
                </a:gridCol>
              </a:tblGrid>
              <a:tr h="370840">
                <a:tc>
                  <a:txBody>
                    <a:bodyPr/>
                    <a:lstStyle/>
                    <a:p>
                      <a:r>
                        <a:rPr lang="en-US" sz="1800" dirty="0"/>
                        <a:t>Parameter</a:t>
                      </a:r>
                    </a:p>
                  </a:txBody>
                  <a:tcPr/>
                </a:tc>
                <a:tc>
                  <a:txBody>
                    <a:bodyPr/>
                    <a:lstStyle/>
                    <a:p>
                      <a:r>
                        <a:rPr lang="en-US" sz="1800" dirty="0"/>
                        <a:t>Default</a:t>
                      </a:r>
                    </a:p>
                  </a:txBody>
                  <a:tcPr/>
                </a:tc>
                <a:tc>
                  <a:txBody>
                    <a:bodyPr/>
                    <a:lstStyle/>
                    <a:p>
                      <a:r>
                        <a:rPr lang="en-US" sz="1800" dirty="0"/>
                        <a:t>Description</a:t>
                      </a:r>
                    </a:p>
                  </a:txBody>
                  <a:tcPr/>
                </a:tc>
                <a:extLst>
                  <a:ext uri="{0D108BD9-81ED-4DB2-BD59-A6C34878D82A}">
                    <a16:rowId xmlns:a16="http://schemas.microsoft.com/office/drawing/2014/main" val="1097147362"/>
                  </a:ext>
                </a:extLst>
              </a:tr>
              <a:tr h="370840">
                <a:tc>
                  <a:txBody>
                    <a:bodyPr/>
                    <a:lstStyle/>
                    <a:p>
                      <a:r>
                        <a:rPr lang="en-US" sz="1800" kern="1200" dirty="0" err="1">
                          <a:effectLst/>
                        </a:rPr>
                        <a:t>ConsiderWarningAsError</a:t>
                      </a:r>
                      <a:endParaRPr lang="en-US" sz="1800" dirty="0"/>
                    </a:p>
                  </a:txBody>
                  <a:tcPr/>
                </a:tc>
                <a:tc>
                  <a:txBody>
                    <a:bodyPr/>
                    <a:lstStyle/>
                    <a:p>
                      <a:pPr algn="r"/>
                      <a:r>
                        <a:rPr lang="en-US" sz="1800" dirty="0"/>
                        <a:t>False</a:t>
                      </a:r>
                    </a:p>
                  </a:txBody>
                  <a:tcPr/>
                </a:tc>
                <a:tc>
                  <a:txBody>
                    <a:bodyPr/>
                    <a:lstStyle/>
                    <a:p>
                      <a:r>
                        <a:rPr lang="en-US" sz="1800" dirty="0"/>
                        <a:t>Warning health events are considered errors stopping the upgrade</a:t>
                      </a:r>
                    </a:p>
                  </a:txBody>
                  <a:tcPr/>
                </a:tc>
                <a:extLst>
                  <a:ext uri="{0D108BD9-81ED-4DB2-BD59-A6C34878D82A}">
                    <a16:rowId xmlns:a16="http://schemas.microsoft.com/office/drawing/2014/main" val="2454201179"/>
                  </a:ext>
                </a:extLst>
              </a:tr>
              <a:tr h="370840">
                <a:tc>
                  <a:txBody>
                    <a:bodyPr/>
                    <a:lstStyle/>
                    <a:p>
                      <a:r>
                        <a:rPr lang="en-US" sz="1800" kern="1200" dirty="0" err="1">
                          <a:effectLst/>
                        </a:rPr>
                        <a:t>MaxPercentUnhealthyDeployedApplications</a:t>
                      </a:r>
                      <a:endParaRPr lang="en-US" sz="1800" dirty="0"/>
                    </a:p>
                  </a:txBody>
                  <a:tcPr/>
                </a:tc>
                <a:tc>
                  <a:txBody>
                    <a:bodyPr/>
                    <a:lstStyle/>
                    <a:p>
                      <a:pPr algn="r"/>
                      <a:r>
                        <a:rPr lang="en-US" sz="1800" dirty="0"/>
                        <a:t>0</a:t>
                      </a:r>
                    </a:p>
                  </a:txBody>
                  <a:tcPr/>
                </a:tc>
                <a:tc>
                  <a:txBody>
                    <a:bodyPr/>
                    <a:lstStyle/>
                    <a:p>
                      <a:r>
                        <a:rPr lang="en-US" sz="1800" dirty="0"/>
                        <a:t>TODO: Max unhealthy before app is declared unhealthy</a:t>
                      </a:r>
                    </a:p>
                  </a:txBody>
                  <a:tcPr/>
                </a:tc>
                <a:extLst>
                  <a:ext uri="{0D108BD9-81ED-4DB2-BD59-A6C34878D82A}">
                    <a16:rowId xmlns:a16="http://schemas.microsoft.com/office/drawing/2014/main" val="3803254953"/>
                  </a:ext>
                </a:extLst>
              </a:tr>
              <a:tr h="370840">
                <a:tc>
                  <a:txBody>
                    <a:bodyPr/>
                    <a:lstStyle/>
                    <a:p>
                      <a:r>
                        <a:rPr lang="en-US" sz="1800" kern="1200" dirty="0" err="1">
                          <a:effectLst/>
                        </a:rPr>
                        <a:t>MaxPercentUnhealthyServices</a:t>
                      </a:r>
                      <a:endParaRPr lang="en-US" sz="1800" dirty="0"/>
                    </a:p>
                  </a:txBody>
                  <a:tcPr/>
                </a:tc>
                <a:tc>
                  <a:txBody>
                    <a:bodyPr/>
                    <a:lstStyle/>
                    <a:p>
                      <a:pPr algn="r"/>
                      <a:r>
                        <a:rPr lang="en-US" sz="1800" dirty="0"/>
                        <a:t>0</a:t>
                      </a:r>
                    </a:p>
                  </a:txBody>
                  <a:tcPr/>
                </a:tc>
                <a:tc>
                  <a:txBody>
                    <a:bodyPr/>
                    <a:lstStyle/>
                    <a:p>
                      <a:r>
                        <a:rPr lang="en-US" sz="1800" dirty="0"/>
                        <a:t>Max service instances unhealthy before app is declared unhealthy</a:t>
                      </a:r>
                    </a:p>
                  </a:txBody>
                  <a:tcPr/>
                </a:tc>
                <a:extLst>
                  <a:ext uri="{0D108BD9-81ED-4DB2-BD59-A6C34878D82A}">
                    <a16:rowId xmlns:a16="http://schemas.microsoft.com/office/drawing/2014/main" val="1185055879"/>
                  </a:ext>
                </a:extLst>
              </a:tr>
              <a:tr h="370840">
                <a:tc>
                  <a:txBody>
                    <a:bodyPr/>
                    <a:lstStyle/>
                    <a:p>
                      <a:r>
                        <a:rPr lang="en-US" sz="1800" kern="1200" dirty="0" err="1">
                          <a:effectLst/>
                        </a:rPr>
                        <a:t>MaxPercentUnhealthyPartitionsPerService</a:t>
                      </a:r>
                      <a:endParaRPr lang="en-US" sz="1800" dirty="0"/>
                    </a:p>
                  </a:txBody>
                  <a:tcPr/>
                </a:tc>
                <a:tc>
                  <a:txBody>
                    <a:bodyPr/>
                    <a:lstStyle/>
                    <a:p>
                      <a:pPr algn="r"/>
                      <a:r>
                        <a:rPr lang="en-US" sz="1800" dirty="0"/>
                        <a:t>0</a:t>
                      </a:r>
                    </a:p>
                  </a:txBody>
                  <a:tcPr/>
                </a:tc>
                <a:tc>
                  <a:txBody>
                    <a:bodyPr/>
                    <a:lstStyle/>
                    <a:p>
                      <a:r>
                        <a:rPr lang="en-US" sz="1800" dirty="0"/>
                        <a:t>Max partitions unhealthy before service</a:t>
                      </a:r>
                      <a:r>
                        <a:rPr lang="en-US" sz="1800" baseline="0" dirty="0"/>
                        <a:t> instance is declared unhealthy</a:t>
                      </a:r>
                      <a:endParaRPr lang="en-US" sz="1800" dirty="0"/>
                    </a:p>
                  </a:txBody>
                  <a:tcPr/>
                </a:tc>
                <a:extLst>
                  <a:ext uri="{0D108BD9-81ED-4DB2-BD59-A6C34878D82A}">
                    <a16:rowId xmlns:a16="http://schemas.microsoft.com/office/drawing/2014/main" val="3151317844"/>
                  </a:ext>
                </a:extLst>
              </a:tr>
              <a:tr h="370840">
                <a:tc>
                  <a:txBody>
                    <a:bodyPr/>
                    <a:lstStyle/>
                    <a:p>
                      <a:r>
                        <a:rPr lang="en-US" sz="1800" kern="1200" dirty="0" err="1">
                          <a:effectLst/>
                        </a:rPr>
                        <a:t>MaxPercentUnhealthyReplicasPerPartition</a:t>
                      </a:r>
                      <a:endParaRPr lang="en-US" sz="1800" dirty="0"/>
                    </a:p>
                  </a:txBody>
                  <a:tcPr/>
                </a:tc>
                <a:tc>
                  <a:txBody>
                    <a:bodyPr/>
                    <a:lstStyle/>
                    <a:p>
                      <a:pPr algn="r"/>
                      <a:r>
                        <a:rPr lang="en-US" sz="1800" dirty="0"/>
                        <a:t>0</a:t>
                      </a:r>
                    </a:p>
                  </a:txBody>
                  <a:tcPr/>
                </a:tc>
                <a:tc>
                  <a:txBody>
                    <a:bodyPr/>
                    <a:lstStyle/>
                    <a:p>
                      <a:r>
                        <a:rPr lang="en-US" sz="1800" dirty="0"/>
                        <a:t>Max partition</a:t>
                      </a:r>
                      <a:r>
                        <a:rPr lang="en-US" sz="1800" baseline="0" dirty="0"/>
                        <a:t> replicas unhealthy before partition is declared unhealthy</a:t>
                      </a:r>
                      <a:endParaRPr lang="en-US" sz="1800" dirty="0"/>
                    </a:p>
                  </a:txBody>
                  <a:tcPr/>
                </a:tc>
                <a:extLst>
                  <a:ext uri="{0D108BD9-81ED-4DB2-BD59-A6C34878D82A}">
                    <a16:rowId xmlns:a16="http://schemas.microsoft.com/office/drawing/2014/main" val="1568637603"/>
                  </a:ext>
                </a:extLst>
              </a:tr>
              <a:tr h="370840">
                <a:tc>
                  <a:txBody>
                    <a:bodyPr/>
                    <a:lstStyle/>
                    <a:p>
                      <a:r>
                        <a:rPr lang="en-US" sz="1800" kern="1200" dirty="0" err="1">
                          <a:effectLst/>
                        </a:rPr>
                        <a:t>UpgradeReplicaSetCheckTimeout</a:t>
                      </a:r>
                      <a:endParaRPr lang="en-US" sz="1800" dirty="0"/>
                    </a:p>
                  </a:txBody>
                  <a:tcPr/>
                </a:tc>
                <a:tc>
                  <a:txBody>
                    <a:bodyPr/>
                    <a:lstStyle/>
                    <a:p>
                      <a:pPr algn="r"/>
                      <a:r>
                        <a:rPr lang="en-US" sz="1800" dirty="0"/>
                        <a:t>Infinite</a:t>
                      </a:r>
                      <a:br>
                        <a:rPr lang="en-US" sz="1800" dirty="0"/>
                      </a:br>
                      <a:r>
                        <a:rPr lang="en-US" sz="1800" dirty="0"/>
                        <a:t>900 (rollback)</a:t>
                      </a:r>
                    </a:p>
                  </a:txBody>
                  <a:tcPr/>
                </a:tc>
                <a:tc>
                  <a:txBody>
                    <a:bodyPr/>
                    <a:lstStyle/>
                    <a:p>
                      <a:r>
                        <a:rPr lang="en-US" sz="1800" dirty="0"/>
                        <a:t>Stateless: How long SF waits for target instances before next UD</a:t>
                      </a:r>
                      <a:br>
                        <a:rPr lang="en-US" sz="1800" dirty="0"/>
                      </a:br>
                      <a:r>
                        <a:rPr lang="en-US" sz="1800" dirty="0" err="1"/>
                        <a:t>Stateful</a:t>
                      </a:r>
                      <a:r>
                        <a:rPr lang="en-US" sz="1800" dirty="0"/>
                        <a:t>:</a:t>
                      </a:r>
                      <a:r>
                        <a:rPr lang="en-US" sz="1800" baseline="0" dirty="0"/>
                        <a:t> How long SF waits for quorum before next UD</a:t>
                      </a:r>
                      <a:endParaRPr lang="en-US" sz="1800" dirty="0"/>
                    </a:p>
                  </a:txBody>
                  <a:tcPr/>
                </a:tc>
                <a:extLst>
                  <a:ext uri="{0D108BD9-81ED-4DB2-BD59-A6C34878D82A}">
                    <a16:rowId xmlns:a16="http://schemas.microsoft.com/office/drawing/2014/main" val="1156397501"/>
                  </a:ext>
                </a:extLst>
              </a:tr>
              <a:tr h="370840">
                <a:tc>
                  <a:txBody>
                    <a:bodyPr/>
                    <a:lstStyle/>
                    <a:p>
                      <a:r>
                        <a:rPr lang="en-US" sz="1800" kern="1200" dirty="0" err="1">
                          <a:effectLst/>
                        </a:rPr>
                        <a:t>ForceRestart</a:t>
                      </a:r>
                      <a:endParaRPr lang="en-US" sz="1800" dirty="0"/>
                    </a:p>
                  </a:txBody>
                  <a:tcPr/>
                </a:tc>
                <a:tc>
                  <a:txBody>
                    <a:bodyPr/>
                    <a:lstStyle/>
                    <a:p>
                      <a:pPr algn="r"/>
                      <a:r>
                        <a:rPr lang="en-US" sz="1800" dirty="0"/>
                        <a:t>False</a:t>
                      </a:r>
                    </a:p>
                  </a:txBody>
                  <a:tcPr/>
                </a:tc>
                <a:tc>
                  <a:txBody>
                    <a:bodyPr/>
                    <a:lstStyle/>
                    <a:p>
                      <a:r>
                        <a:rPr lang="en-US" sz="1800" dirty="0"/>
                        <a:t>Forces service</a:t>
                      </a:r>
                      <a:r>
                        <a:rPr lang="en-US" sz="1800" baseline="0" dirty="0"/>
                        <a:t> restart when updating </a:t>
                      </a:r>
                      <a:r>
                        <a:rPr lang="en-US" sz="1800" baseline="0" dirty="0" err="1"/>
                        <a:t>config</a:t>
                      </a:r>
                      <a:r>
                        <a:rPr lang="en-US" sz="1800" baseline="0" dirty="0"/>
                        <a:t>/data</a:t>
                      </a:r>
                      <a:endParaRPr lang="en-US" sz="1800" dirty="0"/>
                    </a:p>
                  </a:txBody>
                  <a:tcPr/>
                </a:tc>
                <a:extLst>
                  <a:ext uri="{0D108BD9-81ED-4DB2-BD59-A6C34878D82A}">
                    <a16:rowId xmlns:a16="http://schemas.microsoft.com/office/drawing/2014/main" val="2622998286"/>
                  </a:ext>
                </a:extLst>
              </a:tr>
            </a:tbl>
          </a:graphicData>
        </a:graphic>
      </p:graphicFrame>
    </p:spTree>
    <p:extLst>
      <p:ext uri="{BB962C8B-B14F-4D97-AF65-F5344CB8AC3E}">
        <p14:creationId xmlns:p14="http://schemas.microsoft.com/office/powerpoint/2010/main" val="33111250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11653523" cy="5247847"/>
          </a:xfrm>
        </p:spPr>
        <p:txBody>
          <a:bodyPr/>
          <a:lstStyle/>
          <a:p>
            <a:r>
              <a:rPr lang="en-US" sz="3600" dirty="0">
                <a:solidFill>
                  <a:schemeClr val="bg1"/>
                </a:solidFill>
              </a:rPr>
              <a:t>Get progress via </a:t>
            </a:r>
            <a:r>
              <a:rPr lang="en-US" sz="3600" dirty="0">
                <a:solidFill>
                  <a:schemeClr val="bg1"/>
                </a:solidFill>
                <a:hlinkClick r:id="rId3"/>
              </a:rPr>
              <a:t>Get-</a:t>
            </a:r>
            <a:r>
              <a:rPr lang="en-US" sz="3600" dirty="0" err="1">
                <a:solidFill>
                  <a:schemeClr val="bg1"/>
                </a:solidFill>
                <a:hlinkClick r:id="rId3"/>
              </a:rPr>
              <a:t>ServiceFabricApplicationUpgrade</a:t>
            </a:r>
            <a:endParaRPr lang="en-US" sz="3600" dirty="0">
              <a:solidFill>
                <a:schemeClr val="bg1"/>
              </a:solidFill>
            </a:endParaRPr>
          </a:p>
          <a:p>
            <a:pPr lvl="1"/>
            <a:r>
              <a:rPr lang="en-US" sz="2000" dirty="0">
                <a:solidFill>
                  <a:schemeClr val="bg1"/>
                </a:solidFill>
              </a:rPr>
              <a:t>Most problems are timing related</a:t>
            </a:r>
          </a:p>
          <a:p>
            <a:pPr lvl="2"/>
            <a:r>
              <a:rPr lang="en-US" sz="1800" dirty="0">
                <a:solidFill>
                  <a:schemeClr val="bg1"/>
                </a:solidFill>
              </a:rPr>
              <a:t>Instances/replicas not going down quickly</a:t>
            </a:r>
          </a:p>
          <a:p>
            <a:pPr lvl="2"/>
            <a:r>
              <a:rPr lang="en-US" sz="1800" dirty="0">
                <a:solidFill>
                  <a:schemeClr val="bg1"/>
                </a:solidFill>
              </a:rPr>
              <a:t>UDs not coming up in time</a:t>
            </a:r>
          </a:p>
          <a:p>
            <a:pPr lvl="2"/>
            <a:r>
              <a:rPr lang="en-US" sz="1800" dirty="0">
                <a:solidFill>
                  <a:schemeClr val="bg1"/>
                </a:solidFill>
              </a:rPr>
              <a:t>Failing health checks </a:t>
            </a:r>
          </a:p>
          <a:p>
            <a:r>
              <a:rPr lang="en-US" sz="3600" dirty="0">
                <a:solidFill>
                  <a:schemeClr val="bg1"/>
                </a:solidFill>
              </a:rPr>
              <a:t>If </a:t>
            </a:r>
            <a:r>
              <a:rPr lang="en-US" sz="3600" dirty="0" err="1">
                <a:solidFill>
                  <a:schemeClr val="bg1"/>
                </a:solidFill>
              </a:rPr>
              <a:t>FailureAction</a:t>
            </a:r>
            <a:r>
              <a:rPr lang="en-US" sz="3600" dirty="0">
                <a:solidFill>
                  <a:schemeClr val="bg1"/>
                </a:solidFill>
              </a:rPr>
              <a:t> is “Manual”, you can:</a:t>
            </a:r>
            <a:br>
              <a:rPr lang="en-US" sz="3600" dirty="0">
                <a:solidFill>
                  <a:schemeClr val="bg1"/>
                </a:solidFill>
              </a:rPr>
            </a:br>
            <a:br>
              <a:rPr lang="en-US" sz="3600" dirty="0">
                <a:solidFill>
                  <a:schemeClr val="bg1"/>
                </a:solidFill>
              </a:rPr>
            </a:br>
            <a:br>
              <a:rPr lang="en-US" sz="3600" dirty="0">
                <a:solidFill>
                  <a:schemeClr val="bg1"/>
                </a:solidFill>
              </a:rPr>
            </a:br>
            <a:endParaRPr lang="en-US" sz="3600" dirty="0">
              <a:solidFill>
                <a:schemeClr val="bg1"/>
              </a:solidFill>
            </a:endParaRPr>
          </a:p>
          <a:p>
            <a:r>
              <a:rPr lang="en-US" sz="3600" dirty="0">
                <a:solidFill>
                  <a:schemeClr val="bg1"/>
                </a:solidFill>
              </a:rPr>
              <a:t>Optional: After all named apps upgrade, </a:t>
            </a:r>
            <a:br>
              <a:rPr lang="en-US" sz="3600" dirty="0">
                <a:solidFill>
                  <a:schemeClr val="bg1"/>
                </a:solidFill>
              </a:rPr>
            </a:br>
            <a:r>
              <a:rPr lang="en-US" sz="3600" dirty="0">
                <a:solidFill>
                  <a:schemeClr val="bg1"/>
                </a:solidFill>
              </a:rPr>
              <a:t>unregister old app type</a:t>
            </a:r>
          </a:p>
        </p:txBody>
      </p:sp>
      <p:sp>
        <p:nvSpPr>
          <p:cNvPr id="2" name="Title 1"/>
          <p:cNvSpPr>
            <a:spLocks noGrp="1"/>
          </p:cNvSpPr>
          <p:nvPr>
            <p:ph type="title"/>
          </p:nvPr>
        </p:nvSpPr>
        <p:spPr/>
        <p:txBody>
          <a:bodyPr/>
          <a:lstStyle/>
          <a:p>
            <a:r>
              <a:rPr lang="en-US" dirty="0">
                <a:solidFill>
                  <a:schemeClr val="bg1"/>
                </a:solidFill>
              </a:rPr>
              <a:t>Managing Named Application Upgrades</a:t>
            </a:r>
          </a:p>
        </p:txBody>
      </p:sp>
      <p:graphicFrame>
        <p:nvGraphicFramePr>
          <p:cNvPr id="4" name="Table 3"/>
          <p:cNvGraphicFramePr>
            <a:graphicFrameLocks noGrp="1"/>
          </p:cNvGraphicFramePr>
          <p:nvPr>
            <p:extLst>
              <p:ext uri="{D42A27DB-BD31-4B8C-83A1-F6EECF244321}">
                <p14:modId xmlns:p14="http://schemas.microsoft.com/office/powerpoint/2010/main" val="3036558036"/>
              </p:ext>
            </p:extLst>
          </p:nvPr>
        </p:nvGraphicFramePr>
        <p:xfrm>
          <a:off x="2295139" y="3681270"/>
          <a:ext cx="7601722" cy="1483360"/>
        </p:xfrm>
        <a:graphic>
          <a:graphicData uri="http://schemas.openxmlformats.org/drawingml/2006/table">
            <a:tbl>
              <a:tblPr firstRow="1" bandRow="1">
                <a:tableStyleId>{21E4AEA4-8DFA-4A89-87EB-49C32662AFE0}</a:tableStyleId>
              </a:tblPr>
              <a:tblGrid>
                <a:gridCol w="3061018">
                  <a:extLst>
                    <a:ext uri="{9D8B030D-6E8A-4147-A177-3AD203B41FA5}">
                      <a16:colId xmlns:a16="http://schemas.microsoft.com/office/drawing/2014/main" val="3729476251"/>
                    </a:ext>
                  </a:extLst>
                </a:gridCol>
                <a:gridCol w="4540704">
                  <a:extLst>
                    <a:ext uri="{9D8B030D-6E8A-4147-A177-3AD203B41FA5}">
                      <a16:colId xmlns:a16="http://schemas.microsoft.com/office/drawing/2014/main" val="568007085"/>
                    </a:ext>
                  </a:extLst>
                </a:gridCol>
              </a:tblGrid>
              <a:tr h="370840">
                <a:tc>
                  <a:txBody>
                    <a:bodyPr/>
                    <a:lstStyle/>
                    <a:p>
                      <a:r>
                        <a:rPr lang="en-US" sz="1800" dirty="0"/>
                        <a:t>Action</a:t>
                      </a:r>
                    </a:p>
                  </a:txBody>
                  <a:tcPr/>
                </a:tc>
                <a:tc>
                  <a:txBody>
                    <a:bodyPr/>
                    <a:lstStyle/>
                    <a:p>
                      <a:r>
                        <a:rPr lang="en-US" sz="1800" dirty="0"/>
                        <a:t>PowerShell</a:t>
                      </a:r>
                      <a:r>
                        <a:rPr lang="en-US" sz="1800" baseline="0" dirty="0"/>
                        <a:t> Command</a:t>
                      </a:r>
                      <a:endParaRPr lang="en-US" sz="1800" dirty="0"/>
                    </a:p>
                  </a:txBody>
                  <a:tcPr/>
                </a:tc>
                <a:extLst>
                  <a:ext uri="{0D108BD9-81ED-4DB2-BD59-A6C34878D82A}">
                    <a16:rowId xmlns:a16="http://schemas.microsoft.com/office/drawing/2014/main" val="3508556738"/>
                  </a:ext>
                </a:extLst>
              </a:tr>
              <a:tr h="370840">
                <a:tc>
                  <a:txBody>
                    <a:bodyPr/>
                    <a:lstStyle/>
                    <a:p>
                      <a:r>
                        <a:rPr lang="en-US" sz="1800" dirty="0"/>
                        <a:t>Rollback</a:t>
                      </a:r>
                    </a:p>
                  </a:txBody>
                  <a:tcPr/>
                </a:tc>
                <a:tc>
                  <a:txBody>
                    <a:bodyPr/>
                    <a:lstStyle/>
                    <a:p>
                      <a:r>
                        <a:rPr lang="en-US" sz="1800" dirty="0"/>
                        <a:t>Start-</a:t>
                      </a:r>
                      <a:r>
                        <a:rPr lang="en-US" sz="1800" dirty="0" err="1"/>
                        <a:t>ServiceFabricApplicationRollback</a:t>
                      </a:r>
                      <a:endParaRPr lang="en-US" sz="1800" dirty="0"/>
                    </a:p>
                  </a:txBody>
                  <a:tcPr/>
                </a:tc>
                <a:extLst>
                  <a:ext uri="{0D108BD9-81ED-4DB2-BD59-A6C34878D82A}">
                    <a16:rowId xmlns:a16="http://schemas.microsoft.com/office/drawing/2014/main" val="2863813658"/>
                  </a:ext>
                </a:extLst>
              </a:tr>
              <a:tr h="370840">
                <a:tc>
                  <a:txBody>
                    <a:bodyPr/>
                    <a:lstStyle/>
                    <a:p>
                      <a:r>
                        <a:rPr lang="en-US" sz="1800" dirty="0"/>
                        <a:t>Start next UD</a:t>
                      </a:r>
                    </a:p>
                  </a:txBody>
                  <a:tcPr/>
                </a:tc>
                <a:tc>
                  <a:txBody>
                    <a:bodyPr/>
                    <a:lstStyle/>
                    <a:p>
                      <a:r>
                        <a:rPr lang="en-US" sz="1800" dirty="0"/>
                        <a:t>Resume-</a:t>
                      </a:r>
                      <a:r>
                        <a:rPr lang="en-US" sz="1800" dirty="0" err="1"/>
                        <a:t>ServiceFabricApplicationUpgrade</a:t>
                      </a:r>
                      <a:endParaRPr lang="en-US" sz="1800" dirty="0"/>
                    </a:p>
                  </a:txBody>
                  <a:tcPr/>
                </a:tc>
                <a:extLst>
                  <a:ext uri="{0D108BD9-81ED-4DB2-BD59-A6C34878D82A}">
                    <a16:rowId xmlns:a16="http://schemas.microsoft.com/office/drawing/2014/main" val="1211301234"/>
                  </a:ext>
                </a:extLst>
              </a:tr>
              <a:tr h="370840">
                <a:tc>
                  <a:txBody>
                    <a:bodyPr/>
                    <a:lstStyle/>
                    <a:p>
                      <a:r>
                        <a:rPr lang="en-US" sz="1800" dirty="0"/>
                        <a:t>Resume monitored upgrade</a:t>
                      </a:r>
                    </a:p>
                  </a:txBody>
                  <a:tcPr/>
                </a:tc>
                <a:tc>
                  <a:txBody>
                    <a:bodyPr/>
                    <a:lstStyle/>
                    <a:p>
                      <a:r>
                        <a:rPr lang="en-US" sz="1800" dirty="0"/>
                        <a:t>Update-</a:t>
                      </a:r>
                      <a:r>
                        <a:rPr lang="en-US" sz="1800" dirty="0" err="1"/>
                        <a:t>ServiceFabricApplicationUpgrade</a:t>
                      </a:r>
                      <a:endParaRPr lang="en-US" sz="1800" dirty="0"/>
                    </a:p>
                  </a:txBody>
                  <a:tcPr/>
                </a:tc>
                <a:extLst>
                  <a:ext uri="{0D108BD9-81ED-4DB2-BD59-A6C34878D82A}">
                    <a16:rowId xmlns:a16="http://schemas.microsoft.com/office/drawing/2014/main" val="647389942"/>
                  </a:ext>
                </a:extLst>
              </a:tr>
            </a:tbl>
          </a:graphicData>
        </a:graphic>
      </p:graphicFrame>
    </p:spTree>
    <p:extLst>
      <p:ext uri="{BB962C8B-B14F-4D97-AF65-F5344CB8AC3E}">
        <p14:creationId xmlns:p14="http://schemas.microsoft.com/office/powerpoint/2010/main" val="7398479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07770" y="1702039"/>
            <a:ext cx="8835645" cy="3988239"/>
            <a:chOff x="304800" y="1308377"/>
            <a:chExt cx="8229600" cy="5397223"/>
          </a:xfrm>
        </p:grpSpPr>
        <p:sp>
          <p:nvSpPr>
            <p:cNvPr id="63" name="Rounded Rectangle 62"/>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r>
                <a:rPr lang="en-US" dirty="0">
                  <a:solidFill>
                    <a:srgbClr val="505050"/>
                  </a:solidFill>
                  <a:latin typeface="Segoe UI"/>
                </a:rPr>
                <a:t>Windows OS</a:t>
              </a: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p:txBody>
        </p:sp>
        <p:sp>
          <p:nvSpPr>
            <p:cNvPr id="64" name="Rounded Rectangle 63"/>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r>
                <a:rPr lang="en-US" dirty="0">
                  <a:solidFill>
                    <a:srgbClr val="505050"/>
                  </a:solidFill>
                  <a:latin typeface="Segoe UI"/>
                </a:rPr>
                <a:t>Windows OS</a:t>
              </a:r>
            </a:p>
          </p:txBody>
        </p:sp>
        <p:sp>
          <p:nvSpPr>
            <p:cNvPr id="65" name="Rounded Rectangle 64"/>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r>
                <a:rPr lang="en-US" dirty="0">
                  <a:solidFill>
                    <a:srgbClr val="505050"/>
                  </a:solidFill>
                  <a:latin typeface="Segoe UI"/>
                </a:rPr>
                <a:t>Windows OS</a:t>
              </a: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p:txBody>
        </p:sp>
        <p:sp>
          <p:nvSpPr>
            <p:cNvPr id="66" name="Rounded Rectangle 65"/>
            <p:cNvSpPr/>
            <p:nvPr/>
          </p:nvSpPr>
          <p:spPr>
            <a:xfrm>
              <a:off x="3398018" y="1308377"/>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r>
                <a:rPr lang="en-US" dirty="0">
                  <a:solidFill>
                    <a:srgbClr val="505050"/>
                  </a:solidFill>
                  <a:latin typeface="Segoe UI"/>
                </a:rPr>
                <a:t>Windows OS</a:t>
              </a: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p:txBody>
        </p:sp>
        <p:sp>
          <p:nvSpPr>
            <p:cNvPr id="67" name="Rounded Rectangle 66"/>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r>
                <a:rPr lang="en-US" dirty="0">
                  <a:solidFill>
                    <a:srgbClr val="505050"/>
                  </a:solidFill>
                  <a:latin typeface="Segoe UI"/>
                </a:rPr>
                <a:t>Windows OS</a:t>
              </a: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p:txBody>
        </p:sp>
        <p:sp>
          <p:nvSpPr>
            <p:cNvPr id="68" name="Rounded Rectangle 67"/>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r>
                <a:rPr lang="en-US" dirty="0">
                  <a:solidFill>
                    <a:srgbClr val="505050"/>
                  </a:solidFill>
                  <a:latin typeface="Segoe UI"/>
                </a:rPr>
                <a:t>Windows OS</a:t>
              </a: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p:txBody>
        </p:sp>
        <p:sp>
          <p:nvSpPr>
            <p:cNvPr id="69" name="Oval 68"/>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a:defRPr/>
              </a:pPr>
              <a:endParaRPr lang="en-US" sz="2400" dirty="0">
                <a:solidFill>
                  <a:srgbClr val="FFFFFF"/>
                </a:solidFill>
                <a:latin typeface="Segoe UI"/>
              </a:endParaRPr>
            </a:p>
          </p:txBody>
        </p:sp>
        <p:sp>
          <p:nvSpPr>
            <p:cNvPr id="70" name="Oval 69"/>
            <p:cNvSpPr/>
            <p:nvPr/>
          </p:nvSpPr>
          <p:spPr>
            <a:xfrm>
              <a:off x="1997109" y="2857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chemeClr val="bg1"/>
                  </a:solidFill>
                  <a:latin typeface="Segoe UI"/>
                </a:rPr>
                <a:t>Fabric</a:t>
              </a:r>
            </a:p>
            <a:p>
              <a:pPr algn="ctr" defTabSz="914367">
                <a:defRPr/>
              </a:pPr>
              <a:r>
                <a:rPr lang="en-US" sz="900" dirty="0">
                  <a:solidFill>
                    <a:schemeClr val="bg1"/>
                  </a:solidFill>
                  <a:latin typeface="Segoe UI"/>
                </a:rPr>
                <a:t>Node</a:t>
              </a:r>
            </a:p>
          </p:txBody>
        </p:sp>
        <p:sp>
          <p:nvSpPr>
            <p:cNvPr id="71" name="Oval 70"/>
            <p:cNvSpPr/>
            <p:nvPr/>
          </p:nvSpPr>
          <p:spPr>
            <a:xfrm>
              <a:off x="1485900" y="505936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chemeClr val="bg1"/>
                  </a:solidFill>
                  <a:latin typeface="Segoe UI"/>
                </a:rPr>
                <a:t>Fabric</a:t>
              </a:r>
            </a:p>
            <a:p>
              <a:pPr algn="ctr" defTabSz="914367">
                <a:defRPr/>
              </a:pPr>
              <a:r>
                <a:rPr lang="en-US" sz="900" dirty="0">
                  <a:solidFill>
                    <a:schemeClr val="bg1"/>
                  </a:solidFill>
                  <a:latin typeface="Segoe UI"/>
                </a:rPr>
                <a:t>Node </a:t>
              </a:r>
            </a:p>
          </p:txBody>
        </p:sp>
        <p:sp>
          <p:nvSpPr>
            <p:cNvPr id="72" name="Oval 71"/>
            <p:cNvSpPr/>
            <p:nvPr/>
          </p:nvSpPr>
          <p:spPr>
            <a:xfrm>
              <a:off x="4114800" y="5905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chemeClr val="bg1"/>
                  </a:solidFill>
                  <a:latin typeface="Segoe UI"/>
                </a:rPr>
                <a:t>Fabric</a:t>
              </a:r>
            </a:p>
            <a:p>
              <a:pPr algn="ctr" defTabSz="914367">
                <a:defRPr/>
              </a:pPr>
              <a:r>
                <a:rPr lang="en-US" sz="900" dirty="0">
                  <a:solidFill>
                    <a:schemeClr val="bg1"/>
                  </a:solidFill>
                  <a:latin typeface="Segoe UI"/>
                </a:rPr>
                <a:t>Node</a:t>
              </a:r>
            </a:p>
          </p:txBody>
        </p:sp>
        <p:sp>
          <p:nvSpPr>
            <p:cNvPr id="73" name="Oval 72"/>
            <p:cNvSpPr/>
            <p:nvPr/>
          </p:nvSpPr>
          <p:spPr>
            <a:xfrm>
              <a:off x="4182205" y="243234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chemeClr val="bg1"/>
                  </a:solidFill>
                  <a:latin typeface="Segoe UI"/>
                </a:rPr>
                <a:t>Fabric</a:t>
              </a:r>
            </a:p>
            <a:p>
              <a:pPr algn="ctr" defTabSz="914367">
                <a:defRPr/>
              </a:pPr>
              <a:r>
                <a:rPr lang="en-US" sz="900" dirty="0">
                  <a:solidFill>
                    <a:schemeClr val="bg1"/>
                  </a:solidFill>
                  <a:latin typeface="Segoe UI"/>
                </a:rPr>
                <a:t>Node</a:t>
              </a:r>
            </a:p>
          </p:txBody>
        </p:sp>
        <p:sp>
          <p:nvSpPr>
            <p:cNvPr id="74" name="Oval 73"/>
            <p:cNvSpPr/>
            <p:nvPr/>
          </p:nvSpPr>
          <p:spPr>
            <a:xfrm>
              <a:off x="6446854" y="30103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chemeClr val="bg1"/>
                  </a:solidFill>
                  <a:latin typeface="Segoe UI"/>
                </a:rPr>
                <a:t>Fabric</a:t>
              </a:r>
            </a:p>
            <a:p>
              <a:pPr algn="ctr" defTabSz="914367">
                <a:defRPr/>
              </a:pPr>
              <a:r>
                <a:rPr lang="en-US" sz="900" dirty="0">
                  <a:solidFill>
                    <a:schemeClr val="bg1"/>
                  </a:solidFill>
                  <a:latin typeface="Segoe UI"/>
                </a:rPr>
                <a:t>Node</a:t>
              </a:r>
            </a:p>
          </p:txBody>
        </p:sp>
        <p:sp>
          <p:nvSpPr>
            <p:cNvPr id="75" name="Oval 74"/>
            <p:cNvSpPr/>
            <p:nvPr/>
          </p:nvSpPr>
          <p:spPr>
            <a:xfrm>
              <a:off x="6446854" y="52201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chemeClr val="bg1"/>
                  </a:solidFill>
                  <a:latin typeface="Segoe UI"/>
                </a:rPr>
                <a:t>Fabric</a:t>
              </a:r>
            </a:p>
            <a:p>
              <a:pPr algn="ctr" defTabSz="914367">
                <a:defRPr/>
              </a:pPr>
              <a:r>
                <a:rPr lang="en-US" sz="900" dirty="0">
                  <a:solidFill>
                    <a:schemeClr val="bg1"/>
                  </a:solidFill>
                  <a:latin typeface="Segoe UI"/>
                </a:rPr>
                <a:t>Node</a:t>
              </a:r>
            </a:p>
          </p:txBody>
        </p:sp>
      </p:grpSp>
      <p:sp>
        <p:nvSpPr>
          <p:cNvPr id="4" name="TextBox 3"/>
          <p:cNvSpPr txBox="1"/>
          <p:nvPr/>
        </p:nvSpPr>
        <p:spPr>
          <a:xfrm>
            <a:off x="2680451" y="1293443"/>
            <a:ext cx="2335860" cy="374793"/>
          </a:xfrm>
          <a:prstGeom prst="rect">
            <a:avLst/>
          </a:prstGeom>
          <a:noFill/>
        </p:spPr>
        <p:txBody>
          <a:bodyPr wrap="square" rtlCol="0">
            <a:spAutoFit/>
          </a:bodyPr>
          <a:lstStyle/>
          <a:p>
            <a:pPr defTabSz="914367">
              <a:defRPr/>
            </a:pPr>
            <a:endParaRPr lang="en-US" dirty="0">
              <a:solidFill>
                <a:srgbClr val="FFFFFF"/>
              </a:solidFill>
              <a:latin typeface="Segoe UI"/>
            </a:endParaRPr>
          </a:p>
        </p:txBody>
      </p:sp>
      <p:sp>
        <p:nvSpPr>
          <p:cNvPr id="23" name="Title 1"/>
          <p:cNvSpPr>
            <a:spLocks noGrp="1"/>
          </p:cNvSpPr>
          <p:nvPr>
            <p:ph type="title"/>
          </p:nvPr>
        </p:nvSpPr>
        <p:spPr>
          <a:xfrm>
            <a:off x="523846" y="193439"/>
            <a:ext cx="10968069" cy="747791"/>
          </a:xfrm>
        </p:spPr>
        <p:txBody>
          <a:bodyPr>
            <a:noAutofit/>
          </a:bodyPr>
          <a:lstStyle/>
          <a:p>
            <a:r>
              <a:rPr lang="en-US" dirty="0"/>
              <a:t>Application Upgrade</a:t>
            </a:r>
          </a:p>
        </p:txBody>
      </p:sp>
      <p:sp>
        <p:nvSpPr>
          <p:cNvPr id="25" name="Rounded Rectangle 24"/>
          <p:cNvSpPr/>
          <p:nvPr/>
        </p:nvSpPr>
        <p:spPr>
          <a:xfrm>
            <a:off x="3361797" y="2961036"/>
            <a:ext cx="1203362" cy="37176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367">
              <a:defRPr/>
            </a:pPr>
            <a:r>
              <a:rPr lang="en-US" sz="1200" dirty="0">
                <a:solidFill>
                  <a:srgbClr val="FFFFFF"/>
                </a:solidFill>
                <a:latin typeface="Segoe UI"/>
              </a:rPr>
              <a:t>App B v2</a:t>
            </a:r>
          </a:p>
        </p:txBody>
      </p:sp>
      <p:sp>
        <p:nvSpPr>
          <p:cNvPr id="27" name="Rounded Rectangle 26"/>
          <p:cNvSpPr/>
          <p:nvPr/>
        </p:nvSpPr>
        <p:spPr>
          <a:xfrm>
            <a:off x="10461442" y="4465855"/>
            <a:ext cx="1203362" cy="33282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367">
              <a:defRPr/>
            </a:pPr>
            <a:r>
              <a:rPr lang="en-US" sz="1200" dirty="0">
                <a:solidFill>
                  <a:srgbClr val="FFFFFF"/>
                </a:solidFill>
                <a:latin typeface="Segoe UI"/>
              </a:rPr>
              <a:t>App B v2</a:t>
            </a:r>
          </a:p>
        </p:txBody>
      </p:sp>
      <p:sp>
        <p:nvSpPr>
          <p:cNvPr id="28" name="Rounded Rectangle 27"/>
          <p:cNvSpPr/>
          <p:nvPr/>
        </p:nvSpPr>
        <p:spPr>
          <a:xfrm>
            <a:off x="6205264" y="4565111"/>
            <a:ext cx="1203362" cy="346708"/>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367">
              <a:defRPr/>
            </a:pPr>
            <a:r>
              <a:rPr lang="en-US" sz="1200" dirty="0">
                <a:solidFill>
                  <a:srgbClr val="FFFFFF"/>
                </a:solidFill>
                <a:latin typeface="Segoe UI"/>
              </a:rPr>
              <a:t>App B v2</a:t>
            </a:r>
          </a:p>
        </p:txBody>
      </p:sp>
      <p:sp>
        <p:nvSpPr>
          <p:cNvPr id="29" name="Rounded Rectangle 28"/>
          <p:cNvSpPr/>
          <p:nvPr/>
        </p:nvSpPr>
        <p:spPr>
          <a:xfrm>
            <a:off x="6810687" y="2041496"/>
            <a:ext cx="1256324" cy="366053"/>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defTabSz="914367">
              <a:defRPr/>
            </a:pPr>
            <a:r>
              <a:rPr lang="en-US" sz="1100" dirty="0">
                <a:solidFill>
                  <a:srgbClr val="FFFFFF"/>
                </a:solidFill>
                <a:latin typeface="Segoe UI"/>
              </a:rPr>
              <a:t>App A v1</a:t>
            </a:r>
          </a:p>
        </p:txBody>
      </p:sp>
      <p:sp>
        <p:nvSpPr>
          <p:cNvPr id="30" name="Rounded Rectangle 29"/>
          <p:cNvSpPr/>
          <p:nvPr/>
        </p:nvSpPr>
        <p:spPr>
          <a:xfrm>
            <a:off x="3041823" y="5003444"/>
            <a:ext cx="1256324" cy="36214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defTabSz="914367">
              <a:defRPr/>
            </a:pPr>
            <a:r>
              <a:rPr lang="en-US" sz="1100" dirty="0">
                <a:solidFill>
                  <a:srgbClr val="FFFFFF"/>
                </a:solidFill>
                <a:latin typeface="Segoe UI"/>
              </a:rPr>
              <a:t>App A v1</a:t>
            </a:r>
          </a:p>
        </p:txBody>
      </p:sp>
      <p:sp>
        <p:nvSpPr>
          <p:cNvPr id="31" name="Rounded Rectangle 30"/>
          <p:cNvSpPr/>
          <p:nvPr/>
        </p:nvSpPr>
        <p:spPr>
          <a:xfrm>
            <a:off x="10412388" y="4900867"/>
            <a:ext cx="1256324" cy="38459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defTabSz="914367">
              <a:defRPr/>
            </a:pPr>
            <a:r>
              <a:rPr lang="en-US" sz="1100" dirty="0">
                <a:solidFill>
                  <a:srgbClr val="FFFFFF"/>
                </a:solidFill>
                <a:latin typeface="Segoe UI"/>
              </a:rPr>
              <a:t>App A v1</a:t>
            </a:r>
          </a:p>
        </p:txBody>
      </p:sp>
      <p:sp>
        <p:nvSpPr>
          <p:cNvPr id="35" name="Rounded Rectangle 34"/>
          <p:cNvSpPr/>
          <p:nvPr/>
        </p:nvSpPr>
        <p:spPr>
          <a:xfrm>
            <a:off x="3361797" y="244558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67">
              <a:defRPr/>
            </a:pPr>
            <a:r>
              <a:rPr lang="en-US" sz="1200" dirty="0">
                <a:solidFill>
                  <a:schemeClr val="tx1"/>
                </a:solidFill>
                <a:latin typeface="Segoe UI"/>
              </a:rPr>
              <a:t>App C v1</a:t>
            </a:r>
          </a:p>
        </p:txBody>
      </p:sp>
      <p:sp>
        <p:nvSpPr>
          <p:cNvPr id="36" name="Rounded Rectangle 35"/>
          <p:cNvSpPr/>
          <p:nvPr/>
        </p:nvSpPr>
        <p:spPr>
          <a:xfrm>
            <a:off x="10426155" y="306527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67">
              <a:defRPr/>
            </a:pPr>
            <a:r>
              <a:rPr lang="en-US" sz="1200" dirty="0">
                <a:solidFill>
                  <a:schemeClr val="tx1"/>
                </a:solidFill>
                <a:latin typeface="Segoe UI"/>
              </a:rPr>
              <a:t>App C v1</a:t>
            </a:r>
          </a:p>
        </p:txBody>
      </p:sp>
      <p:sp>
        <p:nvSpPr>
          <p:cNvPr id="37" name="Rounded Rectangle 36"/>
          <p:cNvSpPr/>
          <p:nvPr/>
        </p:nvSpPr>
        <p:spPr>
          <a:xfrm>
            <a:off x="7414343" y="4568043"/>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67">
              <a:defRPr/>
            </a:pPr>
            <a:r>
              <a:rPr lang="en-US" sz="1200" dirty="0">
                <a:solidFill>
                  <a:schemeClr val="tx1"/>
                </a:solidFill>
                <a:latin typeface="Segoe UI"/>
              </a:rPr>
              <a:t>App C v1</a:t>
            </a:r>
          </a:p>
        </p:txBody>
      </p:sp>
      <p:sp>
        <p:nvSpPr>
          <p:cNvPr id="39" name="Rectangle 38"/>
          <p:cNvSpPr/>
          <p:nvPr/>
        </p:nvSpPr>
        <p:spPr bwMode="auto">
          <a:xfrm>
            <a:off x="350656" y="2278735"/>
            <a:ext cx="1880444" cy="2324461"/>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defRPr/>
            </a:pPr>
            <a:endParaRPr lang="en-US" dirty="0">
              <a:gradFill>
                <a:gsLst>
                  <a:gs pos="0">
                    <a:srgbClr val="FFFFFF"/>
                  </a:gs>
                  <a:gs pos="100000">
                    <a:srgbClr val="FFFFFF"/>
                  </a:gs>
                </a:gsLst>
                <a:lin ang="5400000" scaled="0"/>
              </a:gradFill>
              <a:latin typeface="Segoe UI"/>
            </a:endParaRPr>
          </a:p>
          <a:p>
            <a:pPr algn="ctr" defTabSz="913924" fontAlgn="base">
              <a:spcBef>
                <a:spcPct val="0"/>
              </a:spcBef>
              <a:spcAft>
                <a:spcPct val="0"/>
              </a:spcAft>
              <a:defRPr/>
            </a:pPr>
            <a:endParaRPr lang="en-US" dirty="0">
              <a:gradFill>
                <a:gsLst>
                  <a:gs pos="0">
                    <a:srgbClr val="FFFFFF"/>
                  </a:gs>
                  <a:gs pos="100000">
                    <a:srgbClr val="FFFFFF"/>
                  </a:gs>
                </a:gsLst>
                <a:lin ang="5400000" scaled="0"/>
              </a:gradFill>
              <a:latin typeface="Segoe UI"/>
            </a:endParaRPr>
          </a:p>
          <a:p>
            <a:pPr algn="ctr" defTabSz="913924" fontAlgn="base">
              <a:spcBef>
                <a:spcPct val="0"/>
              </a:spcBef>
              <a:spcAft>
                <a:spcPct val="0"/>
              </a:spcAft>
              <a:defRPr/>
            </a:pPr>
            <a:endParaRPr lang="en-US" dirty="0">
              <a:gradFill>
                <a:gsLst>
                  <a:gs pos="0">
                    <a:srgbClr val="FFFFFF"/>
                  </a:gs>
                  <a:gs pos="100000">
                    <a:srgbClr val="FFFFFF"/>
                  </a:gs>
                </a:gsLst>
                <a:lin ang="5400000" scaled="0"/>
              </a:gradFill>
              <a:latin typeface="Segoe UI"/>
            </a:endParaRPr>
          </a:p>
          <a:p>
            <a:pPr algn="ctr" defTabSz="913924" fontAlgn="base">
              <a:spcBef>
                <a:spcPct val="0"/>
              </a:spcBef>
              <a:spcAft>
                <a:spcPct val="0"/>
              </a:spcAft>
              <a:defRPr/>
            </a:pPr>
            <a:endParaRPr lang="en-US" dirty="0">
              <a:gradFill>
                <a:gsLst>
                  <a:gs pos="0">
                    <a:srgbClr val="FFFFFF"/>
                  </a:gs>
                  <a:gs pos="100000">
                    <a:srgbClr val="FFFFFF"/>
                  </a:gs>
                </a:gsLst>
                <a:lin ang="5400000" scaled="0"/>
              </a:gradFill>
              <a:latin typeface="Segoe UI"/>
            </a:endParaRPr>
          </a:p>
          <a:p>
            <a:pPr algn="ctr" defTabSz="913924" fontAlgn="base">
              <a:spcBef>
                <a:spcPct val="0"/>
              </a:spcBef>
              <a:spcAft>
                <a:spcPct val="0"/>
              </a:spcAft>
              <a:defRPr/>
            </a:pPr>
            <a:endParaRPr lang="en-US" dirty="0">
              <a:gradFill>
                <a:gsLst>
                  <a:gs pos="0">
                    <a:srgbClr val="FFFFFF"/>
                  </a:gs>
                  <a:gs pos="100000">
                    <a:srgbClr val="FFFFFF"/>
                  </a:gs>
                </a:gsLst>
                <a:lin ang="5400000" scaled="0"/>
              </a:gradFill>
              <a:latin typeface="Segoe UI"/>
            </a:endParaRPr>
          </a:p>
        </p:txBody>
      </p:sp>
      <p:sp>
        <p:nvSpPr>
          <p:cNvPr id="2" name="Rectangle 1"/>
          <p:cNvSpPr/>
          <p:nvPr/>
        </p:nvSpPr>
        <p:spPr>
          <a:xfrm>
            <a:off x="396656" y="1741496"/>
            <a:ext cx="1788441" cy="374793"/>
          </a:xfrm>
          <a:prstGeom prst="rect">
            <a:avLst/>
          </a:prstGeom>
        </p:spPr>
        <p:txBody>
          <a:bodyPr wrap="none">
            <a:spAutoFit/>
          </a:bodyPr>
          <a:lstStyle/>
          <a:p>
            <a:pPr algn="ctr" defTabSz="913924" fontAlgn="base">
              <a:spcBef>
                <a:spcPct val="0"/>
              </a:spcBef>
              <a:spcAft>
                <a:spcPct val="0"/>
              </a:spcAft>
              <a:defRPr/>
            </a:pPr>
            <a:r>
              <a:rPr lang="en-US" dirty="0">
                <a:solidFill>
                  <a:srgbClr val="FFFFFF"/>
                </a:solidFill>
                <a:latin typeface="Segoe UI"/>
              </a:rPr>
              <a:t>App Repository</a:t>
            </a:r>
          </a:p>
        </p:txBody>
      </p:sp>
      <p:sp>
        <p:nvSpPr>
          <p:cNvPr id="40" name="Rounded Rectangle 39"/>
          <p:cNvSpPr/>
          <p:nvPr/>
        </p:nvSpPr>
        <p:spPr>
          <a:xfrm>
            <a:off x="663563" y="2527334"/>
            <a:ext cx="1254995" cy="35857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defTabSz="914367">
              <a:defRPr/>
            </a:pPr>
            <a:r>
              <a:rPr lang="en-US" sz="1100" dirty="0">
                <a:solidFill>
                  <a:srgbClr val="FFFFFF"/>
                </a:solidFill>
                <a:latin typeface="Segoe UI"/>
              </a:rPr>
              <a:t>App A v1</a:t>
            </a:r>
          </a:p>
        </p:txBody>
      </p:sp>
      <p:sp>
        <p:nvSpPr>
          <p:cNvPr id="42" name="Rounded Rectangle 41"/>
          <p:cNvSpPr/>
          <p:nvPr/>
        </p:nvSpPr>
        <p:spPr>
          <a:xfrm>
            <a:off x="690044" y="3563382"/>
            <a:ext cx="1254995" cy="358570"/>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67">
              <a:defRPr/>
            </a:pPr>
            <a:r>
              <a:rPr lang="en-US" sz="1200" dirty="0">
                <a:solidFill>
                  <a:schemeClr val="tx1"/>
                </a:solidFill>
                <a:latin typeface="Segoe UI"/>
              </a:rPr>
              <a:t>App C v1</a:t>
            </a:r>
          </a:p>
        </p:txBody>
      </p:sp>
      <p:sp>
        <p:nvSpPr>
          <p:cNvPr id="43" name="Rounded Rectangle 42"/>
          <p:cNvSpPr/>
          <p:nvPr/>
        </p:nvSpPr>
        <p:spPr>
          <a:xfrm>
            <a:off x="690044" y="3038020"/>
            <a:ext cx="1254995" cy="35857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914367">
              <a:defRPr/>
            </a:pPr>
            <a:r>
              <a:rPr lang="en-US" sz="1200" dirty="0">
                <a:solidFill>
                  <a:srgbClr val="FFFFFF"/>
                </a:solidFill>
                <a:latin typeface="Segoe UI"/>
              </a:rPr>
              <a:t>App B v2</a:t>
            </a:r>
          </a:p>
        </p:txBody>
      </p:sp>
      <p:sp>
        <p:nvSpPr>
          <p:cNvPr id="33" name="Rounded Rectangle 32"/>
          <p:cNvSpPr/>
          <p:nvPr/>
        </p:nvSpPr>
        <p:spPr>
          <a:xfrm>
            <a:off x="690044" y="4089221"/>
            <a:ext cx="1254995" cy="358570"/>
          </a:xfrm>
          <a:prstGeom prst="roundRect">
            <a:avLst/>
          </a:prstGeom>
          <a:solidFill>
            <a:schemeClr val="accent1"/>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r>
              <a:rPr lang="en-US" sz="1200" dirty="0">
                <a:solidFill>
                  <a:schemeClr val="tx1"/>
                </a:solidFill>
                <a:latin typeface="Segoe UI"/>
              </a:rPr>
              <a:t>App C v2</a:t>
            </a:r>
          </a:p>
        </p:txBody>
      </p:sp>
      <p:sp>
        <p:nvSpPr>
          <p:cNvPr id="34" name="Rounded Rectangle 33"/>
          <p:cNvSpPr/>
          <p:nvPr/>
        </p:nvSpPr>
        <p:spPr>
          <a:xfrm>
            <a:off x="3329911" y="243337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r>
              <a:rPr lang="en-US" sz="1200" dirty="0">
                <a:solidFill>
                  <a:schemeClr val="tx1"/>
                </a:solidFill>
                <a:latin typeface="Segoe UI"/>
              </a:rPr>
              <a:t>App C v2</a:t>
            </a:r>
          </a:p>
        </p:txBody>
      </p:sp>
      <p:sp>
        <p:nvSpPr>
          <p:cNvPr id="41" name="Rounded Rectangle 40"/>
          <p:cNvSpPr/>
          <p:nvPr/>
        </p:nvSpPr>
        <p:spPr>
          <a:xfrm>
            <a:off x="7398995" y="4562105"/>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r>
              <a:rPr lang="en-US" sz="1200" dirty="0">
                <a:solidFill>
                  <a:schemeClr val="tx1"/>
                </a:solidFill>
                <a:latin typeface="Segoe UI"/>
              </a:rPr>
              <a:t>App C v2</a:t>
            </a:r>
          </a:p>
        </p:txBody>
      </p:sp>
      <p:sp>
        <p:nvSpPr>
          <p:cNvPr id="44" name="Rounded Rectangle 43"/>
          <p:cNvSpPr/>
          <p:nvPr/>
        </p:nvSpPr>
        <p:spPr>
          <a:xfrm>
            <a:off x="10413053" y="306138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r>
              <a:rPr lang="en-US" sz="1200" dirty="0">
                <a:solidFill>
                  <a:schemeClr val="tx1"/>
                </a:solidFill>
                <a:latin typeface="Segoe UI"/>
              </a:rPr>
              <a:t>App C v2</a:t>
            </a:r>
          </a:p>
        </p:txBody>
      </p:sp>
      <p:sp>
        <p:nvSpPr>
          <p:cNvPr id="45" name="Rectangle 44"/>
          <p:cNvSpPr/>
          <p:nvPr/>
        </p:nvSpPr>
        <p:spPr bwMode="auto">
          <a:xfrm>
            <a:off x="2679270" y="1422812"/>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4" fontAlgn="base">
              <a:spcBef>
                <a:spcPct val="0"/>
              </a:spcBef>
              <a:spcAft>
                <a:spcPct val="0"/>
              </a:spcAft>
              <a:defRPr/>
            </a:pPr>
            <a:r>
              <a:rPr lang="en-US" sz="1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Upgrade Domain #1</a:t>
            </a:r>
          </a:p>
        </p:txBody>
      </p:sp>
      <p:sp>
        <p:nvSpPr>
          <p:cNvPr id="46" name="Rectangle 45"/>
          <p:cNvSpPr/>
          <p:nvPr/>
        </p:nvSpPr>
        <p:spPr bwMode="auto">
          <a:xfrm>
            <a:off x="5917181" y="1422811"/>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4" fontAlgn="base">
              <a:spcBef>
                <a:spcPct val="0"/>
              </a:spcBef>
              <a:spcAft>
                <a:spcPct val="0"/>
              </a:spcAft>
            </a:pPr>
            <a:r>
              <a:rPr lang="en-US" sz="1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Upgrade Domain #2</a:t>
            </a:r>
          </a:p>
        </p:txBody>
      </p:sp>
      <p:sp>
        <p:nvSpPr>
          <p:cNvPr id="47" name="Rectangle 46"/>
          <p:cNvSpPr/>
          <p:nvPr/>
        </p:nvSpPr>
        <p:spPr bwMode="auto">
          <a:xfrm>
            <a:off x="9009381" y="1412044"/>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4" fontAlgn="base">
              <a:spcBef>
                <a:spcPct val="0"/>
              </a:spcBef>
              <a:spcAft>
                <a:spcPct val="0"/>
              </a:spcAft>
            </a:pPr>
            <a:r>
              <a:rPr lang="en-US" sz="1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Upgrade Domain #3</a:t>
            </a:r>
          </a:p>
        </p:txBody>
      </p:sp>
    </p:spTree>
    <p:extLst>
      <p:ext uri="{BB962C8B-B14F-4D97-AF65-F5344CB8AC3E}">
        <p14:creationId xmlns:p14="http://schemas.microsoft.com/office/powerpoint/2010/main" val="10337815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5"/>
                                        </p:tgtEl>
                                      </p:cBhvr>
                                    </p:animEffect>
                                    <p:set>
                                      <p:cBhvr>
                                        <p:cTn id="11" dur="1" fill="hold">
                                          <p:stCondLst>
                                            <p:cond delay="499"/>
                                          </p:stCondLst>
                                        </p:cTn>
                                        <p:tgtEl>
                                          <p:spTgt spid="3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3" grpId="0" animBg="1"/>
      <p:bldP spid="34" grpId="0" animBg="1"/>
      <p:bldP spid="41" grpId="0" animBg="1"/>
      <p:bldP spid="4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posed labs - Final.png"/>
          <p:cNvPicPr>
            <a:picLocks noChangeAspect="1"/>
          </p:cNvPicPr>
          <p:nvPr/>
        </p:nvPicPr>
        <p:blipFill>
          <a:blip r:embed="rId3"/>
          <a:stretch>
            <a:fillRect/>
          </a:stretch>
        </p:blipFill>
        <p:spPr>
          <a:xfrm>
            <a:off x="8168474" y="0"/>
            <a:ext cx="3593507" cy="6859648"/>
          </a:xfrm>
          <a:prstGeom prst="rect">
            <a:avLst/>
          </a:prstGeom>
        </p:spPr>
      </p:pic>
      <p:sp>
        <p:nvSpPr>
          <p:cNvPr id="8" name="Title 7"/>
          <p:cNvSpPr>
            <a:spLocks noGrp="1"/>
          </p:cNvSpPr>
          <p:nvPr>
            <p:ph type="title"/>
          </p:nvPr>
        </p:nvSpPr>
        <p:spPr>
          <a:xfrm>
            <a:off x="285456" y="2896775"/>
            <a:ext cx="10034748" cy="899665"/>
          </a:xfrm>
        </p:spPr>
        <p:txBody>
          <a:bodyPr/>
          <a:lstStyle/>
          <a:p>
            <a:r>
              <a:rPr lang="en-US" sz="3600" b="1" dirty="0"/>
              <a:t>LAB NINE</a:t>
            </a:r>
            <a:br>
              <a:rPr lang="en-US" sz="3600" dirty="0"/>
            </a:br>
            <a:r>
              <a:rPr lang="en-US" sz="3600">
                <a:solidFill>
                  <a:srgbClr val="505050"/>
                </a:solidFill>
                <a:latin typeface="Segoe UI Light"/>
              </a:rPr>
              <a:t>Perform </a:t>
            </a:r>
            <a:r>
              <a:rPr lang="en-US" sz="3600"/>
              <a:t>an app upgrade</a:t>
            </a:r>
            <a:br>
              <a:rPr lang="en-US" sz="3600" dirty="0"/>
            </a:br>
            <a:r>
              <a:rPr lang="en-US" sz="3600" dirty="0">
                <a:hlinkClick r:id="rId4"/>
              </a:rPr>
              <a:t>http://bit.ly/sf-lab-9</a:t>
            </a:r>
            <a:r>
              <a:rPr lang="en-US" sz="3600" dirty="0"/>
              <a:t> </a:t>
            </a:r>
          </a:p>
        </p:txBody>
      </p:sp>
      <p:sp>
        <p:nvSpPr>
          <p:cNvPr id="2" name="TextBox 1"/>
          <p:cNvSpPr txBox="1"/>
          <p:nvPr/>
        </p:nvSpPr>
        <p:spPr>
          <a:xfrm>
            <a:off x="285456" y="4886325"/>
            <a:ext cx="6368346" cy="1357295"/>
          </a:xfrm>
          <a:prstGeom prst="rect">
            <a:avLst/>
          </a:prstGeom>
          <a:noFill/>
        </p:spPr>
        <p:txBody>
          <a:bodyPr wrap="none" lIns="182880" tIns="146304" rIns="182880" bIns="146304" rtlCol="0">
            <a:spAutoFit/>
          </a:bodyPr>
          <a:lstStyle/>
          <a:p>
            <a:pPr>
              <a:lnSpc>
                <a:spcPct val="90000"/>
              </a:lnSpc>
              <a:spcAft>
                <a:spcPts val="600"/>
              </a:spcAft>
            </a:pPr>
            <a:r>
              <a:rPr lang="en-US" sz="1400" dirty="0"/>
              <a:t>Clone repository in VS</a:t>
            </a:r>
          </a:p>
          <a:p>
            <a:pPr>
              <a:lnSpc>
                <a:spcPct val="90000"/>
              </a:lnSpc>
              <a:spcAft>
                <a:spcPts val="600"/>
              </a:spcAft>
            </a:pPr>
            <a:r>
              <a:rPr lang="en-US" sz="1400" dirty="0">
                <a:hlinkClick r:id="rId5"/>
              </a:rPr>
              <a:t>https://github.com/Azure-Samples/service-fabric-dotnet-getting-started.git</a:t>
            </a:r>
            <a:endParaRPr lang="en-US" sz="1400" dirty="0"/>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1400" dirty="0" err="1"/>
              <a:t>StatefulVisualObjectActor.cs</a:t>
            </a:r>
            <a:r>
              <a:rPr lang="en-US" sz="1400" dirty="0"/>
              <a:t> is now </a:t>
            </a:r>
            <a:r>
              <a:rPr lang="en-US" sz="1400" dirty="0" err="1"/>
              <a:t>VisualObjectActor.cs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819868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730" y="2501730"/>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0" cap="none" spc="0" normalizeH="0" baseline="0" noProof="0" dirty="0">
                <a:ln>
                  <a:noFill/>
                </a:ln>
                <a:solidFill>
                  <a:schemeClr val="bg1"/>
                </a:solidFill>
                <a:effectLst/>
                <a:uLnTx/>
                <a:uFillTx/>
                <a:latin typeface="+mj-lt"/>
              </a:rPr>
              <a:t>Single monolithic database</a:t>
            </a:r>
          </a:p>
          <a:p>
            <a:pPr marL="285695" marR="0" lvl="0" indent="-285695"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0" cap="none" spc="0" normalizeH="0" baseline="0" noProof="0" dirty="0">
                <a:ln>
                  <a:noFill/>
                </a:ln>
                <a:solidFill>
                  <a:schemeClr val="bg1"/>
                </a:solidFill>
                <a:effectLst/>
                <a:uLnTx/>
                <a:uFillTx/>
                <a:latin typeface="+mj-lt"/>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bg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mj-lt"/>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mj-lt"/>
              </a:rPr>
              <a:t>State in </a:t>
            </a:r>
            <a:r>
              <a:rPr kumimoji="0" lang="en-US" sz="2800" b="0" i="0" u="none" strike="noStrike" kern="0" cap="none" spc="0" normalizeH="0" baseline="0" noProof="0" dirty="0" err="1">
                <a:ln>
                  <a:noFill/>
                </a:ln>
                <a:solidFill>
                  <a:schemeClr val="bg1"/>
                </a:solidFill>
                <a:effectLst/>
                <a:uLnTx/>
                <a:uFillTx/>
                <a:latin typeface="+mj-lt"/>
              </a:rPr>
              <a:t>Microservices</a:t>
            </a:r>
            <a:r>
              <a:rPr kumimoji="0" lang="en-US" sz="2800" b="0" i="0" u="none" strike="noStrike" kern="0" cap="none" spc="0" normalizeH="0" baseline="0" noProof="0" dirty="0">
                <a:ln>
                  <a:noFill/>
                </a:ln>
                <a:solidFill>
                  <a:schemeClr val="bg1"/>
                </a:solidFill>
                <a:effectLst/>
                <a:uLnTx/>
                <a:uFillTx/>
                <a:latin typeface="+mj-lt"/>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pic>
        <p:nvPicPr>
          <p:cNvPr id="36"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0" cap="none" spc="0" normalizeH="0" baseline="0" noProof="0" dirty="0">
                <a:ln>
                  <a:noFill/>
                </a:ln>
                <a:solidFill>
                  <a:schemeClr val="bg1"/>
                </a:solidFill>
                <a:effectLst/>
                <a:uLnTx/>
                <a:uFillTx/>
                <a:latin typeface="+mj-lt"/>
              </a:rPr>
              <a:t>Graph of interconnected </a:t>
            </a:r>
            <a:r>
              <a:rPr kumimoji="0" lang="en-US" sz="1836" b="0" i="0" u="none" strike="noStrike" kern="0" cap="none" spc="0" normalizeH="0" baseline="0" noProof="0" dirty="0" err="1">
                <a:ln>
                  <a:noFill/>
                </a:ln>
                <a:solidFill>
                  <a:schemeClr val="bg1"/>
                </a:solidFill>
                <a:effectLst/>
                <a:uLnTx/>
                <a:uFillTx/>
                <a:latin typeface="+mj-lt"/>
              </a:rPr>
              <a:t>microservices</a:t>
            </a:r>
            <a:endParaRPr kumimoji="0" lang="en-US" sz="1836" b="0" i="0" u="none" strike="noStrike" kern="0" cap="none" spc="0" normalizeH="0" baseline="0" noProof="0" dirty="0">
              <a:ln>
                <a:noFill/>
              </a:ln>
              <a:solidFill>
                <a:schemeClr val="bg1"/>
              </a:solidFill>
              <a:effectLst/>
              <a:uLnTx/>
              <a:uFillTx/>
              <a:latin typeface="+mj-lt"/>
            </a:endParaRPr>
          </a:p>
          <a:p>
            <a:pPr marL="285695" marR="0" lvl="0" indent="-285695"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0" cap="none" spc="0" normalizeH="0" baseline="0" noProof="0" dirty="0">
                <a:ln>
                  <a:noFill/>
                </a:ln>
                <a:solidFill>
                  <a:schemeClr val="bg1"/>
                </a:solidFill>
                <a:effectLst/>
                <a:uLnTx/>
                <a:uFillTx/>
                <a:latin typeface="+mj-lt"/>
              </a:rPr>
              <a:t>State typically scoped to the </a:t>
            </a:r>
            <a:r>
              <a:rPr kumimoji="0" lang="en-US" sz="1836" b="0" i="0" u="none" strike="noStrike" kern="0" cap="none" spc="0" normalizeH="0" baseline="0" noProof="0" dirty="0" err="1">
                <a:ln>
                  <a:noFill/>
                </a:ln>
                <a:solidFill>
                  <a:schemeClr val="bg1"/>
                </a:solidFill>
                <a:effectLst/>
                <a:uLnTx/>
                <a:uFillTx/>
                <a:latin typeface="+mj-lt"/>
              </a:rPr>
              <a:t>microservice</a:t>
            </a:r>
            <a:endParaRPr kumimoji="0" lang="en-US" sz="1836" b="0" i="0" u="none" strike="noStrike" kern="0" cap="none" spc="0" normalizeH="0" baseline="0" noProof="0" dirty="0">
              <a:ln>
                <a:noFill/>
              </a:ln>
              <a:solidFill>
                <a:schemeClr val="bg1"/>
              </a:solidFill>
              <a:effectLst/>
              <a:uLnTx/>
              <a:uFillTx/>
              <a:latin typeface="+mj-lt"/>
            </a:endParaRPr>
          </a:p>
          <a:p>
            <a:pPr marL="285695" marR="0" lvl="0" indent="-285695"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0" cap="none" spc="0" normalizeH="0" baseline="0" noProof="0" dirty="0">
                <a:ln>
                  <a:noFill/>
                </a:ln>
                <a:solidFill>
                  <a:schemeClr val="bg1"/>
                </a:solidFill>
                <a:effectLst/>
                <a:uLnTx/>
                <a:uFillTx/>
                <a:latin typeface="+mj-lt"/>
              </a:rPr>
              <a:t>Variety of technologies used </a:t>
            </a:r>
          </a:p>
          <a:p>
            <a:pPr marL="285695" marR="0" lvl="0" indent="-285695"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0" cap="none" spc="0" normalizeH="0" baseline="0" noProof="0" dirty="0">
                <a:ln>
                  <a:noFill/>
                </a:ln>
                <a:solidFill>
                  <a:schemeClr val="bg1"/>
                </a:solidFill>
                <a:effectLst/>
                <a:uLnTx/>
                <a:uFillTx/>
                <a:latin typeface="+mj-lt"/>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bg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bg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bg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bg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499" b="0" i="0" u="none" strike="noStrike" kern="0" cap="none" spc="0" normalizeH="0" baseline="0" noProof="0" dirty="0">
                  <a:ln>
                    <a:noFill/>
                  </a:ln>
                  <a:solidFill>
                    <a:schemeClr val="bg1"/>
                  </a:solidFill>
                  <a:effectLst/>
                  <a:uLnTx/>
                  <a:uFillTx/>
                  <a:latin typeface="Calibri" panose="020F0502020204030204"/>
                </a:rPr>
                <a:t>stateless services with </a:t>
              </a:r>
            </a:p>
            <a:p>
              <a:pPr marL="0" marR="0" lvl="0" indent="0" defTabSz="914224" eaLnBrk="1" fontAlgn="auto" latinLnBrk="0" hangingPunct="1">
                <a:lnSpc>
                  <a:spcPct val="100000"/>
                </a:lnSpc>
                <a:spcBef>
                  <a:spcPts val="0"/>
                </a:spcBef>
                <a:spcAft>
                  <a:spcPts val="0"/>
                </a:spcAft>
                <a:buClrTx/>
                <a:buSzTx/>
                <a:buFontTx/>
                <a:buNone/>
                <a:tabLst/>
                <a:defRPr/>
              </a:pPr>
              <a:r>
                <a:rPr kumimoji="0" lang="en-US" sz="1499" b="0" i="0" u="none" strike="noStrike" kern="0" cap="none" spc="0" normalizeH="0" baseline="0" noProof="0" dirty="0">
                  <a:ln>
                    <a:noFill/>
                  </a:ln>
                  <a:solidFill>
                    <a:schemeClr val="bg1"/>
                  </a:solidFill>
                  <a:effectLst/>
                  <a:uLnTx/>
                  <a:uFillTx/>
                  <a:latin typeface="Calibri" panose="020F0502020204030204"/>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499" b="0" i="0" u="none" strike="noStrike" kern="0" cap="none" spc="0" normalizeH="0" baseline="0" noProof="0" dirty="0" err="1">
                  <a:ln>
                    <a:noFill/>
                  </a:ln>
                  <a:solidFill>
                    <a:schemeClr val="bg1"/>
                  </a:solidFill>
                  <a:effectLst/>
                  <a:uLnTx/>
                  <a:uFillTx/>
                  <a:latin typeface="Calibri" panose="020F0502020204030204"/>
                </a:rPr>
                <a:t>stateful</a:t>
              </a:r>
              <a:r>
                <a:rPr kumimoji="0" lang="en-US" sz="1499" b="0" i="0" u="none" strike="noStrike" kern="0" cap="none" spc="0" normalizeH="0" baseline="0" noProof="0" dirty="0">
                  <a:ln>
                    <a:noFill/>
                  </a:ln>
                  <a:solidFill>
                    <a:schemeClr val="bg1"/>
                  </a:solidFill>
                  <a:effectLst/>
                  <a:uLnTx/>
                  <a:uFillTx/>
                  <a:latin typeface="Calibri" panose="020F0502020204030204"/>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pic>
            <p:nvPicPr>
              <p:cNvPr id="73"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499" b="0" i="0" u="none" strike="noStrike" kern="0" cap="none" spc="0" normalizeH="0" baseline="0" noProof="0" dirty="0">
                  <a:ln>
                    <a:noFill/>
                  </a:ln>
                  <a:solidFill>
                    <a:schemeClr val="bg1"/>
                  </a:solidFill>
                  <a:effectLst/>
                  <a:uLnTx/>
                  <a:uFillTx/>
                  <a:latin typeface="Calibri" panose="020F0502020204030204"/>
                </a:rPr>
                <a:t>stateless presentation services</a:t>
              </a:r>
            </a:p>
          </p:txBody>
        </p:sp>
        <p:pic>
          <p:nvPicPr>
            <p:cNvPr id="62"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pic>
            <p:nvPicPr>
              <p:cNvPr id="71"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pic>
            <p:nvPicPr>
              <p:cNvPr id="69"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pic>
        <p:nvPicPr>
          <p:cNvPr id="90"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bg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bg1"/>
            </a:solidFill>
            <a:prstDash val="solid"/>
            <a:miter lim="800000"/>
            <a:tailEnd type="triangle"/>
          </a:ln>
          <a:effectLst/>
        </p:spPr>
      </p:cxnSp>
      <p:pic>
        <p:nvPicPr>
          <p:cNvPr id="119" name="Picture 118"/>
          <p:cNvPicPr>
            <a:picLocks noChangeAspect="1"/>
          </p:cNvPicPr>
          <p:nvPr/>
        </p:nvPicPr>
        <p:blipFill>
          <a:blip r:embed="rId6">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Calibri" panose="020F0502020204030204"/>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Calibri" panose="020F0502020204030204"/>
              </a:rPr>
              <a:t>stateless services</a:t>
            </a:r>
            <a:endParaRPr kumimoji="0" lang="en-US" sz="15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9609914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chemeClr val="bg2"/>
                </a:solidFill>
              </a:rPr>
              <a:t>Updates Since //Build 2015</a:t>
            </a:r>
          </a:p>
        </p:txBody>
      </p:sp>
      <p:sp>
        <p:nvSpPr>
          <p:cNvPr id="3" name="Text Placeholder 2"/>
          <p:cNvSpPr>
            <a:spLocks noGrp="1"/>
          </p:cNvSpPr>
          <p:nvPr>
            <p:ph type="body" sz="quarter" idx="4294967295"/>
          </p:nvPr>
        </p:nvSpPr>
        <p:spPr>
          <a:xfrm>
            <a:off x="264332" y="1189494"/>
            <a:ext cx="12191999" cy="5165555"/>
          </a:xfrm>
        </p:spPr>
        <p:txBody>
          <a:bodyPr/>
          <a:lstStyle/>
          <a:p>
            <a:pPr marL="0" indent="0">
              <a:lnSpc>
                <a:spcPct val="100000"/>
              </a:lnSpc>
              <a:buNone/>
            </a:pPr>
            <a:r>
              <a:rPr lang="en-US" sz="2745" dirty="0">
                <a:solidFill>
                  <a:schemeClr val="bg2"/>
                </a:solidFill>
                <a:sym typeface="Wingdings" panose="05000000000000000000" pitchFamily="2" charset="2"/>
              </a:rPr>
              <a:t>Now </a:t>
            </a:r>
            <a:r>
              <a:rPr lang="en-US" sz="2745" dirty="0" err="1">
                <a:solidFill>
                  <a:schemeClr val="bg2"/>
                </a:solidFill>
                <a:sym typeface="Wingdings" panose="05000000000000000000" pitchFamily="2" charset="2"/>
              </a:rPr>
              <a:t>Globaly</a:t>
            </a:r>
            <a:r>
              <a:rPr lang="en-US" sz="2745" dirty="0">
                <a:solidFill>
                  <a:schemeClr val="bg2"/>
                </a:solidFill>
                <a:sym typeface="Wingdings" panose="05000000000000000000" pitchFamily="2" charset="2"/>
              </a:rPr>
              <a:t> Available</a:t>
            </a:r>
          </a:p>
          <a:p>
            <a:pPr marL="0" indent="0">
              <a:lnSpc>
                <a:spcPct val="100000"/>
              </a:lnSpc>
              <a:buNone/>
            </a:pPr>
            <a:r>
              <a:rPr lang="en-US" sz="2745" dirty="0">
                <a:solidFill>
                  <a:schemeClr val="bg2"/>
                </a:solidFill>
              </a:rPr>
              <a:t>Create Clusters via ARM &amp; Portal</a:t>
            </a:r>
          </a:p>
          <a:p>
            <a:pPr marL="0" indent="0">
              <a:lnSpc>
                <a:spcPct val="100000"/>
              </a:lnSpc>
              <a:buNone/>
            </a:pPr>
            <a:r>
              <a:rPr lang="en-US" sz="2745" dirty="0">
                <a:solidFill>
                  <a:schemeClr val="bg2"/>
                </a:solidFill>
              </a:rPr>
              <a:t>Hosted Clusters in Azure</a:t>
            </a:r>
          </a:p>
          <a:p>
            <a:pPr marL="0" indent="0">
              <a:lnSpc>
                <a:spcPct val="100000"/>
              </a:lnSpc>
              <a:buNone/>
            </a:pPr>
            <a:r>
              <a:rPr lang="en-US" sz="2745" dirty="0">
                <a:solidFill>
                  <a:schemeClr val="bg2"/>
                </a:solidFill>
                <a:sym typeface="Wingdings" panose="05000000000000000000" pitchFamily="2" charset="2"/>
              </a:rPr>
              <a:t>Many Performance, Density, &amp; Scale Improvements</a:t>
            </a:r>
          </a:p>
          <a:p>
            <a:pPr marL="0" indent="0">
              <a:lnSpc>
                <a:spcPct val="100000"/>
              </a:lnSpc>
              <a:buNone/>
            </a:pPr>
            <a:r>
              <a:rPr lang="en-US" sz="2745" dirty="0">
                <a:solidFill>
                  <a:schemeClr val="bg2"/>
                </a:solidFill>
                <a:sym typeface="Wingdings" panose="05000000000000000000" pitchFamily="2" charset="2"/>
              </a:rPr>
              <a:t>Many API Improvements</a:t>
            </a:r>
            <a:endParaRPr lang="en-US" sz="2745" dirty="0">
              <a:solidFill>
                <a:schemeClr val="bg2"/>
              </a:solidFill>
            </a:endParaRPr>
          </a:p>
          <a:p>
            <a:pPr>
              <a:lnSpc>
                <a:spcPct val="100000"/>
              </a:lnSpc>
            </a:pPr>
            <a:r>
              <a:rPr lang="en-US" sz="2745" u="sng" dirty="0">
                <a:solidFill>
                  <a:schemeClr val="bg2"/>
                </a:solidFill>
              </a:rPr>
              <a:t>New Previews</a:t>
            </a:r>
          </a:p>
          <a:p>
            <a:pPr marL="560241" indent="-560241">
              <a:lnSpc>
                <a:spcPct val="100000"/>
              </a:lnSpc>
            </a:pPr>
            <a:r>
              <a:rPr lang="en-US" sz="2745" dirty="0">
                <a:solidFill>
                  <a:schemeClr val="bg2"/>
                </a:solidFill>
              </a:rPr>
              <a:t>Linux Support</a:t>
            </a:r>
          </a:p>
          <a:p>
            <a:pPr marL="560241" indent="-560241">
              <a:lnSpc>
                <a:spcPct val="100000"/>
              </a:lnSpc>
            </a:pPr>
            <a:r>
              <a:rPr lang="en-US" sz="2745" dirty="0">
                <a:solidFill>
                  <a:schemeClr val="bg2"/>
                </a:solidFill>
              </a:rPr>
              <a:t>Java Support</a:t>
            </a:r>
          </a:p>
          <a:p>
            <a:pPr marL="560241" indent="-560241">
              <a:lnSpc>
                <a:spcPct val="100000"/>
              </a:lnSpc>
            </a:pPr>
            <a:r>
              <a:rPr lang="en-US" sz="2745" dirty="0">
                <a:solidFill>
                  <a:schemeClr val="bg2"/>
                </a:solidFill>
              </a:rPr>
              <a:t>Docker &amp; Windows Containers</a:t>
            </a:r>
          </a:p>
          <a:p>
            <a:pPr marL="560241" indent="-560241">
              <a:lnSpc>
                <a:spcPct val="100000"/>
              </a:lnSpc>
            </a:pPr>
            <a:r>
              <a:rPr lang="en-US" sz="2745" dirty="0">
                <a:solidFill>
                  <a:schemeClr val="bg2"/>
                </a:solidFill>
              </a:rPr>
              <a:t>On Premises Clusters</a:t>
            </a:r>
          </a:p>
        </p:txBody>
      </p:sp>
    </p:spTree>
    <p:extLst>
      <p:ext uri="{BB962C8B-B14F-4D97-AF65-F5344CB8AC3E}">
        <p14:creationId xmlns:p14="http://schemas.microsoft.com/office/powerpoint/2010/main" val="4787079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140068" y="946712"/>
            <a:ext cx="12027031" cy="642437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defRPr/>
            </a:pPr>
            <a:r>
              <a:rPr lang="en-US" sz="3137" dirty="0">
                <a:gradFill>
                  <a:gsLst>
                    <a:gs pos="1250">
                      <a:srgbClr val="505050"/>
                    </a:gs>
                    <a:gs pos="100000">
                      <a:srgbClr val="505050"/>
                    </a:gs>
                  </a:gsLst>
                  <a:lin ang="5400000" scaled="0"/>
                </a:gradFill>
                <a:latin typeface="Segoe UI Light"/>
              </a:rPr>
              <a:t>Download the Service Fabric developer SDK</a:t>
            </a:r>
          </a:p>
          <a:p>
            <a:pPr marL="572691" lvl="1" indent="-236546" defTabSz="914367">
              <a:defRPr/>
            </a:pPr>
            <a:r>
              <a:rPr lang="en-US" sz="1961" dirty="0">
                <a:gradFill>
                  <a:gsLst>
                    <a:gs pos="1250">
                      <a:srgbClr val="505050"/>
                    </a:gs>
                    <a:gs pos="100000">
                      <a:srgbClr val="505050"/>
                    </a:gs>
                  </a:gsLst>
                  <a:lin ang="5400000" scaled="0"/>
                </a:gradFill>
                <a:latin typeface="Segoe UI"/>
                <a:hlinkClick r:id="rId3"/>
              </a:rPr>
              <a:t>http://aka.ms/ServiceFabricSDK</a:t>
            </a:r>
            <a:endParaRPr lang="en-US" sz="1961" dirty="0">
              <a:gradFill>
                <a:gsLst>
                  <a:gs pos="1250">
                    <a:srgbClr val="505050"/>
                  </a:gs>
                  <a:gs pos="100000">
                    <a:srgbClr val="505050"/>
                  </a:gs>
                </a:gsLst>
                <a:lin ang="5400000" scaled="0"/>
              </a:gradFill>
              <a:latin typeface="Segoe UI"/>
            </a:endParaRPr>
          </a:p>
          <a:p>
            <a:pPr marL="336145" indent="-336145" defTabSz="914367">
              <a:defRPr/>
            </a:pPr>
            <a:r>
              <a:rPr lang="en-US" sz="3137" dirty="0">
                <a:gradFill>
                  <a:gsLst>
                    <a:gs pos="1250">
                      <a:srgbClr val="505050"/>
                    </a:gs>
                    <a:gs pos="100000">
                      <a:srgbClr val="505050"/>
                    </a:gs>
                  </a:gsLst>
                  <a:lin ang="5400000" scaled="0"/>
                </a:gradFill>
                <a:latin typeface="Segoe UI Light"/>
              </a:rPr>
              <a:t>Download the standalone Service Fabric preview for Windows Server</a:t>
            </a:r>
          </a:p>
          <a:p>
            <a:pPr marL="572691" lvl="1" indent="-236546" defTabSz="914367">
              <a:defRPr/>
            </a:pPr>
            <a:r>
              <a:rPr lang="en-US" sz="1765" dirty="0">
                <a:gradFill>
                  <a:gsLst>
                    <a:gs pos="1250">
                      <a:srgbClr val="505050"/>
                    </a:gs>
                    <a:gs pos="100000">
                      <a:srgbClr val="505050"/>
                    </a:gs>
                  </a:gsLst>
                  <a:lin ang="5400000" scaled="0"/>
                </a:gradFill>
                <a:latin typeface="Segoe UI"/>
                <a:hlinkClick r:id="rId4"/>
              </a:rPr>
              <a:t>http://aka.ms/ServiceFabricWS2012R2</a:t>
            </a:r>
            <a:r>
              <a:rPr lang="en-US" sz="1765" dirty="0">
                <a:gradFill>
                  <a:gsLst>
                    <a:gs pos="1250">
                      <a:srgbClr val="505050"/>
                    </a:gs>
                    <a:gs pos="100000">
                      <a:srgbClr val="505050"/>
                    </a:gs>
                  </a:gsLst>
                  <a:lin ang="5400000" scaled="0"/>
                </a:gradFill>
                <a:latin typeface="Segoe UI"/>
              </a:rPr>
              <a:t> </a:t>
            </a:r>
          </a:p>
          <a:p>
            <a:pPr marL="336145" indent="-336145" defTabSz="914367">
              <a:defRPr/>
            </a:pPr>
            <a:r>
              <a:rPr lang="en-US" sz="3137" dirty="0">
                <a:gradFill>
                  <a:gsLst>
                    <a:gs pos="1250">
                      <a:srgbClr val="505050"/>
                    </a:gs>
                    <a:gs pos="100000">
                      <a:srgbClr val="505050"/>
                    </a:gs>
                  </a:gsLst>
                  <a:lin ang="5400000" scaled="0"/>
                </a:gradFill>
                <a:latin typeface="Segoe UI Light"/>
              </a:rPr>
              <a:t>Learn from samples and complete solutions</a:t>
            </a:r>
          </a:p>
          <a:p>
            <a:pPr marL="572691" lvl="1" indent="-236546" defTabSz="914367">
              <a:defRPr/>
            </a:pPr>
            <a:r>
              <a:rPr lang="en-US" sz="1961" dirty="0">
                <a:gradFill>
                  <a:gsLst>
                    <a:gs pos="1250">
                      <a:srgbClr val="505050"/>
                    </a:gs>
                    <a:gs pos="100000">
                      <a:srgbClr val="505050"/>
                    </a:gs>
                  </a:gsLst>
                  <a:lin ang="5400000" scaled="0"/>
                </a:gradFill>
                <a:latin typeface="Segoe UI"/>
                <a:hlinkClick r:id="rId5"/>
              </a:rPr>
              <a:t>http://aka.ms/ServiceFabricSamples</a:t>
            </a:r>
            <a:endParaRPr lang="en-US" sz="1961" dirty="0">
              <a:gradFill>
                <a:gsLst>
                  <a:gs pos="1250">
                    <a:srgbClr val="505050"/>
                  </a:gs>
                  <a:gs pos="100000">
                    <a:srgbClr val="505050"/>
                  </a:gs>
                </a:gsLst>
                <a:lin ang="5400000" scaled="0"/>
              </a:gradFill>
              <a:latin typeface="Segoe UI"/>
            </a:endParaRPr>
          </a:p>
          <a:p>
            <a:pPr marL="336145" indent="-336145" defTabSz="914367">
              <a:defRPr/>
            </a:pPr>
            <a:r>
              <a:rPr lang="en-US" sz="3137" dirty="0">
                <a:gradFill>
                  <a:gsLst>
                    <a:gs pos="1250">
                      <a:srgbClr val="505050"/>
                    </a:gs>
                    <a:gs pos="100000">
                      <a:srgbClr val="505050"/>
                    </a:gs>
                  </a:gsLst>
                  <a:lin ang="5400000" scaled="0"/>
                </a:gradFill>
                <a:latin typeface="Segoe UI Light"/>
              </a:rPr>
              <a:t>Signup for Service Fabric on Linux</a:t>
            </a:r>
          </a:p>
          <a:p>
            <a:pPr marL="572691" lvl="1" indent="-236546" defTabSz="914367">
              <a:defRPr/>
            </a:pPr>
            <a:r>
              <a:rPr lang="en-US" sz="1765" dirty="0">
                <a:gradFill>
                  <a:gsLst>
                    <a:gs pos="1250">
                      <a:srgbClr val="505050"/>
                    </a:gs>
                    <a:gs pos="100000">
                      <a:srgbClr val="505050"/>
                    </a:gs>
                  </a:gsLst>
                  <a:lin ang="5400000" scaled="0"/>
                </a:gradFill>
                <a:latin typeface="Segoe UI"/>
              </a:rPr>
              <a:t> </a:t>
            </a:r>
            <a:r>
              <a:rPr lang="en-US" sz="2353" u="sng" dirty="0">
                <a:gradFill>
                  <a:gsLst>
                    <a:gs pos="1250">
                      <a:srgbClr val="505050"/>
                    </a:gs>
                    <a:gs pos="100000">
                      <a:srgbClr val="505050"/>
                    </a:gs>
                  </a:gsLst>
                  <a:lin ang="5400000" scaled="0"/>
                </a:gradFill>
                <a:latin typeface="Segoe UI"/>
                <a:hlinkClick r:id="rId6"/>
              </a:rPr>
              <a:t>http://aka.ms/SFlinuxpreview</a:t>
            </a:r>
            <a:r>
              <a:rPr lang="en-US" sz="2353" dirty="0">
                <a:gradFill>
                  <a:gsLst>
                    <a:gs pos="1250">
                      <a:srgbClr val="505050"/>
                    </a:gs>
                    <a:gs pos="100000">
                      <a:srgbClr val="505050"/>
                    </a:gs>
                  </a:gsLst>
                  <a:lin ang="5400000" scaled="0"/>
                </a:gradFill>
                <a:latin typeface="Segoe UI"/>
              </a:rPr>
              <a:t> </a:t>
            </a:r>
            <a:endParaRPr lang="en-US" sz="1765" dirty="0">
              <a:gradFill>
                <a:gsLst>
                  <a:gs pos="1250">
                    <a:srgbClr val="505050"/>
                  </a:gs>
                  <a:gs pos="100000">
                    <a:srgbClr val="505050"/>
                  </a:gs>
                </a:gsLst>
                <a:lin ang="5400000" scaled="0"/>
              </a:gradFill>
              <a:latin typeface="Segoe UI"/>
            </a:endParaRPr>
          </a:p>
          <a:p>
            <a:pPr marL="336145" indent="-336145" defTabSz="914367">
              <a:defRPr/>
            </a:pPr>
            <a:r>
              <a:rPr lang="en-US" sz="3137" dirty="0">
                <a:gradFill>
                  <a:gsLst>
                    <a:gs pos="1250">
                      <a:srgbClr val="505050"/>
                    </a:gs>
                    <a:gs pos="100000">
                      <a:srgbClr val="505050"/>
                    </a:gs>
                  </a:gsLst>
                  <a:lin ang="5400000" scaled="0"/>
                </a:gradFill>
                <a:latin typeface="Segoe UI Light"/>
              </a:rPr>
              <a:t>Provide feedback</a:t>
            </a:r>
          </a:p>
          <a:p>
            <a:pPr marL="547792" lvl="2" indent="-336145" defTabSz="914367">
              <a:defRPr/>
            </a:pPr>
            <a:r>
              <a:rPr lang="en-US" sz="1961" dirty="0">
                <a:gradFill>
                  <a:gsLst>
                    <a:gs pos="1250">
                      <a:srgbClr val="505050"/>
                    </a:gs>
                    <a:gs pos="100000">
                      <a:srgbClr val="505050"/>
                    </a:gs>
                  </a:gsLst>
                  <a:lin ang="5400000" scaled="0"/>
                </a:gradFill>
                <a:latin typeface="Segoe UI"/>
                <a:hlinkClick r:id="rId7"/>
              </a:rPr>
              <a:t>http://aka.ms/ServiceFabricForum</a:t>
            </a:r>
            <a:endParaRPr lang="en-US" sz="1961" dirty="0">
              <a:gradFill>
                <a:gsLst>
                  <a:gs pos="1250">
                    <a:srgbClr val="505050"/>
                  </a:gs>
                  <a:gs pos="100000">
                    <a:srgbClr val="505050"/>
                  </a:gs>
                </a:gsLst>
                <a:lin ang="5400000" scaled="0"/>
              </a:gradFill>
              <a:latin typeface="Segoe UI"/>
            </a:endParaRPr>
          </a:p>
          <a:p>
            <a:pPr marL="336145" indent="-336145" defTabSz="914367">
              <a:defRPr/>
            </a:pPr>
            <a:r>
              <a:rPr lang="en-US" sz="3200" dirty="0">
                <a:gradFill>
                  <a:gsLst>
                    <a:gs pos="1250">
                      <a:srgbClr val="505050"/>
                    </a:gs>
                    <a:gs pos="100000">
                      <a:srgbClr val="505050"/>
                    </a:gs>
                  </a:gsLst>
                  <a:lin ang="5400000" scaled="0"/>
                </a:gradFill>
                <a:latin typeface="Segoe UI Light"/>
              </a:rPr>
              <a:t>Twitter </a:t>
            </a:r>
            <a:r>
              <a:rPr lang="en-US" sz="3200" dirty="0" err="1">
                <a:gradFill>
                  <a:gsLst>
                    <a:gs pos="1250">
                      <a:srgbClr val="505050"/>
                    </a:gs>
                    <a:gs pos="100000">
                      <a:srgbClr val="505050"/>
                    </a:gs>
                  </a:gsLst>
                  <a:lin ang="5400000" scaled="0"/>
                </a:gradFill>
                <a:latin typeface="Segoe UI Light"/>
              </a:rPr>
              <a:t>HashTag</a:t>
            </a:r>
            <a:r>
              <a:rPr lang="en-US" sz="3200" dirty="0">
                <a:gradFill>
                  <a:gsLst>
                    <a:gs pos="1250">
                      <a:srgbClr val="505050"/>
                    </a:gs>
                    <a:gs pos="100000">
                      <a:srgbClr val="505050"/>
                    </a:gs>
                  </a:gsLst>
                  <a:lin ang="5400000" scaled="0"/>
                </a:gradFill>
                <a:latin typeface="Segoe UI Light"/>
              </a:rPr>
              <a:t> </a:t>
            </a:r>
            <a:r>
              <a:rPr lang="en-US" sz="2800" dirty="0">
                <a:gradFill>
                  <a:gsLst>
                    <a:gs pos="1250">
                      <a:srgbClr val="505050"/>
                    </a:gs>
                    <a:gs pos="100000">
                      <a:srgbClr val="505050"/>
                    </a:gs>
                  </a:gsLst>
                  <a:lin ang="5400000" scaled="0"/>
                </a:gradFill>
                <a:latin typeface="Segoe UI"/>
              </a:rPr>
              <a:t>#</a:t>
            </a:r>
            <a:r>
              <a:rPr lang="en-US" sz="2800" dirty="0" err="1">
                <a:gradFill>
                  <a:gsLst>
                    <a:gs pos="1250">
                      <a:srgbClr val="505050"/>
                    </a:gs>
                    <a:gs pos="100000">
                      <a:srgbClr val="505050"/>
                    </a:gs>
                  </a:gsLst>
                  <a:lin ang="5400000" scaled="0"/>
                </a:gradFill>
                <a:latin typeface="Segoe UI"/>
              </a:rPr>
              <a:t>AzureServiceFabric</a:t>
            </a:r>
            <a:endParaRPr lang="en-US" sz="2800" dirty="0">
              <a:gradFill>
                <a:gsLst>
                  <a:gs pos="1250">
                    <a:srgbClr val="505050"/>
                  </a:gs>
                  <a:gs pos="100000">
                    <a:srgbClr val="505050"/>
                  </a:gs>
                </a:gsLst>
                <a:lin ang="5400000" scaled="0"/>
              </a:gradFill>
              <a:latin typeface="Segoe UI"/>
            </a:endParaRPr>
          </a:p>
          <a:p>
            <a:pPr marL="336145" indent="-336145" defTabSz="914367">
              <a:defRPr/>
            </a:pPr>
            <a:r>
              <a:rPr lang="en-US" sz="3137" dirty="0">
                <a:solidFill>
                  <a:schemeClr val="tx1"/>
                </a:solidFill>
              </a:rPr>
              <a:t>Learn from the tutorials and videos</a:t>
            </a:r>
          </a:p>
          <a:p>
            <a:pPr marL="547792" lvl="2" indent="-336145" defTabSz="914367">
              <a:defRPr/>
            </a:pPr>
            <a:r>
              <a:rPr lang="en-US" sz="1960" dirty="0">
                <a:solidFill>
                  <a:schemeClr val="tx1">
                    <a:lumMod val="75000"/>
                  </a:schemeClr>
                </a:solidFill>
                <a:hlinkClick r:id="rId8"/>
              </a:rPr>
              <a:t>http://aka.ms/ServiceFabricDocs</a:t>
            </a:r>
            <a:endParaRPr lang="en-US" sz="1960" dirty="0">
              <a:solidFill>
                <a:schemeClr val="tx1">
                  <a:lumMod val="75000"/>
                </a:schemeClr>
              </a:solidFill>
            </a:endParaRPr>
          </a:p>
          <a:p>
            <a:pPr marL="336145" indent="-336145" defTabSz="914367">
              <a:defRPr/>
            </a:pPr>
            <a:endParaRPr lang="en-US" sz="2800" dirty="0">
              <a:gradFill>
                <a:gsLst>
                  <a:gs pos="1250">
                    <a:srgbClr val="505050"/>
                  </a:gs>
                  <a:gs pos="100000">
                    <a:srgbClr val="505050"/>
                  </a:gs>
                </a:gsLst>
                <a:lin ang="5400000" scaled="0"/>
              </a:gradFill>
              <a:latin typeface="Segoe UI"/>
            </a:endParaRPr>
          </a:p>
          <a:p>
            <a:pPr marL="572691" lvl="1" indent="-236546" defTabSz="914367">
              <a:defRPr/>
            </a:pPr>
            <a:endParaRPr lang="en-US" sz="1765" dirty="0">
              <a:gradFill>
                <a:gsLst>
                  <a:gs pos="1250">
                    <a:srgbClr val="505050"/>
                  </a:gs>
                  <a:gs pos="100000">
                    <a:srgbClr val="505050"/>
                  </a:gs>
                </a:gsLst>
                <a:lin ang="5400000" scaled="0"/>
              </a:gradFill>
              <a:latin typeface="Segoe UI"/>
            </a:endParaRPr>
          </a:p>
        </p:txBody>
      </p:sp>
      <p:sp>
        <p:nvSpPr>
          <p:cNvPr id="5" name="Title 1"/>
          <p:cNvSpPr>
            <a:spLocks noGrp="1"/>
          </p:cNvSpPr>
          <p:nvPr>
            <p:ph type="title"/>
          </p:nvPr>
        </p:nvSpPr>
        <p:spPr>
          <a:xfrm>
            <a:off x="119837" y="64295"/>
            <a:ext cx="11655840" cy="899537"/>
          </a:xfrm>
        </p:spPr>
        <p:txBody>
          <a:bodyPr/>
          <a:lstStyle/>
          <a:p>
            <a:r>
              <a:rPr lang="en-US" dirty="0"/>
              <a:t>Call to Action</a:t>
            </a:r>
          </a:p>
        </p:txBody>
      </p:sp>
    </p:spTree>
    <p:extLst>
      <p:ext uri="{BB962C8B-B14F-4D97-AF65-F5344CB8AC3E}">
        <p14:creationId xmlns:p14="http://schemas.microsoft.com/office/powerpoint/2010/main" val="160844582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271104" y="5178458"/>
            <a:ext cx="10396896" cy="1376912"/>
          </a:xfrm>
          <a:noFill/>
        </p:spPr>
        <p:txBody>
          <a:bodyPr vert="horz" wrap="square" lIns="146304" tIns="109728" rIns="146304" bIns="109728" rtlCol="0" anchor="b">
            <a:noAutofit/>
          </a:bodyPr>
          <a:lstStyle>
            <a:lvl1pPr marR="0" indent="0" defTabSz="914367" fontAlgn="auto">
              <a:lnSpc>
                <a:spcPct val="90000"/>
              </a:lnSpc>
              <a:spcBef>
                <a:spcPts val="0"/>
              </a:spcBef>
              <a:spcAft>
                <a:spcPts val="0"/>
              </a:spcAft>
              <a:buClrTx/>
              <a:buSzPct val="90000"/>
              <a:buFont typeface="Arial" pitchFamily="34" charset="0"/>
              <a:buNone/>
              <a:tabLst/>
              <a:defRPr sz="1961" spc="0" baseline="0">
                <a:gradFill>
                  <a:gsLst>
                    <a:gs pos="0">
                      <a:schemeClr val="tx1"/>
                    </a:gs>
                    <a:gs pos="100000">
                      <a:schemeClr val="tx1"/>
                    </a:gs>
                  </a:gsLst>
                  <a:lin ang="5400000" scaled="0"/>
                </a:gradFill>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solidFill>
                  <a:schemeClr val="bg1"/>
                </a:solidFill>
              </a:rPr>
              <a:t>Stephane Lapointe, </a:t>
            </a:r>
            <a:r>
              <a:rPr lang="en-US" dirty="0" err="1">
                <a:solidFill>
                  <a:schemeClr val="bg1"/>
                </a:solidFill>
              </a:rPr>
              <a:t>Orckestra</a:t>
            </a:r>
            <a:r>
              <a:rPr lang="en-US" dirty="0">
                <a:solidFill>
                  <a:schemeClr val="bg1"/>
                </a:solidFill>
              </a:rPr>
              <a:t> - </a:t>
            </a:r>
            <a:r>
              <a:rPr lang="en-US" dirty="0">
                <a:solidFill>
                  <a:schemeClr val="bg1"/>
                </a:solidFill>
                <a:hlinkClick r:id="rId3"/>
              </a:rPr>
              <a:t>stephane@stephanelapointe.net</a:t>
            </a:r>
            <a:r>
              <a:rPr lang="en-US" dirty="0">
                <a:solidFill>
                  <a:schemeClr val="bg1"/>
                </a:solidFill>
              </a:rPr>
              <a:t> / @s_</a:t>
            </a:r>
            <a:r>
              <a:rPr lang="en-US" dirty="0" err="1">
                <a:solidFill>
                  <a:schemeClr val="bg1"/>
                </a:solidFill>
              </a:rPr>
              <a:t>lapointe</a:t>
            </a:r>
            <a:br>
              <a:rPr lang="en-US" dirty="0">
                <a:solidFill>
                  <a:schemeClr val="bg1"/>
                </a:solidFill>
              </a:rPr>
            </a:br>
            <a:endParaRPr lang="en-US" dirty="0">
              <a:solidFill>
                <a:schemeClr val="bg1"/>
              </a:solidFill>
            </a:endParaRPr>
          </a:p>
          <a:p>
            <a:r>
              <a:rPr lang="en-US" dirty="0">
                <a:solidFill>
                  <a:schemeClr val="bg1"/>
                </a:solidFill>
              </a:rPr>
              <a:t>Guy Barrette, freelance Architect/Developer - </a:t>
            </a:r>
            <a:r>
              <a:rPr lang="en-US" dirty="0">
                <a:solidFill>
                  <a:schemeClr val="bg1"/>
                </a:solidFill>
                <a:hlinkClick r:id="rId4"/>
              </a:rPr>
              <a:t>guy@guybarrette.com</a:t>
            </a:r>
            <a:r>
              <a:rPr lang="en-US" dirty="0">
                <a:solidFill>
                  <a:schemeClr val="bg1"/>
                </a:solidFill>
              </a:rPr>
              <a:t> / @</a:t>
            </a:r>
            <a:r>
              <a:rPr lang="en-US" err="1">
                <a:solidFill>
                  <a:schemeClr val="bg1"/>
                </a:solidFill>
              </a:rPr>
              <a:t>GuyBarrette</a:t>
            </a:r>
            <a:endParaRPr lang="en-US">
              <a:solidFill>
                <a:schemeClr val="bg1"/>
              </a:solidFill>
            </a:endParaRPr>
          </a:p>
          <a:p>
            <a:br>
              <a:rPr lang="en-US" dirty="0">
                <a:solidFill>
                  <a:schemeClr val="bg1"/>
                </a:solidFill>
              </a:rPr>
            </a:br>
            <a:r>
              <a:rPr lang="en-US" dirty="0">
                <a:solidFill>
                  <a:schemeClr val="bg1"/>
                </a:solidFill>
              </a:rPr>
              <a:t>Francois Boucher, Lixar IT - </a:t>
            </a:r>
            <a:r>
              <a:rPr lang="en-US" dirty="0">
                <a:solidFill>
                  <a:schemeClr val="bg1"/>
                </a:solidFill>
                <a:hlinkClick r:id="rId5"/>
              </a:rPr>
              <a:t>fboucher@frankysnotes.com</a:t>
            </a:r>
            <a:r>
              <a:rPr lang="en-US" dirty="0">
                <a:solidFill>
                  <a:schemeClr val="bg1"/>
                </a:solidFill>
              </a:rPr>
              <a:t> / @fboucheros </a:t>
            </a:r>
          </a:p>
          <a:p>
            <a:br>
              <a:rPr lang="en-US" dirty="0">
                <a:solidFill>
                  <a:schemeClr val="bg1"/>
                </a:solidFill>
              </a:rPr>
            </a:br>
            <a:r>
              <a:rPr lang="en-US" dirty="0">
                <a:solidFill>
                  <a:schemeClr val="bg1"/>
                </a:solidFill>
              </a:rPr>
              <a:t>Alexandre Brisebois, Microsoft – </a:t>
            </a:r>
            <a:r>
              <a:rPr lang="en-US" dirty="0">
                <a:solidFill>
                  <a:schemeClr val="bg1"/>
                </a:solidFill>
                <a:hlinkClick r:id="rId6"/>
              </a:rPr>
              <a:t>alexandre.brisebois@microsoft.com</a:t>
            </a:r>
            <a:r>
              <a:rPr lang="en-US" dirty="0">
                <a:solidFill>
                  <a:schemeClr val="bg1"/>
                </a:solidFill>
              </a:rPr>
              <a:t> / @brisebois</a:t>
            </a:r>
          </a:p>
        </p:txBody>
      </p:sp>
      <p:sp>
        <p:nvSpPr>
          <p:cNvPr id="6" name="Title 1"/>
          <p:cNvSpPr txBox="1">
            <a:spLocks/>
          </p:cNvSpPr>
          <p:nvPr/>
        </p:nvSpPr>
        <p:spPr>
          <a:xfrm>
            <a:off x="269302" y="834677"/>
            <a:ext cx="11653459" cy="1801436"/>
          </a:xfrm>
          <a:prstGeom prst="rect">
            <a:avLst/>
          </a:prstGeom>
          <a:noFill/>
        </p:spPr>
        <p:txBody>
          <a:bodyPr vert="horz" wrap="square" lIns="146304" tIns="91440" rIns="146304" bIns="91440" rtlCol="0" anchor="t" anchorCtr="0">
            <a:noAutofit/>
          </a:bodyPr>
          <a:lstStyle>
            <a:lvl1pPr defTabSz="914367">
              <a:lnSpc>
                <a:spcPct val="90000"/>
              </a:lnSpc>
              <a:spcBef>
                <a:spcPct val="0"/>
              </a:spcBef>
              <a:buNone/>
              <a:defRPr lang="en-US" sz="5294" b="0" cap="none" spc="-98" baseline="0">
                <a:ln w="3175">
                  <a:noFill/>
                </a:ln>
                <a:gradFill>
                  <a:gsLst>
                    <a:gs pos="3333">
                      <a:schemeClr val="tx1"/>
                    </a:gs>
                    <a:gs pos="39000">
                      <a:schemeClr val="tx1"/>
                    </a:gs>
                  </a:gsLst>
                  <a:lin ang="5400000" scaled="0"/>
                </a:gradFill>
                <a:effectLst/>
                <a:latin typeface="+mj-lt"/>
                <a:cs typeface="Segoe UI" pitchFamily="34" charset="0"/>
              </a:defRPr>
            </a:lvl1pPr>
          </a:lstStyle>
          <a:p>
            <a:endParaRPr lang="en-US" dirty="0">
              <a:solidFill>
                <a:schemeClr val="bg1"/>
              </a:solidFill>
            </a:endParaRPr>
          </a:p>
        </p:txBody>
      </p:sp>
      <p:grpSp>
        <p:nvGrpSpPr>
          <p:cNvPr id="30" name="Group 29"/>
          <p:cNvGrpSpPr/>
          <p:nvPr/>
        </p:nvGrpSpPr>
        <p:grpSpPr>
          <a:xfrm>
            <a:off x="353171" y="-2343700"/>
            <a:ext cx="7217962" cy="7220105"/>
            <a:chOff x="513213" y="1516062"/>
            <a:chExt cx="4163327" cy="4158599"/>
          </a:xfrm>
          <a:solidFill>
            <a:srgbClr val="FFA800"/>
          </a:solidFill>
          <a:scene3d>
            <a:camera prst="perspectiveFront" fov="2700000">
              <a:rot lat="19086000" lon="19067999" rev="3108000"/>
            </a:camera>
            <a:lightRig rig="threePt" dir="t">
              <a:rot lat="0" lon="0" rev="0"/>
            </a:lightRig>
          </a:scene3d>
        </p:grpSpPr>
        <p:sp>
          <p:nvSpPr>
            <p:cNvPr id="31" name="Oval 30"/>
            <p:cNvSpPr/>
            <p:nvPr/>
          </p:nvSpPr>
          <p:spPr bwMode="auto">
            <a:xfrm>
              <a:off x="1943819" y="1516062"/>
              <a:ext cx="1294216" cy="1332901"/>
            </a:xfrm>
            <a:prstGeom prst="ellipse">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3382324" y="2583244"/>
              <a:ext cx="1294216" cy="1332901"/>
            </a:xfrm>
            <a:prstGeom prst="ellipse">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2823741" y="4341760"/>
              <a:ext cx="1294216" cy="1332901"/>
            </a:xfrm>
            <a:prstGeom prst="ellipse">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1076574" y="4340020"/>
              <a:ext cx="1294216" cy="1332901"/>
            </a:xfrm>
            <a:prstGeom prst="ellipse">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513213" y="2605980"/>
              <a:ext cx="1294216" cy="1332901"/>
            </a:xfrm>
            <a:prstGeom prst="ellipse">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rot="6441055">
              <a:off x="3148580" y="3866168"/>
              <a:ext cx="1295400" cy="394435"/>
            </a:xfrm>
            <a:prstGeom prst="rect">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rot="8563381">
              <a:off x="1215635" y="2519037"/>
              <a:ext cx="1295400" cy="394435"/>
            </a:xfrm>
            <a:prstGeom prst="rect">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rot="4358614">
              <a:off x="746155" y="3910234"/>
              <a:ext cx="1295400" cy="394435"/>
            </a:xfrm>
            <a:prstGeom prst="rect">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1870237" y="4862094"/>
              <a:ext cx="1295400" cy="394435"/>
            </a:xfrm>
            <a:prstGeom prst="rect">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rot="13043729" flipH="1">
              <a:off x="2710216" y="2544992"/>
              <a:ext cx="1295400" cy="394435"/>
            </a:xfrm>
            <a:prstGeom prst="rect">
              <a:avLst/>
            </a:prstGeom>
            <a:grpFill/>
            <a:ln w="34925">
              <a:solidFill>
                <a:srgbClr val="FFFFFF"/>
              </a:solidFill>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13049" y="4817918"/>
            <a:ext cx="1419423" cy="186716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432577" flipH="1">
            <a:off x="10829784" y="2760187"/>
            <a:ext cx="1419423" cy="1867161"/>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432577" flipH="1">
            <a:off x="9334160" y="6133966"/>
            <a:ext cx="1419423" cy="186716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4775" y="36574"/>
            <a:ext cx="4144865" cy="2797784"/>
          </a:xfrm>
          <a:prstGeom prst="rect">
            <a:avLst/>
          </a:prstGeom>
        </p:spPr>
      </p:pic>
    </p:spTree>
    <p:extLst>
      <p:ext uri="{BB962C8B-B14F-4D97-AF65-F5344CB8AC3E}">
        <p14:creationId xmlns:p14="http://schemas.microsoft.com/office/powerpoint/2010/main" val="2839175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3.6|3.3|8.5"/>
</p:tagLst>
</file>

<file path=ppt/tags/tag2.xml><?xml version="1.0" encoding="utf-8"?>
<p:tagLst xmlns:a="http://schemas.openxmlformats.org/drawingml/2006/main" xmlns:r="http://schemas.openxmlformats.org/officeDocument/2006/relationships" xmlns:p="http://schemas.openxmlformats.org/presentationml/2006/main">
  <p:tag name="TIMING" val="|2.6|0.9|4.2|30.9|0.6|0.6|3.6|13.5|4.5|9.4|0.5|5.8"/>
</p:tagLst>
</file>

<file path=ppt/tags/tag3.xml><?xml version="1.0" encoding="utf-8"?>
<p:tagLst xmlns:a="http://schemas.openxmlformats.org/drawingml/2006/main" xmlns:r="http://schemas.openxmlformats.org/officeDocument/2006/relationships" xmlns:p="http://schemas.openxmlformats.org/presentationml/2006/main">
  <p:tag name="TIMING" val="|2.4|15.6|0.7|1.3|3|2.6|5.2|5.3|4.2|12.5|13.6|0.5|17.8|1.2|20.4|0.9|0.8|0.6|1.4|3.3|25.9"/>
</p:tagLst>
</file>

<file path=ppt/theme/theme1.xml><?xml version="1.0" encoding="utf-8"?>
<a:theme xmlns:a="http://schemas.openxmlformats.org/drawingml/2006/main" name="Microsoft Build 2015">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Build 2015" id="{BEBDDEA4-FFFF-4744-9D4E-114CDB1D039A}" vid="{999F4B1B-ED0A-42E1-A773-E1D21FB8957F}"/>
    </a:ext>
  </a:extLst>
</a:theme>
</file>

<file path=ppt/theme/theme10.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1BB892BA-1BEF-4F90-996E-46A05CEF1994}"/>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5.xml><?xml version="1.0" encoding="utf-8"?>
<a:theme xmlns:a="http://schemas.openxmlformats.org/drawingml/2006/main" name="Microsoft Ignite 2015">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2015" id="{9A19FECA-2818-426B-8244-0A242FF3FABA}" vid="{AC7F398E-CBFF-4A6A-ABFB-B4E815267724}"/>
    </a:ext>
  </a:extLst>
</a:theme>
</file>

<file path=ppt/theme/theme6.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2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9.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F49B64AE-F52D-4E00-A733-3466B8A17420}"/>
    </a:ext>
  </a:extLst>
</a:theme>
</file>

<file path=docProps/app.xml><?xml version="1.0" encoding="utf-8"?>
<Properties xmlns="http://schemas.openxmlformats.org/officeDocument/2006/extended-properties" xmlns:vt="http://schemas.openxmlformats.org/officeDocument/2006/docPropsVTypes">
  <Template>Microsoft Build 2015</Template>
  <TotalTime>7018</TotalTime>
  <Words>5050</Words>
  <Application>Microsoft Office PowerPoint</Application>
  <PresentationFormat>Widescreen</PresentationFormat>
  <Paragraphs>1444</Paragraphs>
  <Slides>92</Slides>
  <Notes>90</Notes>
  <HiddenSlides>0</HiddenSlides>
  <MMClips>1</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92</vt:i4>
      </vt:variant>
    </vt:vector>
  </HeadingPairs>
  <TitlesOfParts>
    <vt:vector size="123" baseType="lpstr">
      <vt:lpstr>ＭＳ Ｐゴシック</vt:lpstr>
      <vt:lpstr>ＭＳ Ｐゴシック</vt:lpstr>
      <vt:lpstr>Arial</vt:lpstr>
      <vt:lpstr>Arial Unicode MS</vt:lpstr>
      <vt:lpstr>Avenir LT Pro 45 Book</vt:lpstr>
      <vt:lpstr>Blender Pro Book</vt:lpstr>
      <vt:lpstr>Calibri</vt:lpstr>
      <vt:lpstr>Calibri Light</vt:lpstr>
      <vt:lpstr>Consolas</vt:lpstr>
      <vt:lpstr>Courier New</vt:lpstr>
      <vt:lpstr>KodchiangUPC</vt:lpstr>
      <vt:lpstr>Segoe UI</vt:lpstr>
      <vt:lpstr>Segoe UI Black</vt:lpstr>
      <vt:lpstr>Segoe UI Light</vt:lpstr>
      <vt:lpstr>Segoe UI Semibold</vt:lpstr>
      <vt:lpstr>Segoe UI Semilight</vt:lpstr>
      <vt:lpstr>Times New Roman</vt:lpstr>
      <vt:lpstr>Wingdings</vt:lpstr>
      <vt:lpstr>Microsoft Build 2015</vt:lpstr>
      <vt:lpstr>5-30629_Build_Template_DARK BLUE</vt:lpstr>
      <vt:lpstr>1_5-30629_Build_Template_WHITE</vt:lpstr>
      <vt:lpstr>1_5-30629_Build_Template_DARK BLUE</vt:lpstr>
      <vt:lpstr>Microsoft Ignite 2015</vt:lpstr>
      <vt:lpstr>1_5-30610_Microsoft_Ignite_Keynote_Template</vt:lpstr>
      <vt:lpstr>2_5-30610_Microsoft_Ignite_Keynote_Template</vt:lpstr>
      <vt:lpstr>2_5-30629_Build_Template_DARK BLUE</vt:lpstr>
      <vt:lpstr>2_WHITE TEMPLATE</vt:lpstr>
      <vt:lpstr>1_Microsoft AzureCon 2015 Template - Color</vt:lpstr>
      <vt:lpstr>5-30721_Build_2016_Template_Light</vt:lpstr>
      <vt:lpstr>Office Theme</vt:lpstr>
      <vt:lpstr>5-30711_TR22_BO_CT_Template</vt:lpstr>
      <vt:lpstr>PowerPoint Presentation</vt:lpstr>
      <vt:lpstr>Schedule</vt:lpstr>
      <vt:lpstr>Today we’re going to learn about how</vt:lpstr>
      <vt:lpstr>PowerPoint Presentation</vt:lpstr>
      <vt:lpstr>PowerPoint Presentation</vt:lpstr>
      <vt:lpstr>What do these have in common?</vt:lpstr>
      <vt:lpstr>PowerPoint Presentation</vt:lpstr>
      <vt:lpstr>PowerPoint Presentation</vt:lpstr>
      <vt:lpstr>PowerPoint Presentation</vt:lpstr>
      <vt:lpstr>Why a Microservices approach?</vt:lpstr>
      <vt:lpstr>OK… but why a Microservice approach? </vt:lpstr>
      <vt:lpstr>PowerPoint Presentation</vt:lpstr>
      <vt:lpstr>PowerPoint Presentation</vt:lpstr>
      <vt:lpstr>Setting-up a Cluster in Azure</vt:lpstr>
      <vt:lpstr>Service Fabric is</vt:lpstr>
      <vt:lpstr>PowerPoint Presentation</vt:lpstr>
      <vt:lpstr>Microsoft Azure Service Fabric A platform for reliable, hyperscale, microservice-based applications</vt:lpstr>
      <vt:lpstr>Service Fabric Subsystems</vt:lpstr>
      <vt:lpstr> </vt:lpstr>
      <vt:lpstr>Service Fabric Cluster </vt:lpstr>
      <vt:lpstr>Service Fabric’s Infrastructure Services</vt:lpstr>
      <vt:lpstr>Setting-up a Cluster in Azure</vt:lpstr>
      <vt:lpstr>Service Fabric Microservices</vt:lpstr>
      <vt:lpstr>Service Fabric Programming Models </vt:lpstr>
      <vt:lpstr>PowerPoint Presentation</vt:lpstr>
      <vt:lpstr>Reliable Services</vt:lpstr>
      <vt:lpstr>Transactionally Modifying Reliable Data</vt:lpstr>
      <vt:lpstr>PowerPoint Presentation</vt:lpstr>
      <vt:lpstr>Comparing Reliable Actors &amp; Reliable Service</vt:lpstr>
      <vt:lpstr>LAB ONE Setup your development  environment http://bit.ly/sf-setup </vt:lpstr>
      <vt:lpstr>Setting-up a Cluster in Azure</vt:lpstr>
      <vt:lpstr>Service type</vt:lpstr>
      <vt:lpstr>Application type</vt:lpstr>
      <vt:lpstr>Defining Application Types &amp; Service Types</vt:lpstr>
      <vt:lpstr>App Pkg Dir &amp; its Manifest XML File</vt:lpstr>
      <vt:lpstr>Service Pkg Dir &amp; its Manifest XML File</vt:lpstr>
      <vt:lpstr>Runtime Relationships</vt:lpstr>
      <vt:lpstr>Creating Apps, Services, Partitions, &amp; Instances</vt:lpstr>
      <vt:lpstr>PowerPoint Presentation</vt:lpstr>
      <vt:lpstr>Deploy Application Type &amp; Create App Instance</vt:lpstr>
      <vt:lpstr>PowerShell App Pkg &amp; Named App/Service Ops</vt:lpstr>
      <vt:lpstr>LAB THREE Walkthrough: Create a local cluster  and deploy your first app http://bit.ly/sf-lab-3 </vt:lpstr>
      <vt:lpstr>Setting-up a Cluster in Azure</vt:lpstr>
      <vt:lpstr>Cattle Not Pets!</vt:lpstr>
      <vt:lpstr>Service partitioning</vt:lpstr>
      <vt:lpstr>Monitoring your Services</vt:lpstr>
      <vt:lpstr>Diagnostics and Troubleshooting</vt:lpstr>
      <vt:lpstr>Scalability High Availability Reliability Resiliency Durability</vt:lpstr>
      <vt:lpstr>Machine failure detection</vt:lpstr>
      <vt:lpstr>Stateful Microservices - Replication</vt:lpstr>
      <vt:lpstr>Replication</vt:lpstr>
      <vt:lpstr>Handling Machine Failures</vt:lpstr>
      <vt:lpstr>Reconfiguration</vt:lpstr>
      <vt:lpstr>LAB FIVE Monitor and  diagnose services locally http://bit.ly/sf-lab-5 </vt:lpstr>
      <vt:lpstr>Health</vt:lpstr>
      <vt:lpstr>Health Entities, Events, &amp; States</vt:lpstr>
      <vt:lpstr>Health Policies</vt:lpstr>
      <vt:lpstr>Health Policies &amp; Timeouts</vt:lpstr>
      <vt:lpstr>Health Failure Examples</vt:lpstr>
      <vt:lpstr>PowerPoint Presentation</vt:lpstr>
      <vt:lpstr>Example Health Failures</vt:lpstr>
      <vt:lpstr>Example Health Failures</vt:lpstr>
      <vt:lpstr>Example Health Failures</vt:lpstr>
      <vt:lpstr>Submitting Health Reports</vt:lpstr>
      <vt:lpstr>Submitting a Health Report</vt:lpstr>
      <vt:lpstr>What’s in a Health Report</vt:lpstr>
      <vt:lpstr>What’s in a Health Event</vt:lpstr>
      <vt:lpstr>Health Report Submission Guidance</vt:lpstr>
      <vt:lpstr>LAB SIX Report and check  health of services http://bit.ly/sf-lab-6 </vt:lpstr>
      <vt:lpstr>Setting-up a Cluster in Azure</vt:lpstr>
      <vt:lpstr>PowerPoint Presentation</vt:lpstr>
      <vt:lpstr>300 +</vt:lpstr>
      <vt:lpstr>PowerPoint Presentation</vt:lpstr>
      <vt:lpstr>PowerPoint Presentation</vt:lpstr>
      <vt:lpstr>Testability</vt:lpstr>
      <vt:lpstr>Testability in Service Fabric</vt:lpstr>
      <vt:lpstr>What do we get from this Testability</vt:lpstr>
      <vt:lpstr>Testability Actions</vt:lpstr>
      <vt:lpstr>Testability</vt:lpstr>
      <vt:lpstr>LAB SEVEN Build and deploy any type of app http://bit.ly/sf-lab-7 </vt:lpstr>
      <vt:lpstr>Upgrading a Named Application</vt:lpstr>
      <vt:lpstr>Updating Your App’s Service’s Code</vt:lpstr>
      <vt:lpstr>Upgrade Domains</vt:lpstr>
      <vt:lpstr>Fault Domains</vt:lpstr>
      <vt:lpstr>Start-ServiceFabricApplicationUpgrade</vt:lpstr>
      <vt:lpstr>Optional Health Criteria Policies</vt:lpstr>
      <vt:lpstr>Managing Named Application Upgrades</vt:lpstr>
      <vt:lpstr>Application Upgrade</vt:lpstr>
      <vt:lpstr>LAB NINE Perform an app upgrade http://bit.ly/sf-lab-9 </vt:lpstr>
      <vt:lpstr>Updates Since //Build 2015</vt:lpstr>
      <vt:lpstr>Call to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practical overview of Service Fabric</dc:title>
  <dc:creator>Stephane Lapointe</dc:creator>
  <cp:keywords>Service Fabric, microservices</cp:keywords>
  <cp:lastModifiedBy>Stephane Lapointe</cp:lastModifiedBy>
  <cp:revision>300</cp:revision>
  <dcterms:created xsi:type="dcterms:W3CDTF">2015-12-29T18:28:13Z</dcterms:created>
  <dcterms:modified xsi:type="dcterms:W3CDTF">2016-04-19T01:00:47Z</dcterms:modified>
</cp:coreProperties>
</file>